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60" r:id="rId2"/>
    <p:sldId id="265" r:id="rId3"/>
    <p:sldId id="283" r:id="rId4"/>
    <p:sldId id="280" r:id="rId5"/>
    <p:sldId id="271" r:id="rId6"/>
    <p:sldId id="277" r:id="rId7"/>
    <p:sldId id="269" r:id="rId8"/>
    <p:sldId id="281" r:id="rId9"/>
    <p:sldId id="284" r:id="rId10"/>
    <p:sldId id="286" r:id="rId11"/>
    <p:sldId id="275" r:id="rId12"/>
    <p:sldId id="276" r:id="rId13"/>
    <p:sldId id="278" r:id="rId14"/>
    <p:sldId id="279" r:id="rId15"/>
    <p:sldId id="288" r:id="rId16"/>
  </p:sldIdLst>
  <p:sldSz cx="10691813" cy="7559675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70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2640-C656-0E47-B5F1-7CB0267EDC88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C872A-CA70-534F-AA33-575CF3535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94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5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27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98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90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787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52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857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47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95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468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7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7C01-6496-4680-85C5-0381F978805C}" type="datetimeFigureOut">
              <a:rPr lang="es-PE" smtClean="0"/>
              <a:t>05/03/2019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DA48-032B-426F-BB88-8277D73AAF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9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mineria.com.pe/index.php/2019/02/04/midis-lanza-la-edicion-bicentenario-del-premio-nacional-sello-municipal/" TargetMode="External"/><Relationship Id="rId13" Type="http://schemas.openxmlformats.org/officeDocument/2006/relationships/hyperlink" Target="http://www.periodicoluzverdeloreto.com/midis-lanza-edicion-bicentenario-del-premio-nacional-sello-municipal/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s://www.regionlambayeque.gob.pe/web/noticia/detalle/26592?pass=Mg==" TargetMode="External"/><Relationship Id="rId12" Type="http://schemas.openxmlformats.org/officeDocument/2006/relationships/hyperlink" Target="https://prensaregional.pe/region-arequipa/cocachacra/cocachacra-encaminado-a-conseguir-sello-municipal-en-la-edicion-bicentenari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n.pe/midis-lanza-la-edicion-bicentenario-del-premio-nacional-sello-municipal/" TargetMode="External"/><Relationship Id="rId11" Type="http://schemas.openxmlformats.org/officeDocument/2006/relationships/hyperlink" Target="https://amazonica.pe/2865/nacional/midis-lanza-edicion-bicentenario-premio-nacional-sello-municipal" TargetMode="External"/><Relationship Id="rId5" Type="http://schemas.openxmlformats.org/officeDocument/2006/relationships/hyperlink" Target="https://www.gob.pe/institucion/midis/noticias/25414-midis-lanza-la-edicion-bicentenario-del-premio-nacional-sello-municipal" TargetMode="External"/><Relationship Id="rId10" Type="http://schemas.openxmlformats.org/officeDocument/2006/relationships/hyperlink" Target="http://www.cheleloyborolas.com/index.php/institucional/44054-midis-lanza-la-edicion-bicentenario-del-premio-nacional-sello-municipal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pressreader.com/peru/prensa-regional/20190203/281638191443369" TargetMode="Externa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dionacional.com.pe/noticias/el-informativo/carlos-arambulo-sello-municipal-es-un-incentivo-para-acercar-el-estado-al-ciudadano" TargetMode="External"/><Relationship Id="rId5" Type="http://schemas.openxmlformats.org/officeDocument/2006/relationships/hyperlink" Target="https://diariodeancash.com/midis-lanza-la-edicion-bicentenario-del-premio-nacional-sello-municipal/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hyperlink" Target="https://twitter.com/MidisPeru/status/109062813710750106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idisPeru/photos/a.341795095965394/1498090087002550/?type=3&amp;theater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idisPeru/status/1091364915405881349" TargetMode="External"/><Relationship Id="rId5" Type="http://schemas.openxmlformats.org/officeDocument/2006/relationships/hyperlink" Target="https://www.facebook.com/MidisPeru/photos/a.341795095965394/1499683156843243/?type=3&amp;theater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idisPeru/status/1095439475046535169" TargetMode="External"/><Relationship Id="rId5" Type="http://schemas.openxmlformats.org/officeDocument/2006/relationships/hyperlink" Target="https://www.facebook.com/MidisPeru/photos/a.341795095965394/1508553452622880/?type=3&amp;theater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Hgb-D-AZkM&amp;t=1s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01885" y="3503431"/>
            <a:ext cx="9088041" cy="989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92553" y="5493689"/>
            <a:ext cx="8018859" cy="763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/>
              <a:t>Dirección General de </a:t>
            </a:r>
            <a:r>
              <a:rPr lang="es-ES" sz="3200" b="1" dirty="0" smtClean="0"/>
              <a:t>la Familia y la Comunidad</a:t>
            </a:r>
          </a:p>
          <a:p>
            <a:pPr marL="0" indent="0" algn="ctr">
              <a:buNone/>
            </a:pPr>
            <a:r>
              <a:rPr lang="es-ES" sz="3200" b="1" dirty="0" smtClean="0"/>
              <a:t>Dirección de Personas Adultas Mayores</a:t>
            </a:r>
            <a:endParaRPr lang="es-PE" dirty="0"/>
          </a:p>
        </p:txBody>
      </p:sp>
      <p:pic>
        <p:nvPicPr>
          <p:cNvPr id="2" name="Imagen 1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1" y="524772"/>
            <a:ext cx="3154959" cy="630993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278162" y="2555701"/>
            <a:ext cx="10087096" cy="3919210"/>
            <a:chOff x="227362" y="2555701"/>
            <a:chExt cx="10087096" cy="3919210"/>
          </a:xfrm>
        </p:grpSpPr>
        <p:cxnSp>
          <p:nvCxnSpPr>
            <p:cNvPr id="5" name="Conector recto 4"/>
            <p:cNvCxnSpPr/>
            <p:nvPr/>
          </p:nvCxnSpPr>
          <p:spPr>
            <a:xfrm flipV="1">
              <a:off x="230914" y="2559177"/>
              <a:ext cx="0" cy="391573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 descr="EL-PERÚ-PRIME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60" y="492977"/>
            <a:ext cx="2926076" cy="860611"/>
          </a:xfrm>
          <a:prstGeom prst="rect">
            <a:avLst/>
          </a:prstGeom>
        </p:spPr>
      </p:pic>
      <p:pic>
        <p:nvPicPr>
          <p:cNvPr id="15" name="Imagen 14" descr="rede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F772E89-1590-437D-867F-A5FF8CC7E2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38437" r="11199" b="49756"/>
          <a:stretch/>
        </p:blipFill>
        <p:spPr>
          <a:xfrm>
            <a:off x="781966" y="2824335"/>
            <a:ext cx="9083040" cy="18808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998" y="548324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02" y="1063925"/>
            <a:ext cx="10266070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por medios de aliados estratégicos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422D389-3850-490A-8D7C-FD3F68B81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88" y="1684464"/>
            <a:ext cx="7073848" cy="5168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Rebote en medios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E9451C1-2415-4605-9BF2-AE2BE74274F2}"/>
              </a:ext>
            </a:extLst>
          </p:cNvPr>
          <p:cNvSpPr txBox="1"/>
          <p:nvPr/>
        </p:nvSpPr>
        <p:spPr>
          <a:xfrm>
            <a:off x="502215" y="1863252"/>
            <a:ext cx="10013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Durante febrero 2019</a:t>
            </a:r>
          </a:p>
          <a:p>
            <a:endParaRPr lang="es-MX" dirty="0"/>
          </a:p>
          <a:p>
            <a:r>
              <a:rPr lang="es-MX" dirty="0">
                <a:hlinkClick r:id="rId5"/>
              </a:rPr>
              <a:t>https://www.gob.pe/institucion/midis/noticias/25414-midis-lanza-la-edicion-bicentenario-del-premio-nacional-sello-municipal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6"/>
              </a:rPr>
              <a:t>https://dsn.pe/midis-lanza-la-edicion-bicentenario-del-premio-nacional-sello-municipal/#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7"/>
              </a:rPr>
              <a:t>https://www.regionlambayeque.gob.pe/web/noticia/detalle/26592?pass=Mg==</a:t>
            </a:r>
            <a:r>
              <a:rPr lang="es-MX" dirty="0"/>
              <a:t/>
            </a:r>
            <a:br>
              <a:rPr lang="es-MX" dirty="0"/>
            </a:br>
            <a:r>
              <a:rPr lang="es-MX" u="sng" dirty="0">
                <a:hlinkClick r:id="rId8"/>
              </a:rPr>
              <a:t>http://radiomineria.com.pe/index.php/2019/02/04/midis-lanza-la-edicion-bicentenario-del-premio-nacional-sello-municipal/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9"/>
              </a:rPr>
              <a:t>https://www.pressreader.com/peru/prensa-regional/20190203/281638191443369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10"/>
              </a:rPr>
              <a:t>http://www.cheleloyborolas.com/index.php/institucional/44054-midis-lanza-la-edicion-bicentenario-del-premio-nacional-sello-municipal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11"/>
              </a:rPr>
              <a:t>https://amazonica.pe/2865/nacional/midis-lanza-edicion-bicentenario-premio-nacional-sello-municipal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12"/>
              </a:rPr>
              <a:t>https://prensaregional.pe/region-arequipa/cocachacra/cocachacra-encaminado-a-conseguir-sello-municipal-en-la-edicion-bicentenario/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hlinkClick r:id="rId13"/>
              </a:rPr>
              <a:t>http://www.periodicoluzverdeloreto.com/midis-lanza-edicion-bicentenario-del-premio-nacional-sello-municipal/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Rebote en medios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E9451C1-2415-4605-9BF2-AE2BE74274F2}"/>
              </a:ext>
            </a:extLst>
          </p:cNvPr>
          <p:cNvSpPr txBox="1"/>
          <p:nvPr/>
        </p:nvSpPr>
        <p:spPr>
          <a:xfrm>
            <a:off x="502215" y="1863252"/>
            <a:ext cx="10013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Durante febrero 2019</a:t>
            </a:r>
          </a:p>
          <a:p>
            <a:endParaRPr lang="es-MX" dirty="0"/>
          </a:p>
          <a:p>
            <a:r>
              <a:rPr lang="es-PE" dirty="0">
                <a:hlinkClick r:id="rId5"/>
              </a:rPr>
              <a:t>https://diariodeancash.com/midis-lanza-la-edicion-bicentenario-del-premio-nacional-sello-municipal/</a:t>
            </a:r>
            <a:endParaRPr lang="es-PE" dirty="0"/>
          </a:p>
          <a:p>
            <a:r>
              <a:rPr lang="es-PE" dirty="0">
                <a:hlinkClick r:id="rId6"/>
              </a:rPr>
              <a:t>https://www.radionacional.com.pe/noticias/el-informativo/carlos-arambulo-sello-municipal-es-un-incentivo-para-acercar-el-estado-al-ciudadano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Material gráfico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194DFF4-927C-40B1-B457-972A05CDE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57" y="1823709"/>
            <a:ext cx="7102747" cy="502692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F3E4CFF-8639-4D80-964B-16176F8FC2E8}"/>
              </a:ext>
            </a:extLst>
          </p:cNvPr>
          <p:cNvSpPr txBox="1"/>
          <p:nvPr/>
        </p:nvSpPr>
        <p:spPr>
          <a:xfrm>
            <a:off x="752336" y="3456671"/>
            <a:ext cx="114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Infografía</a:t>
            </a:r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Material gráfico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2BE63BB-8031-409C-B479-9C565C4FD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86" y="1991842"/>
            <a:ext cx="4881367" cy="34518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6970559-7C87-4F4E-A61D-2936AC9A7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" y="3635022"/>
            <a:ext cx="4881359" cy="34611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EA98436-6C3D-4516-9746-5F9D927129C2}"/>
              </a:ext>
            </a:extLst>
          </p:cNvPr>
          <p:cNvSpPr txBox="1"/>
          <p:nvPr/>
        </p:nvSpPr>
        <p:spPr>
          <a:xfrm>
            <a:off x="2092300" y="2531575"/>
            <a:ext cx="9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Díptico</a:t>
            </a:r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Material gráfico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3368EB-F323-45BB-B7D1-448102930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1913731"/>
            <a:ext cx="7056577" cy="49906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67" y="1135038"/>
            <a:ext cx="5587045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página web</a:t>
            </a:r>
          </a:p>
        </p:txBody>
      </p:sp>
      <p:pic>
        <p:nvPicPr>
          <p:cNvPr id="14" name="Imagen 13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5A00FB-B954-473A-A6BA-AEC0B2B1C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00" y="1765454"/>
            <a:ext cx="6482630" cy="45804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E21D0A1-4A99-413B-B4D7-3879F3BCC48B}"/>
              </a:ext>
            </a:extLst>
          </p:cNvPr>
          <p:cNvSpPr txBox="1"/>
          <p:nvPr/>
        </p:nvSpPr>
        <p:spPr>
          <a:xfrm>
            <a:off x="3356973" y="6424637"/>
            <a:ext cx="352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http://sellomunicipal.midis.gob.pe/</a:t>
            </a:r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388" y="183233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67" y="1135038"/>
            <a:ext cx="7785305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Aplicativo web de inscripción</a:t>
            </a:r>
          </a:p>
        </p:txBody>
      </p:sp>
      <p:pic>
        <p:nvPicPr>
          <p:cNvPr id="14" name="Imagen 13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E21D0A1-4A99-413B-B4D7-3879F3BCC48B}"/>
              </a:ext>
            </a:extLst>
          </p:cNvPr>
          <p:cNvSpPr txBox="1"/>
          <p:nvPr/>
        </p:nvSpPr>
        <p:spPr>
          <a:xfrm>
            <a:off x="3042937" y="6404135"/>
            <a:ext cx="497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http://sellomunicipal.midis.gob.pe/?page_id=5629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6C92D9-55AB-4474-A8C7-9C08EFFBE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86" y="1850487"/>
            <a:ext cx="7648876" cy="44908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68" y="1135038"/>
            <a:ext cx="4096120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redes</a:t>
            </a:r>
          </a:p>
        </p:txBody>
      </p:sp>
      <p:pic>
        <p:nvPicPr>
          <p:cNvPr id="14" name="Imagen 13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D35DC4-DB75-41E8-BF66-5FC206F37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2" y="2007712"/>
            <a:ext cx="4581089" cy="458108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229FFA5-EC62-4E4E-B9D3-EC6562CC1D14}"/>
              </a:ext>
            </a:extLst>
          </p:cNvPr>
          <p:cNvSpPr txBox="1"/>
          <p:nvPr/>
        </p:nvSpPr>
        <p:spPr>
          <a:xfrm>
            <a:off x="6646606" y="2007712"/>
            <a:ext cx="3234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Fecha de publicación: 30 de enero 2019</a:t>
            </a:r>
          </a:p>
          <a:p>
            <a:r>
              <a:rPr lang="es-MX" dirty="0"/>
              <a:t>Facebook: </a:t>
            </a:r>
            <a:r>
              <a:rPr lang="es-MX" dirty="0">
                <a:hlinkClick r:id="rId6"/>
              </a:rPr>
              <a:t>https://www.facebook.com/MidisPeru/photos/a.341795095965394/1498090087002550/?type=3&amp;theater</a:t>
            </a:r>
            <a:endParaRPr lang="es-MX" dirty="0"/>
          </a:p>
          <a:p>
            <a:r>
              <a:rPr lang="es-MX" dirty="0"/>
              <a:t>Twitter:</a:t>
            </a:r>
          </a:p>
          <a:p>
            <a:r>
              <a:rPr lang="es-MX" dirty="0">
                <a:hlinkClick r:id="rId7"/>
              </a:rPr>
              <a:t>https://twitter.com/MidisPeru/status/1090628137107501062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68" y="1135038"/>
            <a:ext cx="4096120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redes</a:t>
            </a:r>
          </a:p>
        </p:txBody>
      </p:sp>
      <p:pic>
        <p:nvPicPr>
          <p:cNvPr id="14" name="Imagen 13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229FFA5-EC62-4E4E-B9D3-EC6562CC1D14}"/>
              </a:ext>
            </a:extLst>
          </p:cNvPr>
          <p:cNvSpPr txBox="1"/>
          <p:nvPr/>
        </p:nvSpPr>
        <p:spPr>
          <a:xfrm>
            <a:off x="6646606" y="2007712"/>
            <a:ext cx="3234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Fecha de publicación: 01 de febrero 2019</a:t>
            </a:r>
          </a:p>
          <a:p>
            <a:r>
              <a:rPr lang="es-MX" dirty="0"/>
              <a:t>Facebook: </a:t>
            </a:r>
            <a:r>
              <a:rPr lang="es-MX" dirty="0">
                <a:hlinkClick r:id="rId5"/>
              </a:rPr>
              <a:t>https://www.facebook.com/MidisPeru/photos/a.341795095965394/1499683156843243/?type=3&amp;theater</a:t>
            </a:r>
            <a:endParaRPr lang="es-MX" dirty="0"/>
          </a:p>
          <a:p>
            <a:r>
              <a:rPr lang="es-MX" dirty="0"/>
              <a:t>Twitter:</a:t>
            </a:r>
          </a:p>
          <a:p>
            <a:r>
              <a:rPr lang="es-MX" dirty="0">
                <a:hlinkClick r:id="rId6"/>
              </a:rPr>
              <a:t>https://twitter.com/MidisPeru/status/1091364915405881349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216FEBB-10A8-4841-AA2D-D940F6772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51" y="1921600"/>
            <a:ext cx="4928046" cy="4929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68" y="1135038"/>
            <a:ext cx="4096120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redes</a:t>
            </a:r>
          </a:p>
        </p:txBody>
      </p:sp>
      <p:pic>
        <p:nvPicPr>
          <p:cNvPr id="14" name="Imagen 13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229FFA5-EC62-4E4E-B9D3-EC6562CC1D14}"/>
              </a:ext>
            </a:extLst>
          </p:cNvPr>
          <p:cNvSpPr txBox="1"/>
          <p:nvPr/>
        </p:nvSpPr>
        <p:spPr>
          <a:xfrm>
            <a:off x="6608898" y="2001897"/>
            <a:ext cx="3234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Fecha de publicación: 12 de enero 2019</a:t>
            </a:r>
          </a:p>
          <a:p>
            <a:r>
              <a:rPr lang="es-MX" dirty="0"/>
              <a:t>Facebook:</a:t>
            </a:r>
          </a:p>
          <a:p>
            <a:r>
              <a:rPr lang="es-MX" dirty="0">
                <a:hlinkClick r:id="rId5"/>
              </a:rPr>
              <a:t>https://www.facebook.com/MidisPeru/photos/a.341795095965394/1508553452622880/?type=3&amp;theater</a:t>
            </a:r>
            <a:endParaRPr lang="es-MX" dirty="0"/>
          </a:p>
          <a:p>
            <a:r>
              <a:rPr lang="es-MX" dirty="0"/>
              <a:t>Twitter:</a:t>
            </a:r>
          </a:p>
          <a:p>
            <a:r>
              <a:rPr lang="es-MX" dirty="0">
                <a:hlinkClick r:id="rId6"/>
              </a:rPr>
              <a:t>https://twitter.com/MidisPeru/status/1095439475046535169</a:t>
            </a:r>
            <a:endParaRPr lang="es-MX" dirty="0"/>
          </a:p>
          <a:p>
            <a:endParaRPr lang="es-MX" dirty="0"/>
          </a:p>
        </p:txBody>
      </p:sp>
      <p:pic>
        <p:nvPicPr>
          <p:cNvPr id="1026" name="Picture 2" descr="La imagen puede contener: 3 personas, personas sonriendo">
            <a:extLst>
              <a:ext uri="{FF2B5EF4-FFF2-40B4-BE49-F238E27FC236}">
                <a16:creationId xmlns:a16="http://schemas.microsoft.com/office/drawing/2014/main" xmlns="" id="{1FF0BAA7-8E42-412F-B24A-23EAD1DC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2" y="2007712"/>
            <a:ext cx="5017741" cy="50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EE3B35D-0D72-49B0-A598-5D02D5C76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" y="2106410"/>
            <a:ext cx="6609504" cy="416999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67" y="1135038"/>
            <a:ext cx="5924917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canal </a:t>
            </a:r>
            <a:r>
              <a:rPr lang="es-PE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Youtube</a:t>
            </a:r>
            <a:endParaRPr lang="es-PE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E9451C1-2415-4605-9BF2-AE2BE74274F2}"/>
              </a:ext>
            </a:extLst>
          </p:cNvPr>
          <p:cNvSpPr txBox="1"/>
          <p:nvPr/>
        </p:nvSpPr>
        <p:spPr>
          <a:xfrm>
            <a:off x="7198381" y="2680636"/>
            <a:ext cx="3234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Fecha de publicación: 01 de febrero 2019</a:t>
            </a:r>
          </a:p>
          <a:p>
            <a:r>
              <a:rPr lang="es-MX" dirty="0"/>
              <a:t>URL: </a:t>
            </a:r>
            <a:r>
              <a:rPr lang="es-MX" dirty="0">
                <a:hlinkClick r:id="rId6"/>
              </a:rPr>
              <a:t>https://www.youtube.com/watch?v=5Hgb-D-AZkM&amp;t=1s</a:t>
            </a:r>
            <a:endParaRPr lang="es-MX" dirty="0"/>
          </a:p>
          <a:p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" y="1127168"/>
            <a:ext cx="4689216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intranet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EA98436-6C3D-4516-9746-5F9D927129C2}"/>
              </a:ext>
            </a:extLst>
          </p:cNvPr>
          <p:cNvSpPr txBox="1"/>
          <p:nvPr/>
        </p:nvSpPr>
        <p:spPr>
          <a:xfrm>
            <a:off x="7896626" y="3256179"/>
            <a:ext cx="157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Banner para difusión interna a los colaboradores del MIDIS</a:t>
            </a:r>
          </a:p>
          <a:p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  <p:pic>
        <p:nvPicPr>
          <p:cNvPr id="15" name="Imagen 14" descr="C:\Users\dipam05\AppData\Local\Microsoft\Windows\Temporary Internet Files\Content.Outlook\O7J04I6S\BOTÓN SELLO MUNICIPAL (002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0" y="2103802"/>
            <a:ext cx="6112669" cy="5062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8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ANSELLO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07335"/>
            <a:ext cx="3128574" cy="625715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318802" y="970874"/>
            <a:ext cx="10087096" cy="5490343"/>
            <a:chOff x="227362" y="2555701"/>
            <a:chExt cx="10087096" cy="5490343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6532330"/>
            <a:ext cx="2287738" cy="894006"/>
          </a:xfrm>
          <a:prstGeom prst="rect">
            <a:avLst/>
          </a:prstGeom>
        </p:spPr>
      </p:pic>
      <p:pic>
        <p:nvPicPr>
          <p:cNvPr id="10" name="Imagen 9" descr="EL-PERÚ-PRIM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95C4895-C4AB-498F-B368-25E8C0A8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02" y="1063925"/>
            <a:ext cx="10266070" cy="715449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Difusión por medios de aliados estratégicos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AC3FE2-A080-43A1-8EBB-CA5D57AA1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6" y="1850487"/>
            <a:ext cx="8900632" cy="4661121"/>
          </a:xfrm>
          <a:prstGeom prst="rect">
            <a:avLst/>
          </a:prstGeom>
        </p:spPr>
      </p:pic>
      <p:pic>
        <p:nvPicPr>
          <p:cNvPr id="12" name="Imagen 11" descr="red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1" y="6684730"/>
            <a:ext cx="2287738" cy="8940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828" y="172765"/>
            <a:ext cx="3179451" cy="6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6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165</Words>
  <Application>Microsoft Office PowerPoint</Application>
  <PresentationFormat>Personalizado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Difusión página web</vt:lpstr>
      <vt:lpstr>Aplicativo web de inscripción</vt:lpstr>
      <vt:lpstr>Difusión redes</vt:lpstr>
      <vt:lpstr>Difusión redes</vt:lpstr>
      <vt:lpstr>Difusión redes</vt:lpstr>
      <vt:lpstr>Difusión canal Youtube</vt:lpstr>
      <vt:lpstr>Difusión intranet</vt:lpstr>
      <vt:lpstr>Difusión por medios de aliados estratégicos</vt:lpstr>
      <vt:lpstr>Difusión por medios de aliados estratégicos</vt:lpstr>
      <vt:lpstr>Rebote en medios</vt:lpstr>
      <vt:lpstr>Rebote en medios</vt:lpstr>
      <vt:lpstr>Material gráfico</vt:lpstr>
      <vt:lpstr>Material gráfico</vt:lpstr>
      <vt:lpstr>Material gráfico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Thiago</dc:creator>
  <cp:lastModifiedBy>DIPAM 05</cp:lastModifiedBy>
  <cp:revision>55</cp:revision>
  <cp:lastPrinted>2016-08-19T22:45:18Z</cp:lastPrinted>
  <dcterms:created xsi:type="dcterms:W3CDTF">2014-01-23T15:36:03Z</dcterms:created>
  <dcterms:modified xsi:type="dcterms:W3CDTF">2019-03-05T23:09:12Z</dcterms:modified>
</cp:coreProperties>
</file>