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256" r:id="rId2"/>
    <p:sldId id="257" r:id="rId3"/>
    <p:sldId id="260" r:id="rId4"/>
    <p:sldId id="262" r:id="rId5"/>
    <p:sldId id="261" r:id="rId6"/>
    <p:sldId id="263" r:id="rId7"/>
    <p:sldId id="264" r:id="rId8"/>
    <p:sldId id="265" r:id="rId9"/>
    <p:sldId id="266" r:id="rId10"/>
    <p:sldId id="267" r:id="rId11"/>
    <p:sldId id="268" r:id="rId12"/>
    <p:sldId id="269" r:id="rId13"/>
    <p:sldId id="270"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79" d="100"/>
          <a:sy n="79" d="100"/>
        </p:scale>
        <p:origin x="78" y="6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10/21/2015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10/21/2015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10/21/2015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Autofit/>
          </a:bodyPr>
          <a:lstStyle/>
          <a:p>
            <a:r>
              <a:rPr lang="es-PE" sz="3200" b="1" dirty="0" smtClean="0"/>
              <a:t>Balance de avances y desafíos del Estado Peruano en la implementación de la Convención Interamericana para prevenir, sancionar y erradicar la violencia contra las mujeres. </a:t>
            </a:r>
            <a:endParaRPr lang="es-PE" sz="3200" b="1"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2963" y="4946347"/>
            <a:ext cx="2769666" cy="1662738"/>
          </a:xfrm>
          <a:prstGeom prst="rect">
            <a:avLst/>
          </a:prstGeom>
        </p:spPr>
      </p:pic>
    </p:spTree>
    <p:extLst>
      <p:ext uri="{BB962C8B-B14F-4D97-AF65-F5344CB8AC3E}">
        <p14:creationId xmlns:p14="http://schemas.microsoft.com/office/powerpoint/2010/main" val="3598841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92925" y="624110"/>
            <a:ext cx="8911687" cy="695535"/>
          </a:xfrm>
        </p:spPr>
        <p:txBody>
          <a:bodyPr>
            <a:normAutofit/>
          </a:bodyPr>
          <a:lstStyle/>
          <a:p>
            <a:r>
              <a:rPr lang="es-PE" sz="2800" b="1" dirty="0" smtClean="0"/>
              <a:t>Preocupaciones: </a:t>
            </a:r>
            <a:endParaRPr lang="es-PE" sz="2800" b="1" dirty="0"/>
          </a:p>
        </p:txBody>
      </p:sp>
      <p:sp>
        <p:nvSpPr>
          <p:cNvPr id="3" name="Marcador de contenido 2"/>
          <p:cNvSpPr>
            <a:spLocks noGrp="1"/>
          </p:cNvSpPr>
          <p:nvPr>
            <p:ph idx="1"/>
          </p:nvPr>
        </p:nvSpPr>
        <p:spPr>
          <a:xfrm>
            <a:off x="2589212" y="1184564"/>
            <a:ext cx="8915400" cy="4726658"/>
          </a:xfrm>
        </p:spPr>
        <p:txBody>
          <a:bodyPr>
            <a:normAutofit fontScale="92500"/>
          </a:bodyPr>
          <a:lstStyle/>
          <a:p>
            <a:pPr algn="just"/>
            <a:r>
              <a:rPr lang="es-PE" b="1" dirty="0" smtClean="0"/>
              <a:t>Ausencia de un sistema unificado de registro </a:t>
            </a:r>
            <a:r>
              <a:rPr lang="es-PE" dirty="0" smtClean="0"/>
              <a:t>que no facilita la ubicación de la información. </a:t>
            </a:r>
          </a:p>
          <a:p>
            <a:pPr algn="just"/>
            <a:r>
              <a:rPr lang="es-PE" dirty="0" smtClean="0"/>
              <a:t>Falta de estudios y estadísticas sobre el tiempo que dura otorgar a una mujer una orden de protección , el tipo de medida en relación al total de medidas otorgadas y el impacto que esto tiene en la vida y salud de las mujeres. </a:t>
            </a:r>
          </a:p>
          <a:p>
            <a:pPr algn="just"/>
            <a:r>
              <a:rPr lang="es-PE" dirty="0" smtClean="0"/>
              <a:t>Estadísticas sobre el # de agresores sentenciados Vs #</a:t>
            </a:r>
            <a:r>
              <a:rPr lang="es-PE" dirty="0"/>
              <a:t> </a:t>
            </a:r>
            <a:r>
              <a:rPr lang="es-PE" dirty="0" smtClean="0"/>
              <a:t>denuncias.</a:t>
            </a:r>
          </a:p>
          <a:p>
            <a:pPr algn="just"/>
            <a:r>
              <a:rPr lang="es-PE" b="1" dirty="0" smtClean="0"/>
              <a:t>Ausencia de datos desagregados </a:t>
            </a:r>
            <a:r>
              <a:rPr lang="es-PE" dirty="0" smtClean="0"/>
              <a:t>por condición etnoracial. En registro de feminicidio, no se registra incluso si la victima residía en la zona urbana o rural. </a:t>
            </a:r>
          </a:p>
          <a:p>
            <a:pPr algn="just"/>
            <a:r>
              <a:rPr lang="es-PE" b="1" dirty="0" smtClean="0">
                <a:solidFill>
                  <a:schemeClr val="accent1"/>
                </a:solidFill>
              </a:rPr>
              <a:t>Violencia contra las mujeres en contextos de conflictivos sociales</a:t>
            </a:r>
            <a:r>
              <a:rPr lang="es-PE" dirty="0" smtClean="0"/>
              <a:t>: es una violencia invisibilizada, no se cuenta con estadísticas ni estrategias especiales que se activen para proteger a las mujeres ante la violencia psicológica, hostigamiento, violencia física y sexual en estos escenarios. </a:t>
            </a:r>
          </a:p>
          <a:p>
            <a:pPr algn="just"/>
            <a:r>
              <a:rPr lang="es-PE" dirty="0" smtClean="0"/>
              <a:t>Esta violencia es utilizada como mecanismo de control, humillación y coacción incluso muchas veces por operadores del Estado. Según testimonios recogidos por sociedad civil. </a:t>
            </a:r>
          </a:p>
          <a:p>
            <a:endParaRPr lang="es-PE" dirty="0"/>
          </a:p>
        </p:txBody>
      </p:sp>
      <p:sp>
        <p:nvSpPr>
          <p:cNvPr id="4" name="Título 1"/>
          <p:cNvSpPr txBox="1">
            <a:spLocks/>
          </p:cNvSpPr>
          <p:nvPr/>
        </p:nvSpPr>
        <p:spPr>
          <a:xfrm>
            <a:off x="192625" y="166910"/>
            <a:ext cx="4472893" cy="56045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PE" sz="2800" dirty="0" smtClean="0"/>
              <a:t>Información y Estadística </a:t>
            </a:r>
            <a:endParaRPr lang="es-PE" sz="2800" dirty="0"/>
          </a:p>
        </p:txBody>
      </p:sp>
    </p:spTree>
    <p:extLst>
      <p:ext uri="{BB962C8B-B14F-4D97-AF65-F5344CB8AC3E}">
        <p14:creationId xmlns:p14="http://schemas.microsoft.com/office/powerpoint/2010/main" val="1656987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497" y="0"/>
            <a:ext cx="2479715" cy="633845"/>
          </a:xfrm>
        </p:spPr>
        <p:txBody>
          <a:bodyPr>
            <a:normAutofit fontScale="90000"/>
          </a:bodyPr>
          <a:lstStyle/>
          <a:p>
            <a:r>
              <a:rPr lang="es-PE" dirty="0" smtClean="0"/>
              <a:t>Diversidad </a:t>
            </a:r>
            <a:endParaRPr lang="es-PE" dirty="0"/>
          </a:p>
        </p:txBody>
      </p:sp>
      <p:sp>
        <p:nvSpPr>
          <p:cNvPr id="3" name="Marcador de contenido 2"/>
          <p:cNvSpPr>
            <a:spLocks noGrp="1"/>
          </p:cNvSpPr>
          <p:nvPr>
            <p:ph idx="1"/>
          </p:nvPr>
        </p:nvSpPr>
        <p:spPr>
          <a:xfrm>
            <a:off x="2589212" y="633845"/>
            <a:ext cx="8915400" cy="5277377"/>
          </a:xfrm>
        </p:spPr>
        <p:txBody>
          <a:bodyPr/>
          <a:lstStyle/>
          <a:p>
            <a:r>
              <a:rPr lang="es-PE" dirty="0" smtClean="0"/>
              <a:t>Se ha considerado solo una recomendación en este ámbito. Ello lejos de ser positivo, es preocupante ya que ello se da por el vacío en la respuesta del Estado frente a acciones en este campo, lo que puede evidenciar una total ausencia de medidas.</a:t>
            </a:r>
          </a:p>
          <a:p>
            <a:pPr marL="0" indent="0" algn="ctr">
              <a:buNone/>
            </a:pPr>
            <a:r>
              <a:rPr lang="es-ES" b="1" dirty="0" smtClean="0"/>
              <a:t>“[</a:t>
            </a:r>
            <a:r>
              <a:rPr lang="es-ES" b="1" dirty="0"/>
              <a:t>E]l CEVI expresa su preocupación por el vacío plasmado en las respuestas a la matriz, que podría estar en correspondencia con una real ausencia de desarrollo de capacidades en este sentido. El CEVI recomienda al Estado peruano poner el mayor empeño por fomentar lo fundamentado en la Recepción de Derecho e impulsar las estrategias de lugar ya incluidas en los planes, a fin de irrumpir en este obstáculo”.</a:t>
            </a:r>
            <a:r>
              <a:rPr lang="es-PE" b="1" dirty="0"/>
              <a:t> MESECVI/I-CE/doc.23/14, 26 de septiembre de 2014, párr. </a:t>
            </a:r>
            <a:r>
              <a:rPr lang="en-US" b="1" dirty="0" smtClean="0"/>
              <a:t>89.</a:t>
            </a:r>
          </a:p>
          <a:p>
            <a:pPr marL="0" indent="0">
              <a:buNone/>
            </a:pPr>
            <a:endParaRPr lang="en-US" dirty="0" smtClean="0"/>
          </a:p>
          <a:p>
            <a:pPr marL="0" indent="0">
              <a:buNone/>
            </a:pPr>
            <a:r>
              <a:rPr lang="en-US" dirty="0" err="1" smtClean="0"/>
              <a:t>Por</a:t>
            </a:r>
            <a:r>
              <a:rPr lang="en-US" dirty="0" smtClean="0"/>
              <a:t> lo </a:t>
            </a:r>
            <a:r>
              <a:rPr lang="en-US" dirty="0" err="1" smtClean="0"/>
              <a:t>tanto</a:t>
            </a:r>
            <a:r>
              <a:rPr lang="en-US" dirty="0" smtClean="0"/>
              <a:t>, </a:t>
            </a:r>
            <a:r>
              <a:rPr lang="en-US" dirty="0" err="1" smtClean="0"/>
              <a:t>en</a:t>
            </a:r>
            <a:r>
              <a:rPr lang="en-US" dirty="0" smtClean="0"/>
              <a:t> </a:t>
            </a:r>
            <a:r>
              <a:rPr lang="en-US" dirty="0" err="1" smtClean="0"/>
              <a:t>materia</a:t>
            </a:r>
            <a:r>
              <a:rPr lang="en-US" dirty="0" smtClean="0"/>
              <a:t> de </a:t>
            </a:r>
            <a:r>
              <a:rPr lang="en-US" dirty="0" err="1" smtClean="0"/>
              <a:t>reconocimiento</a:t>
            </a:r>
            <a:r>
              <a:rPr lang="en-US" dirty="0" smtClean="0"/>
              <a:t> a la </a:t>
            </a:r>
            <a:r>
              <a:rPr lang="en-US" dirty="0" err="1" smtClean="0"/>
              <a:t>diversidad</a:t>
            </a:r>
            <a:r>
              <a:rPr lang="en-US" dirty="0" smtClean="0"/>
              <a:t>, el Estado </a:t>
            </a:r>
            <a:r>
              <a:rPr lang="en-US" dirty="0" err="1" smtClean="0"/>
              <a:t>reporta</a:t>
            </a:r>
            <a:r>
              <a:rPr lang="en-US" dirty="0" smtClean="0"/>
              <a:t> cero </a:t>
            </a:r>
            <a:r>
              <a:rPr lang="en-US" dirty="0" err="1" smtClean="0"/>
              <a:t>avances</a:t>
            </a:r>
            <a:r>
              <a:rPr lang="en-US" dirty="0" smtClean="0"/>
              <a:t>. </a:t>
            </a:r>
            <a:endParaRPr lang="es-PE" dirty="0"/>
          </a:p>
          <a:p>
            <a:endParaRPr lang="es-PE" dirty="0"/>
          </a:p>
        </p:txBody>
      </p:sp>
    </p:spTree>
    <p:extLst>
      <p:ext uri="{BB962C8B-B14F-4D97-AF65-F5344CB8AC3E}">
        <p14:creationId xmlns:p14="http://schemas.microsoft.com/office/powerpoint/2010/main" val="443425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71844" y="0"/>
            <a:ext cx="2727220" cy="685145"/>
          </a:xfrm>
        </p:spPr>
        <p:txBody>
          <a:bodyPr>
            <a:normAutofit/>
          </a:bodyPr>
          <a:lstStyle/>
          <a:p>
            <a:r>
              <a:rPr lang="es-PE" sz="3100" dirty="0" smtClean="0"/>
              <a:t>Prevención</a:t>
            </a:r>
            <a:r>
              <a:rPr lang="es-PE" dirty="0" smtClean="0"/>
              <a:t>:</a:t>
            </a:r>
            <a:endParaRPr lang="es-PE" dirty="0"/>
          </a:p>
        </p:txBody>
      </p:sp>
      <p:sp>
        <p:nvSpPr>
          <p:cNvPr id="3" name="Marcador de contenido 2"/>
          <p:cNvSpPr>
            <a:spLocks noGrp="1"/>
          </p:cNvSpPr>
          <p:nvPr>
            <p:ph idx="1"/>
          </p:nvPr>
        </p:nvSpPr>
        <p:spPr>
          <a:xfrm>
            <a:off x="1859973" y="1246909"/>
            <a:ext cx="9644639" cy="5027995"/>
          </a:xfrm>
        </p:spPr>
        <p:txBody>
          <a:bodyPr>
            <a:normAutofit lnSpcReduction="10000"/>
          </a:bodyPr>
          <a:lstStyle/>
          <a:p>
            <a:r>
              <a:rPr lang="es-PE" b="1" dirty="0" smtClean="0"/>
              <a:t>En este campo se ha considerado solo una Observación, sobre la cual se evalúa un avance relativo</a:t>
            </a:r>
            <a:r>
              <a:rPr lang="es-PE" dirty="0" smtClean="0"/>
              <a:t>. Pues es aspecto sobre el cual se tiene que seguir trabajando y uno de los principales puntos de preocupación de las organizaciones especialistas en la materia. </a:t>
            </a:r>
          </a:p>
          <a:p>
            <a:r>
              <a:rPr lang="es-PE" dirty="0" smtClean="0"/>
              <a:t>El Estado ha dado cuenta de nuevas estrategia, señalando que en el 2013 se dio un incremento del 13.83% en acciones preventivas promocionales. </a:t>
            </a:r>
          </a:p>
          <a:p>
            <a:r>
              <a:rPr lang="es-PE" dirty="0" smtClean="0"/>
              <a:t>El Informe de la LIO, destacó el incremento del 22% en acciones preventivas a través de los CEM en el 2014. (masculinidades, prevención de la violencia e incorporación de nuevos actores- empresas).</a:t>
            </a:r>
          </a:p>
          <a:p>
            <a:r>
              <a:rPr lang="es-PE" dirty="0" smtClean="0"/>
              <a:t>Aunque los esfuerzos son importantes , son insuficientes, pues no llegan ni al 10%  de la población total del país. Así mismo, los enfoques necesitan fortalecerse para promover la autonomía de las mujeres como ciudadanas y evitar enfoque tradicionales y familistas.</a:t>
            </a:r>
          </a:p>
          <a:p>
            <a:r>
              <a:rPr lang="es-PE" dirty="0" smtClean="0"/>
              <a:t>Falta vincular el poco ejercicio de los derechos sexuales y reproductivos con el derecho a vivir libres de violencia y dejar el paradigma heteronormativo. </a:t>
            </a:r>
          </a:p>
          <a:p>
            <a:pPr algn="just"/>
            <a:r>
              <a:rPr lang="es-PE" dirty="0" smtClean="0"/>
              <a:t>También la necesidad de fortalecer este ámbito para contribuir a transformaciones estructurales, es una preocupación de CEDAW. </a:t>
            </a:r>
          </a:p>
        </p:txBody>
      </p:sp>
    </p:spTree>
    <p:extLst>
      <p:ext uri="{BB962C8B-B14F-4D97-AF65-F5344CB8AC3E}">
        <p14:creationId xmlns:p14="http://schemas.microsoft.com/office/powerpoint/2010/main" val="3057247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86144" y="73392"/>
            <a:ext cx="2633702" cy="602017"/>
          </a:xfrm>
        </p:spPr>
        <p:txBody>
          <a:bodyPr>
            <a:normAutofit fontScale="90000"/>
          </a:bodyPr>
          <a:lstStyle/>
          <a:p>
            <a:r>
              <a:rPr lang="es-PE" dirty="0" smtClean="0"/>
              <a:t>Presupuesto</a:t>
            </a:r>
            <a:endParaRPr lang="es-PE" dirty="0"/>
          </a:p>
        </p:txBody>
      </p:sp>
      <p:sp>
        <p:nvSpPr>
          <p:cNvPr id="3" name="Marcador de contenido 2"/>
          <p:cNvSpPr>
            <a:spLocks noGrp="1"/>
          </p:cNvSpPr>
          <p:nvPr>
            <p:ph idx="1"/>
          </p:nvPr>
        </p:nvSpPr>
        <p:spPr>
          <a:xfrm>
            <a:off x="2589212" y="789709"/>
            <a:ext cx="8915400" cy="5121513"/>
          </a:xfrm>
        </p:spPr>
        <p:txBody>
          <a:bodyPr>
            <a:normAutofit fontScale="92500" lnSpcReduction="20000"/>
          </a:bodyPr>
          <a:lstStyle/>
          <a:p>
            <a:r>
              <a:rPr lang="es-PE" dirty="0" smtClean="0"/>
              <a:t>Ha recibido tres observaciones y sólo ha avanzado en una de ellas. </a:t>
            </a:r>
          </a:p>
          <a:p>
            <a:r>
              <a:rPr lang="es-PE" b="1" dirty="0" smtClean="0"/>
              <a:t>Este avance se vincula con el incremento anual  del presupuesto para atender , prevenir y sancionar la violencia. </a:t>
            </a:r>
            <a:r>
              <a:rPr lang="es-PE" dirty="0" smtClean="0"/>
              <a:t>Al 2014 el presupuesto del PNCVFS del MIMP se incrementó en un 42.4% , respecto al 2012. </a:t>
            </a:r>
          </a:p>
          <a:p>
            <a:r>
              <a:rPr lang="es-PE" dirty="0" smtClean="0"/>
              <a:t>Para el próximo año el presupuesto asciende a 84 millones, pero esto aún es el 2.1% del presupuesto total de los programas sociales. Es decir aún el presupuesto contra la violencia ocupa un lugar no priorizado dentro de las preocupaciones sociales del Estado. </a:t>
            </a:r>
          </a:p>
          <a:p>
            <a:r>
              <a:rPr lang="es-PE" dirty="0" smtClean="0"/>
              <a:t>En cuanto a los desafíos estos son: </a:t>
            </a:r>
          </a:p>
          <a:p>
            <a:pPr>
              <a:buFontTx/>
              <a:buChar char="-"/>
            </a:pPr>
            <a:r>
              <a:rPr lang="es-PE" b="1" dirty="0" smtClean="0"/>
              <a:t>No se cuenta con datos desagregados sobre cuánto invierten los sectores </a:t>
            </a:r>
            <a:r>
              <a:rPr lang="es-PE" dirty="0" smtClean="0"/>
              <a:t>y otras entidades del Estado en el manejo de la violencia. </a:t>
            </a:r>
          </a:p>
          <a:p>
            <a:pPr>
              <a:buFontTx/>
              <a:buChar char="-"/>
            </a:pPr>
            <a:r>
              <a:rPr lang="es-PE" b="1" dirty="0" smtClean="0"/>
              <a:t>No se cuenta con metodología para evaluar en cuentas nacionales </a:t>
            </a:r>
            <a:r>
              <a:rPr lang="es-PE" dirty="0" smtClean="0"/>
              <a:t>la inversión para la atención de la violencia hacia las mujeres y el impacto de esto. </a:t>
            </a:r>
          </a:p>
          <a:p>
            <a:pPr>
              <a:buFontTx/>
              <a:buChar char="-"/>
            </a:pPr>
            <a:r>
              <a:rPr lang="es-PE" dirty="0" smtClean="0"/>
              <a:t>Aunque según el PNCVHM 2009 – 2015, los sectores deben incorporar </a:t>
            </a:r>
            <a:r>
              <a:rPr lang="es-PE" b="1" dirty="0" smtClean="0"/>
              <a:t>metas presupuestales</a:t>
            </a:r>
            <a:r>
              <a:rPr lang="es-PE" dirty="0" smtClean="0"/>
              <a:t> para su implementación,  sólo el MININTER cuentan con meta específica. Esto dificulta el buen resultado de una política.</a:t>
            </a:r>
          </a:p>
          <a:p>
            <a:pPr>
              <a:buFontTx/>
              <a:buChar char="-"/>
            </a:pPr>
            <a:r>
              <a:rPr lang="es-PE" dirty="0" smtClean="0"/>
              <a:t>Gestión ineficiente de presupuesto en actividades aisladas que no fortalecen el Plan. </a:t>
            </a:r>
          </a:p>
          <a:p>
            <a:pPr marL="0" indent="0">
              <a:buNone/>
            </a:pPr>
            <a:endParaRPr lang="es-PE" dirty="0"/>
          </a:p>
        </p:txBody>
      </p:sp>
    </p:spTree>
    <p:extLst>
      <p:ext uri="{BB962C8B-B14F-4D97-AF65-F5344CB8AC3E}">
        <p14:creationId xmlns:p14="http://schemas.microsoft.com/office/powerpoint/2010/main" val="2284698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474912" y="1423555"/>
            <a:ext cx="8915400" cy="4187536"/>
          </a:xfrm>
        </p:spPr>
        <p:txBody>
          <a:bodyPr>
            <a:normAutofit fontScale="92500" lnSpcReduction="10000"/>
          </a:bodyPr>
          <a:lstStyle/>
          <a:p>
            <a:pPr marL="0" indent="0">
              <a:buNone/>
            </a:pPr>
            <a:endParaRPr lang="es-PE" dirty="0" smtClean="0"/>
          </a:p>
          <a:p>
            <a:r>
              <a:rPr lang="es-PE" dirty="0" smtClean="0"/>
              <a:t>El avance en general es un 33%. Sin embargo, como hemos visto este avance no necesariamente es absoluto, por lo que se necesita seguir caminando en todos los pendientes para poder hablar de logros y transformaciones reales. </a:t>
            </a:r>
          </a:p>
          <a:p>
            <a:r>
              <a:rPr lang="es-PE" dirty="0" smtClean="0"/>
              <a:t>El análisis reporta 68% de observaciones pendientes, sino se avanza en ellas, los pasos dados para enfrentar la violencia se debilitarán y podrá caerse en un retroceso. </a:t>
            </a:r>
          </a:p>
          <a:p>
            <a:r>
              <a:rPr lang="es-PE" dirty="0" smtClean="0"/>
              <a:t>Como hemos visto, cada avance se relativiza al haber aspectos que no logran superarse ni abordarse por completo. Por lo tanto, los pasos dados en cumplir las recomendaciones de la CEVI, deben ser fortalecidos.</a:t>
            </a:r>
          </a:p>
          <a:p>
            <a:r>
              <a:rPr lang="es-PE" dirty="0" smtClean="0"/>
              <a:t>A 20 años de la entrada en vigor de la Convención, se han dado pasos pero aún quedan muchos pendientes para el Estado Peruano. </a:t>
            </a:r>
          </a:p>
          <a:p>
            <a:endParaRPr lang="es-PE" dirty="0"/>
          </a:p>
          <a:p>
            <a:r>
              <a:rPr lang="es-PE" dirty="0" smtClean="0"/>
              <a:t>Gracias!</a:t>
            </a:r>
            <a:endParaRPr lang="es-PE" dirty="0"/>
          </a:p>
        </p:txBody>
      </p:sp>
      <p:sp>
        <p:nvSpPr>
          <p:cNvPr id="4" name="Título 3"/>
          <p:cNvSpPr>
            <a:spLocks noGrp="1"/>
          </p:cNvSpPr>
          <p:nvPr>
            <p:ph type="title"/>
          </p:nvPr>
        </p:nvSpPr>
        <p:spPr>
          <a:xfrm>
            <a:off x="203017" y="104564"/>
            <a:ext cx="2924648" cy="591626"/>
          </a:xfrm>
        </p:spPr>
        <p:txBody>
          <a:bodyPr>
            <a:normAutofit fontScale="90000"/>
          </a:bodyPr>
          <a:lstStyle/>
          <a:p>
            <a:r>
              <a:rPr lang="es-PE" dirty="0" smtClean="0"/>
              <a:t>Conclusiones: </a:t>
            </a:r>
            <a:endParaRPr lang="es-PE"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37017" y="5242947"/>
            <a:ext cx="2275611" cy="1366138"/>
          </a:xfrm>
          <a:prstGeom prst="rect">
            <a:avLst/>
          </a:prstGeom>
        </p:spPr>
      </p:pic>
    </p:spTree>
    <p:extLst>
      <p:ext uri="{BB962C8B-B14F-4D97-AF65-F5344CB8AC3E}">
        <p14:creationId xmlns:p14="http://schemas.microsoft.com/office/powerpoint/2010/main" val="470512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89212" y="633845"/>
            <a:ext cx="8915400" cy="5277377"/>
          </a:xfrm>
        </p:spPr>
        <p:txBody>
          <a:bodyPr/>
          <a:lstStyle/>
          <a:p>
            <a:r>
              <a:rPr lang="es-ES" dirty="0"/>
              <a:t>D</a:t>
            </a:r>
            <a:r>
              <a:rPr lang="es-ES" dirty="0" smtClean="0"/>
              <a:t>e </a:t>
            </a:r>
            <a:r>
              <a:rPr lang="es-ES" dirty="0"/>
              <a:t>la revisión de las observaciones/recomendaciones que el Comité de Expertas del MESECVI ha formulado al último informe del Estado peruano en 2012, y de las observaciones/recomendaciones del </a:t>
            </a:r>
            <a:r>
              <a:rPr lang="es-ES" i="1" dirty="0"/>
              <a:t>Informe de implementación de las recomendaciones del CEVI segunda ronda</a:t>
            </a:r>
            <a:r>
              <a:rPr lang="es-ES" dirty="0"/>
              <a:t> de 2014, pueden identificarse </a:t>
            </a:r>
            <a:r>
              <a:rPr lang="es-ES" b="1" dirty="0"/>
              <a:t>40 observaciones/recomendaciones al Estado peruano en las siete áreas identificadas. </a:t>
            </a:r>
            <a:r>
              <a:rPr lang="es-ES" dirty="0"/>
              <a:t> </a:t>
            </a:r>
            <a:endParaRPr lang="es-PE" dirty="0"/>
          </a:p>
          <a:p>
            <a:endParaRPr lang="es-PE" dirty="0"/>
          </a:p>
        </p:txBody>
      </p:sp>
      <p:graphicFrame>
        <p:nvGraphicFramePr>
          <p:cNvPr id="4" name="Tabla 3"/>
          <p:cNvGraphicFramePr>
            <a:graphicFrameLocks noGrp="1"/>
          </p:cNvGraphicFramePr>
          <p:nvPr>
            <p:extLst>
              <p:ext uri="{D42A27DB-BD31-4B8C-83A1-F6EECF244321}">
                <p14:modId xmlns:p14="http://schemas.microsoft.com/office/powerpoint/2010/main" val="3788217200"/>
              </p:ext>
            </p:extLst>
          </p:nvPr>
        </p:nvGraphicFramePr>
        <p:xfrm>
          <a:off x="2919845" y="2888670"/>
          <a:ext cx="7886700" cy="2508259"/>
        </p:xfrm>
        <a:graphic>
          <a:graphicData uri="http://schemas.openxmlformats.org/drawingml/2006/table">
            <a:tbl>
              <a:tblPr firstRow="1" firstCol="1" bandRow="1">
                <a:tableStyleId>{5C22544A-7EE6-4342-B048-85BDC9FD1C3A}</a:tableStyleId>
              </a:tblPr>
              <a:tblGrid>
                <a:gridCol w="3943350"/>
                <a:gridCol w="3943350"/>
              </a:tblGrid>
              <a:tr h="220826">
                <a:tc>
                  <a:txBody>
                    <a:bodyPr/>
                    <a:lstStyle/>
                    <a:p>
                      <a:pPr algn="ctr">
                        <a:lnSpc>
                          <a:spcPct val="107000"/>
                        </a:lnSpc>
                        <a:spcAft>
                          <a:spcPts val="0"/>
                        </a:spcAft>
                      </a:pPr>
                      <a:r>
                        <a:rPr lang="es-ES" sz="1400" dirty="0">
                          <a:effectLst/>
                        </a:rPr>
                        <a:t>Área</a:t>
                      </a:r>
                      <a:endParaRPr lang="es-P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400">
                          <a:effectLst/>
                        </a:rPr>
                        <a:t>N° de observaciones/recomendaciones</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0916">
                <a:tc>
                  <a:txBody>
                    <a:bodyPr/>
                    <a:lstStyle/>
                    <a:p>
                      <a:pPr algn="just">
                        <a:lnSpc>
                          <a:spcPct val="107000"/>
                        </a:lnSpc>
                        <a:spcAft>
                          <a:spcPts val="0"/>
                        </a:spcAft>
                      </a:pPr>
                      <a:r>
                        <a:rPr lang="es-ES" sz="1400">
                          <a:effectLst/>
                        </a:rPr>
                        <a:t>Legislación</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400">
                          <a:effectLst/>
                        </a:rPr>
                        <a:t>9</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0916">
                <a:tc>
                  <a:txBody>
                    <a:bodyPr/>
                    <a:lstStyle/>
                    <a:p>
                      <a:pPr algn="just">
                        <a:lnSpc>
                          <a:spcPct val="107000"/>
                        </a:lnSpc>
                        <a:spcAft>
                          <a:spcPts val="0"/>
                        </a:spcAft>
                      </a:pPr>
                      <a:r>
                        <a:rPr lang="es-ES" sz="1400">
                          <a:effectLst/>
                        </a:rPr>
                        <a:t>Planes nacionales</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400">
                          <a:effectLst/>
                        </a:rPr>
                        <a:t>4</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0916">
                <a:tc>
                  <a:txBody>
                    <a:bodyPr/>
                    <a:lstStyle/>
                    <a:p>
                      <a:pPr algn="just">
                        <a:lnSpc>
                          <a:spcPct val="107000"/>
                        </a:lnSpc>
                        <a:spcAft>
                          <a:spcPts val="0"/>
                        </a:spcAft>
                      </a:pPr>
                      <a:r>
                        <a:rPr lang="es-ES" sz="1400">
                          <a:effectLst/>
                        </a:rPr>
                        <a:t>Acceso a la Justicia</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400">
                          <a:effectLst/>
                        </a:rPr>
                        <a:t>12</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0916">
                <a:tc>
                  <a:txBody>
                    <a:bodyPr/>
                    <a:lstStyle/>
                    <a:p>
                      <a:pPr algn="just">
                        <a:lnSpc>
                          <a:spcPct val="107000"/>
                        </a:lnSpc>
                        <a:spcAft>
                          <a:spcPts val="0"/>
                        </a:spcAft>
                      </a:pPr>
                      <a:r>
                        <a:rPr lang="es-ES" sz="1400">
                          <a:effectLst/>
                        </a:rPr>
                        <a:t>Información y Estadísticas</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400">
                          <a:effectLst/>
                        </a:rPr>
                        <a:t>9</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0916">
                <a:tc>
                  <a:txBody>
                    <a:bodyPr/>
                    <a:lstStyle/>
                    <a:p>
                      <a:pPr algn="just">
                        <a:lnSpc>
                          <a:spcPct val="107000"/>
                        </a:lnSpc>
                        <a:spcAft>
                          <a:spcPts val="0"/>
                        </a:spcAft>
                      </a:pPr>
                      <a:r>
                        <a:rPr lang="es-ES" sz="1400">
                          <a:effectLst/>
                        </a:rPr>
                        <a:t>Diversidad</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400">
                          <a:effectLst/>
                        </a:rPr>
                        <a:t>1</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0916">
                <a:tc>
                  <a:txBody>
                    <a:bodyPr/>
                    <a:lstStyle/>
                    <a:p>
                      <a:pPr algn="just">
                        <a:lnSpc>
                          <a:spcPct val="107000"/>
                        </a:lnSpc>
                        <a:spcAft>
                          <a:spcPts val="0"/>
                        </a:spcAft>
                      </a:pPr>
                      <a:r>
                        <a:rPr lang="es-ES" sz="1400">
                          <a:effectLst/>
                        </a:rPr>
                        <a:t>Prevención</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400">
                          <a:effectLst/>
                        </a:rPr>
                        <a:t>1</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0916">
                <a:tc>
                  <a:txBody>
                    <a:bodyPr/>
                    <a:lstStyle/>
                    <a:p>
                      <a:pPr algn="just">
                        <a:lnSpc>
                          <a:spcPct val="107000"/>
                        </a:lnSpc>
                        <a:spcAft>
                          <a:spcPts val="0"/>
                        </a:spcAft>
                      </a:pPr>
                      <a:r>
                        <a:rPr lang="es-ES" sz="1400" dirty="0">
                          <a:effectLst/>
                        </a:rPr>
                        <a:t>Presupuesto</a:t>
                      </a:r>
                      <a:endParaRPr lang="es-PE"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400">
                          <a:effectLst/>
                        </a:rPr>
                        <a:t>3</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20916">
                <a:tc>
                  <a:txBody>
                    <a:bodyPr/>
                    <a:lstStyle/>
                    <a:p>
                      <a:pPr algn="just">
                        <a:lnSpc>
                          <a:spcPct val="107000"/>
                        </a:lnSpc>
                        <a:spcAft>
                          <a:spcPts val="0"/>
                        </a:spcAft>
                      </a:pPr>
                      <a:r>
                        <a:rPr lang="es-ES" sz="1400">
                          <a:effectLst/>
                        </a:rPr>
                        <a:t>Total </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es-ES" sz="1400">
                          <a:effectLst/>
                        </a:rPr>
                        <a:t>39</a:t>
                      </a:r>
                      <a:endParaRPr lang="es-PE"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53712">
                <a:tc gridSpan="2">
                  <a:txBody>
                    <a:bodyPr/>
                    <a:lstStyle/>
                    <a:p>
                      <a:pPr algn="just">
                        <a:lnSpc>
                          <a:spcPct val="107000"/>
                        </a:lnSpc>
                        <a:spcAft>
                          <a:spcPts val="0"/>
                        </a:spcAft>
                      </a:pPr>
                      <a:r>
                        <a:rPr lang="es-ES" sz="1100" dirty="0">
                          <a:effectLst/>
                        </a:rPr>
                        <a:t>Elaboración propia</a:t>
                      </a:r>
                      <a:endParaRPr lang="es-PE" sz="1100" dirty="0">
                        <a:effectLst/>
                      </a:endParaRPr>
                    </a:p>
                    <a:p>
                      <a:pPr algn="just">
                        <a:lnSpc>
                          <a:spcPct val="107000"/>
                        </a:lnSpc>
                        <a:spcAft>
                          <a:spcPts val="0"/>
                        </a:spcAft>
                      </a:pPr>
                      <a:r>
                        <a:rPr lang="es-ES" sz="1100" dirty="0">
                          <a:effectLst/>
                        </a:rPr>
                        <a:t>Fuente: </a:t>
                      </a:r>
                      <a:r>
                        <a:rPr lang="es-PE" sz="1100" dirty="0">
                          <a:effectLst/>
                        </a:rPr>
                        <a:t>MESECVI-IV/doc.86/12 y MESECVI/I-CE/doc.23/14</a:t>
                      </a:r>
                      <a:endParaRPr lang="es-P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s-PE"/>
                    </a:p>
                  </a:txBody>
                  <a:tcPr/>
                </a:tc>
              </a:tr>
            </a:tbl>
          </a:graphicData>
        </a:graphic>
      </p:graphicFrame>
      <p:sp>
        <p:nvSpPr>
          <p:cNvPr id="5" name="Rectángulo 4"/>
          <p:cNvSpPr/>
          <p:nvPr/>
        </p:nvSpPr>
        <p:spPr>
          <a:xfrm>
            <a:off x="2791835" y="5499438"/>
            <a:ext cx="8510154" cy="1077218"/>
          </a:xfrm>
          <a:prstGeom prst="rect">
            <a:avLst/>
          </a:prstGeom>
        </p:spPr>
        <p:txBody>
          <a:bodyPr wrap="square">
            <a:spAutoFit/>
          </a:bodyPr>
          <a:lstStyle/>
          <a:p>
            <a:r>
              <a:rPr lang="es-ES" sz="1600" dirty="0" smtClean="0">
                <a:latin typeface="Trebuchet MS" panose="020B0603020202020204" pitchFamily="34" charset="0"/>
                <a:ea typeface="Times New Roman" panose="02020603050405020304" pitchFamily="18" charset="0"/>
                <a:cs typeface="Helvetica" panose="020B0604020202020204" pitchFamily="34" charset="0"/>
              </a:rPr>
              <a:t>La mayor parte de observaciones se concentran en preocupaciones sobre el  </a:t>
            </a:r>
            <a:r>
              <a:rPr lang="es-ES" sz="1600" dirty="0">
                <a:latin typeface="Trebuchet MS" panose="020B0603020202020204" pitchFamily="34" charset="0"/>
                <a:ea typeface="Times New Roman" panose="02020603050405020304" pitchFamily="18" charset="0"/>
                <a:cs typeface="Helvetica" panose="020B0604020202020204" pitchFamily="34" charset="0"/>
              </a:rPr>
              <a:t>acceso a la justicia (30</a:t>
            </a:r>
            <a:r>
              <a:rPr lang="es-ES" sz="1600" dirty="0" smtClean="0">
                <a:latin typeface="Trebuchet MS" panose="020B0603020202020204" pitchFamily="34" charset="0"/>
                <a:ea typeface="Times New Roman" panose="02020603050405020304" pitchFamily="18" charset="0"/>
                <a:cs typeface="Helvetica" panose="020B0604020202020204" pitchFamily="34" charset="0"/>
              </a:rPr>
              <a:t>%),  </a:t>
            </a:r>
            <a:r>
              <a:rPr lang="es-ES" sz="1600" dirty="0">
                <a:latin typeface="Trebuchet MS" panose="020B0603020202020204" pitchFamily="34" charset="0"/>
                <a:ea typeface="Times New Roman" panose="02020603050405020304" pitchFamily="18" charset="0"/>
                <a:cs typeface="Helvetica" panose="020B0604020202020204" pitchFamily="34" charset="0"/>
              </a:rPr>
              <a:t>legislación (23%) e información y estadísticas (23%). Existen menos referencias en las áreas de planes nacionales (13%) y presupuesto (8</a:t>
            </a:r>
            <a:r>
              <a:rPr lang="es-ES" sz="1600" dirty="0" smtClean="0">
                <a:latin typeface="Trebuchet MS" panose="020B0603020202020204" pitchFamily="34" charset="0"/>
                <a:ea typeface="Times New Roman" panose="02020603050405020304" pitchFamily="18" charset="0"/>
                <a:cs typeface="Helvetica" panose="020B0604020202020204" pitchFamily="34" charset="0"/>
              </a:rPr>
              <a:t>%), así como en los campos de  </a:t>
            </a:r>
            <a:r>
              <a:rPr lang="es-ES" sz="1600" dirty="0">
                <a:latin typeface="Trebuchet MS" panose="020B0603020202020204" pitchFamily="34" charset="0"/>
                <a:ea typeface="Times New Roman" panose="02020603050405020304" pitchFamily="18" charset="0"/>
                <a:cs typeface="Helvetica" panose="020B0604020202020204" pitchFamily="34" charset="0"/>
              </a:rPr>
              <a:t>diversidad (3%) y prevención (3%) </a:t>
            </a:r>
            <a:endParaRPr lang="es-PE" sz="1600" dirty="0"/>
          </a:p>
        </p:txBody>
      </p:sp>
    </p:spTree>
    <p:extLst>
      <p:ext uri="{BB962C8B-B14F-4D97-AF65-F5344CB8AC3E}">
        <p14:creationId xmlns:p14="http://schemas.microsoft.com/office/powerpoint/2010/main" val="2400022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9498" y="0"/>
            <a:ext cx="2706439" cy="685145"/>
          </a:xfrm>
        </p:spPr>
        <p:txBody>
          <a:bodyPr/>
          <a:lstStyle/>
          <a:p>
            <a:r>
              <a:rPr lang="es-PE" sz="2800" b="1" dirty="0" smtClean="0"/>
              <a:t>Legislación</a:t>
            </a:r>
            <a:endParaRPr lang="es-PE" sz="2800" b="1" dirty="0"/>
          </a:p>
        </p:txBody>
      </p:sp>
      <p:sp>
        <p:nvSpPr>
          <p:cNvPr id="3" name="Marcador de contenido 2"/>
          <p:cNvSpPr>
            <a:spLocks noGrp="1"/>
          </p:cNvSpPr>
          <p:nvPr>
            <p:ph idx="1"/>
          </p:nvPr>
        </p:nvSpPr>
        <p:spPr>
          <a:xfrm>
            <a:off x="2381394" y="540327"/>
            <a:ext cx="8915400" cy="5599495"/>
          </a:xfrm>
        </p:spPr>
        <p:txBody>
          <a:bodyPr>
            <a:normAutofit fontScale="85000" lnSpcReduction="10000"/>
          </a:bodyPr>
          <a:lstStyle/>
          <a:p>
            <a:r>
              <a:rPr lang="es-PE" dirty="0" smtClean="0"/>
              <a:t>Del total de Observaciones realizadas solo se evidencia avance en una de ellas, relacionada a: </a:t>
            </a:r>
          </a:p>
          <a:p>
            <a:r>
              <a:rPr lang="es-PE" b="1" dirty="0" smtClean="0"/>
              <a:t>“Hacemos un llamado al Estado Peruano, a que sin dilación, tome todas las medidas pertinentes a fin de asegurar en la legislación una normativa que tipifique el feminicidio/</a:t>
            </a:r>
            <a:r>
              <a:rPr lang="es-PE" b="1" dirty="0" err="1" smtClean="0"/>
              <a:t>femicidio</a:t>
            </a:r>
            <a:r>
              <a:rPr lang="es-PE" b="1" dirty="0" smtClean="0"/>
              <a:t>”. </a:t>
            </a:r>
          </a:p>
          <a:p>
            <a:pPr marL="0" indent="0">
              <a:buNone/>
            </a:pPr>
            <a:r>
              <a:rPr lang="es-PE" dirty="0" smtClean="0"/>
              <a:t>Sin embargo, se encuentran </a:t>
            </a:r>
            <a:r>
              <a:rPr lang="es-PE" b="1" dirty="0" smtClean="0"/>
              <a:t>grandes desafíos </a:t>
            </a:r>
            <a:r>
              <a:rPr lang="es-PE" dirty="0" smtClean="0"/>
              <a:t>en otras áreas de preocupación como: </a:t>
            </a:r>
          </a:p>
          <a:p>
            <a:pPr algn="just">
              <a:buAutoNum type="arabicPeriod"/>
            </a:pPr>
            <a:r>
              <a:rPr lang="es-PE" b="1" dirty="0" smtClean="0"/>
              <a:t>Marco legal integral que tipifique la violencia contra las mujeres</a:t>
            </a:r>
            <a:r>
              <a:rPr lang="es-PE" dirty="0" smtClean="0"/>
              <a:t>. (Aunque con la ley de violencia, recientemente observada por el ejecutivo y pendiente de modificación, se evidenciaron algunos avances, esta norma no logra constituir el delito autónomo y  sigue el esquema de faltas y lesiones expresado en los días de descanso)</a:t>
            </a:r>
          </a:p>
          <a:p>
            <a:pPr algn="just">
              <a:buAutoNum type="arabicPeriod"/>
            </a:pPr>
            <a:r>
              <a:rPr lang="es-PE" dirty="0" smtClean="0"/>
              <a:t>Violencia económica y disposiciones para prohibir la conciliación en los casos de violencia contra las mujeres, niñas y adolescentes fuera del ámbito de la violencia familiar. Esta disposición si se encontraba en la mencionada ley pendiente de revisión. </a:t>
            </a:r>
          </a:p>
          <a:p>
            <a:pPr algn="just">
              <a:buAutoNum type="arabicPeriod"/>
            </a:pPr>
            <a:r>
              <a:rPr lang="es-PE" dirty="0" smtClean="0"/>
              <a:t>Disposiciones y poca voluntad política para investigar y sancionar la violencia sexual durante el conflicto armado, tortura, crímenes de guerra y lesa humanidad.  (Punto crítico a nivel de la implementación del PNCVHM 2009 – 015)</a:t>
            </a:r>
          </a:p>
          <a:p>
            <a:pPr algn="just">
              <a:buAutoNum type="arabicPeriod"/>
            </a:pPr>
            <a:r>
              <a:rPr lang="es-PE" dirty="0" smtClean="0"/>
              <a:t>Obstáculos y debate pendiente para la despenalización del aborto en casos de violación sexual. También esta es una preocupación mostrada por Comité CEDAW , 2014. </a:t>
            </a:r>
          </a:p>
          <a:p>
            <a:pPr algn="just">
              <a:buAutoNum type="arabicPeriod"/>
            </a:pPr>
            <a:r>
              <a:rPr lang="es-PE" dirty="0" smtClean="0"/>
              <a:t>Violencia sexual dentro del matrimonio y la unión de hecho, se encuentra solo como agravante dentro del tipo penal de violación sexual. No se registra avance en otras formas de violencia sexual en dichos entornos. </a:t>
            </a:r>
          </a:p>
          <a:p>
            <a:pPr marL="0" indent="0" algn="just">
              <a:buNone/>
            </a:pPr>
            <a:endParaRPr lang="es-PE" dirty="0" smtClean="0"/>
          </a:p>
          <a:p>
            <a:pPr algn="just">
              <a:buAutoNum type="arabicPeriod"/>
            </a:pPr>
            <a:endParaRPr lang="es-PE" dirty="0" smtClean="0"/>
          </a:p>
          <a:p>
            <a:pPr algn="just">
              <a:buAutoNum type="arabicPeriod"/>
            </a:pPr>
            <a:endParaRPr lang="es-PE" dirty="0" smtClean="0"/>
          </a:p>
          <a:p>
            <a:pPr marL="0" indent="0">
              <a:buNone/>
            </a:pPr>
            <a:endParaRPr lang="es-PE" dirty="0" smtClean="0"/>
          </a:p>
          <a:p>
            <a:pPr marL="0" indent="0">
              <a:buNone/>
            </a:pPr>
            <a:endParaRPr lang="es-PE" dirty="0"/>
          </a:p>
        </p:txBody>
      </p:sp>
    </p:spTree>
    <p:extLst>
      <p:ext uri="{BB962C8B-B14F-4D97-AF65-F5344CB8AC3E}">
        <p14:creationId xmlns:p14="http://schemas.microsoft.com/office/powerpoint/2010/main" val="1522428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01336" y="0"/>
            <a:ext cx="6369628" cy="633845"/>
          </a:xfrm>
        </p:spPr>
        <p:txBody>
          <a:bodyPr>
            <a:normAutofit/>
          </a:bodyPr>
          <a:lstStyle/>
          <a:p>
            <a:r>
              <a:rPr lang="es-PE" sz="2800" dirty="0" smtClean="0"/>
              <a:t>Avances adicionales…</a:t>
            </a:r>
            <a:endParaRPr lang="es-PE" sz="2800" dirty="0"/>
          </a:p>
        </p:txBody>
      </p:sp>
      <p:sp>
        <p:nvSpPr>
          <p:cNvPr id="3" name="Marcador de contenido 2"/>
          <p:cNvSpPr>
            <a:spLocks noGrp="1"/>
          </p:cNvSpPr>
          <p:nvPr>
            <p:ph idx="1"/>
          </p:nvPr>
        </p:nvSpPr>
        <p:spPr>
          <a:xfrm>
            <a:off x="2848984" y="1194955"/>
            <a:ext cx="8915400" cy="4353790"/>
          </a:xfrm>
        </p:spPr>
        <p:txBody>
          <a:bodyPr>
            <a:normAutofit/>
          </a:bodyPr>
          <a:lstStyle/>
          <a:p>
            <a:r>
              <a:rPr lang="es-PE" sz="2000" dirty="0" smtClean="0"/>
              <a:t>Aprobación de la Guía de valoración del daño psíquico en víctimas adultas de violencia familiar, sexual, tortura y otras formas de violencia intencional. (MP, 2011)</a:t>
            </a:r>
          </a:p>
          <a:p>
            <a:pPr marL="0" indent="0">
              <a:buNone/>
            </a:pPr>
            <a:r>
              <a:rPr lang="es-PE" sz="2000" dirty="0" smtClean="0"/>
              <a:t>* Desafío pendiente: 50% de psicólogos, psiquiatras y médicos del MINSA, ESSALUD y otras instituciones autorizadas para emitir peritajes.</a:t>
            </a:r>
          </a:p>
          <a:p>
            <a:r>
              <a:rPr lang="es-PE" sz="2000" dirty="0" smtClean="0"/>
              <a:t>Ley 30214, para prevenir y sancionar el acoso sexual en espacios públicos. </a:t>
            </a:r>
          </a:p>
          <a:p>
            <a:pPr marL="0" indent="0">
              <a:buNone/>
            </a:pPr>
            <a:r>
              <a:rPr lang="es-PE" sz="2000" dirty="0"/>
              <a:t>*Desafíos pendientes: su implementación y el ámbito de la sanción. </a:t>
            </a:r>
          </a:p>
          <a:p>
            <a:r>
              <a:rPr lang="es-PE" sz="2000" dirty="0" smtClean="0"/>
              <a:t>Mejora en legislación contra la trata de personas.  Y fiscalías especializadas. </a:t>
            </a:r>
          </a:p>
          <a:p>
            <a:pPr marL="0" indent="0">
              <a:buNone/>
            </a:pPr>
            <a:endParaRPr lang="es-PE" dirty="0" smtClean="0"/>
          </a:p>
          <a:p>
            <a:endParaRPr lang="es-PE" dirty="0" smtClean="0"/>
          </a:p>
          <a:p>
            <a:pPr marL="0" indent="0">
              <a:buNone/>
            </a:pPr>
            <a:endParaRPr lang="es-PE" dirty="0" smtClean="0"/>
          </a:p>
          <a:p>
            <a:pPr marL="0" indent="0">
              <a:buNone/>
            </a:pPr>
            <a:endParaRPr lang="es-PE" dirty="0"/>
          </a:p>
        </p:txBody>
      </p:sp>
    </p:spTree>
    <p:extLst>
      <p:ext uri="{BB962C8B-B14F-4D97-AF65-F5344CB8AC3E}">
        <p14:creationId xmlns:p14="http://schemas.microsoft.com/office/powerpoint/2010/main" val="2124524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4579" y="260429"/>
            <a:ext cx="3402630" cy="404590"/>
          </a:xfrm>
        </p:spPr>
        <p:txBody>
          <a:bodyPr>
            <a:noAutofit/>
          </a:bodyPr>
          <a:lstStyle/>
          <a:p>
            <a:pPr lvl="1" algn="l" defTabSz="457200" rtl="0">
              <a:spcBef>
                <a:spcPct val="0"/>
              </a:spcBef>
            </a:pPr>
            <a:r>
              <a:rPr lang="es-ES" sz="2400" b="1" dirty="0">
                <a:solidFill>
                  <a:schemeClr val="tx1"/>
                </a:solidFill>
              </a:rPr>
              <a:t>Planes </a:t>
            </a:r>
            <a:r>
              <a:rPr lang="es-ES" sz="2800" b="1" dirty="0">
                <a:solidFill>
                  <a:schemeClr val="tx1"/>
                </a:solidFill>
              </a:rPr>
              <a:t>nacionales</a:t>
            </a:r>
            <a:r>
              <a:rPr lang="es-PE" sz="2400" dirty="0"/>
              <a:t/>
            </a:r>
            <a:br>
              <a:rPr lang="es-PE" sz="2400" dirty="0"/>
            </a:br>
            <a:endParaRPr lang="es-PE" sz="2400" dirty="0"/>
          </a:p>
        </p:txBody>
      </p:sp>
      <p:sp>
        <p:nvSpPr>
          <p:cNvPr id="3" name="Marcador de contenido 2"/>
          <p:cNvSpPr>
            <a:spLocks noGrp="1"/>
          </p:cNvSpPr>
          <p:nvPr>
            <p:ph idx="1"/>
          </p:nvPr>
        </p:nvSpPr>
        <p:spPr>
          <a:xfrm>
            <a:off x="2620384" y="945573"/>
            <a:ext cx="8915400" cy="4965649"/>
          </a:xfrm>
        </p:spPr>
        <p:txBody>
          <a:bodyPr>
            <a:normAutofit fontScale="85000" lnSpcReduction="20000"/>
          </a:bodyPr>
          <a:lstStyle/>
          <a:p>
            <a:r>
              <a:rPr lang="es-ES" dirty="0" smtClean="0"/>
              <a:t>El </a:t>
            </a:r>
            <a:r>
              <a:rPr lang="es-ES" dirty="0"/>
              <a:t>Perú ha recibido cinco observaciones </a:t>
            </a:r>
            <a:r>
              <a:rPr lang="es-ES" dirty="0" smtClean="0"/>
              <a:t>o recomendaciones </a:t>
            </a:r>
            <a:r>
              <a:rPr lang="es-ES" dirty="0"/>
              <a:t>y tiene avances en el cumplimiento de tres de las mismas, lo que equivale al 60%.</a:t>
            </a:r>
            <a:endParaRPr lang="es-PE" dirty="0"/>
          </a:p>
          <a:p>
            <a:r>
              <a:rPr lang="es-PE" dirty="0" smtClean="0"/>
              <a:t>Los principales avances se dan en relación a: </a:t>
            </a:r>
          </a:p>
          <a:p>
            <a:pPr>
              <a:buAutoNum type="arabicPeriod"/>
            </a:pPr>
            <a:r>
              <a:rPr lang="es-PE" b="1" dirty="0" smtClean="0"/>
              <a:t>Incorporar el abordaje de la violencia contra las mujeres en otros planes nacionales. </a:t>
            </a:r>
          </a:p>
          <a:p>
            <a:pPr marL="0" indent="0" algn="just">
              <a:buNone/>
            </a:pPr>
            <a:r>
              <a:rPr lang="es-PE" b="1" dirty="0" smtClean="0"/>
              <a:t>Aunque este es un avance relativo</a:t>
            </a:r>
            <a:r>
              <a:rPr lang="es-PE" dirty="0" smtClean="0"/>
              <a:t>, pues no se incorpora dentro de los planes de educación, salud, trabajo; más si se incorpora reducir la VF y la atención a víctimas en el  Plan Nacional de Seguridad ciudadana.</a:t>
            </a:r>
          </a:p>
          <a:p>
            <a:pPr marL="0" indent="0" algn="just">
              <a:buNone/>
            </a:pPr>
            <a:r>
              <a:rPr lang="es-PE" dirty="0" smtClean="0"/>
              <a:t>El PNCVHM, incorpora el enfoque intersectorial, y participativo de los diferentes niveles de gobierno. Aunque aún se encuentran muchas debilidades en dicha coordinación. </a:t>
            </a:r>
          </a:p>
          <a:p>
            <a:pPr marL="0" indent="0" algn="just">
              <a:buNone/>
            </a:pPr>
            <a:endParaRPr lang="es-PE" b="1" dirty="0" smtClean="0">
              <a:solidFill>
                <a:schemeClr val="accent1"/>
              </a:solidFill>
            </a:endParaRPr>
          </a:p>
          <a:p>
            <a:pPr marL="0" indent="0" algn="just">
              <a:buNone/>
            </a:pPr>
            <a:r>
              <a:rPr lang="es-PE" b="1" dirty="0" smtClean="0">
                <a:solidFill>
                  <a:schemeClr val="accent1"/>
                </a:solidFill>
              </a:rPr>
              <a:t>2. </a:t>
            </a:r>
            <a:r>
              <a:rPr lang="es-PE" b="1" dirty="0" smtClean="0">
                <a:solidFill>
                  <a:schemeClr val="tx1"/>
                </a:solidFill>
              </a:rPr>
              <a:t>Campañas nacionales de divulgación de derechos de las mujeres y en especial de la Convención. </a:t>
            </a:r>
          </a:p>
          <a:p>
            <a:pPr marL="0" indent="0" algn="just">
              <a:buNone/>
            </a:pPr>
            <a:r>
              <a:rPr lang="es-PE" dirty="0" smtClean="0">
                <a:solidFill>
                  <a:schemeClr val="tx1"/>
                </a:solidFill>
              </a:rPr>
              <a:t>Se han realizado desde el Estado Campañas de prevención e información, pero si el alcance de las mismas se compara con la magnitud de población el impacto de estas aún es reducido. </a:t>
            </a:r>
          </a:p>
          <a:p>
            <a:pPr marL="0" indent="0" algn="just">
              <a:buNone/>
            </a:pPr>
            <a:endParaRPr lang="es-PE" dirty="0" smtClean="0">
              <a:solidFill>
                <a:schemeClr val="tx1"/>
              </a:solidFill>
            </a:endParaRPr>
          </a:p>
          <a:p>
            <a:pPr marL="0" indent="0" algn="just">
              <a:buNone/>
            </a:pPr>
            <a:r>
              <a:rPr lang="es-PE" b="1" dirty="0" smtClean="0">
                <a:solidFill>
                  <a:schemeClr val="accent1"/>
                </a:solidFill>
              </a:rPr>
              <a:t>3. </a:t>
            </a:r>
            <a:r>
              <a:rPr lang="es-PE" b="1" dirty="0" smtClean="0">
                <a:solidFill>
                  <a:schemeClr val="tx1"/>
                </a:solidFill>
              </a:rPr>
              <a:t>Aprobación de Plan de Acción contra la trata 2011 -2016</a:t>
            </a:r>
            <a:r>
              <a:rPr lang="es-PE" dirty="0" smtClean="0">
                <a:solidFill>
                  <a:schemeClr val="tx1"/>
                </a:solidFill>
              </a:rPr>
              <a:t>. Sin embargo, se presentan problemas en la implementación sobre todo en el eje de: Atención y protección a las víctimas. (Falta de integralidad en el abordaje)</a:t>
            </a:r>
          </a:p>
          <a:p>
            <a:pPr marL="0" indent="0" algn="just">
              <a:buNone/>
            </a:pPr>
            <a:endParaRPr lang="es-PE" b="1" dirty="0" smtClean="0">
              <a:solidFill>
                <a:schemeClr val="accent1"/>
              </a:solidFill>
            </a:endParaRPr>
          </a:p>
          <a:p>
            <a:pPr marL="0" indent="0">
              <a:buNone/>
            </a:pPr>
            <a:endParaRPr lang="es-PE" b="1" dirty="0" smtClean="0"/>
          </a:p>
          <a:p>
            <a:pPr>
              <a:buAutoNum type="arabicPeriod"/>
            </a:pPr>
            <a:endParaRPr lang="es-PE" b="1" dirty="0" smtClean="0"/>
          </a:p>
          <a:p>
            <a:pPr marL="0" indent="0">
              <a:buNone/>
            </a:pPr>
            <a:endParaRPr lang="es-PE" dirty="0"/>
          </a:p>
        </p:txBody>
      </p:sp>
    </p:spTree>
    <p:extLst>
      <p:ext uri="{BB962C8B-B14F-4D97-AF65-F5344CB8AC3E}">
        <p14:creationId xmlns:p14="http://schemas.microsoft.com/office/powerpoint/2010/main" val="1937983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txBox="1">
            <a:spLocks/>
          </p:cNvSpPr>
          <p:nvPr/>
        </p:nvSpPr>
        <p:spPr>
          <a:xfrm>
            <a:off x="244579" y="260429"/>
            <a:ext cx="3402630" cy="404590"/>
          </a:xfrm>
          <a:prstGeom prst="rect">
            <a:avLst/>
          </a:prstGeom>
        </p:spPr>
        <p:txBody>
          <a:bodyPr>
            <a:no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lvl="1" algn="l" defTabSz="457200" rtl="0">
              <a:spcBef>
                <a:spcPct val="0"/>
              </a:spcBef>
            </a:pPr>
            <a:r>
              <a:rPr lang="es-ES" sz="2400" b="1" kern="0" smtClean="0">
                <a:solidFill>
                  <a:schemeClr val="tx1"/>
                </a:solidFill>
              </a:rPr>
              <a:t>Planes </a:t>
            </a:r>
            <a:r>
              <a:rPr lang="es-ES" sz="2800" b="1" kern="0" smtClean="0">
                <a:solidFill>
                  <a:schemeClr val="tx1"/>
                </a:solidFill>
              </a:rPr>
              <a:t>nacionales</a:t>
            </a:r>
            <a:r>
              <a:rPr lang="es-PE" sz="2400" kern="0" smtClean="0"/>
              <a:t/>
            </a:r>
            <a:br>
              <a:rPr lang="es-PE" sz="2400" kern="0" smtClean="0"/>
            </a:br>
            <a:endParaRPr lang="es-PE" sz="2400" kern="0" dirty="0"/>
          </a:p>
        </p:txBody>
      </p:sp>
      <p:sp>
        <p:nvSpPr>
          <p:cNvPr id="5" name="Marcador de contenido 4"/>
          <p:cNvSpPr>
            <a:spLocks noGrp="1"/>
          </p:cNvSpPr>
          <p:nvPr>
            <p:ph idx="1"/>
          </p:nvPr>
        </p:nvSpPr>
        <p:spPr>
          <a:xfrm>
            <a:off x="2589212" y="1319645"/>
            <a:ext cx="8915400" cy="4591577"/>
          </a:xfrm>
        </p:spPr>
        <p:txBody>
          <a:bodyPr/>
          <a:lstStyle/>
          <a:p>
            <a:r>
              <a:rPr lang="es-PE" dirty="0" smtClean="0"/>
              <a:t>Aunque a nivel de políticas se pueden evidenciar avances, es preocupante que la implementación sea el nudo al que aún nos enfrentamos. </a:t>
            </a:r>
          </a:p>
          <a:p>
            <a:pPr marL="0" indent="0">
              <a:buNone/>
            </a:pPr>
            <a:r>
              <a:rPr lang="es-PE" dirty="0" smtClean="0"/>
              <a:t>En relación a las preocupaciones pendiente tenemos: </a:t>
            </a:r>
          </a:p>
          <a:p>
            <a:r>
              <a:rPr lang="es-PE" b="1" dirty="0" smtClean="0"/>
              <a:t>Cumplimiento del PNCVHM y mayor énfasis en los cambios estructurales</a:t>
            </a:r>
            <a:r>
              <a:rPr lang="es-PE" dirty="0" smtClean="0"/>
              <a:t>: no se han logrado reducir las brechas de género de forma significativa. (Nacional y regiones).</a:t>
            </a:r>
          </a:p>
          <a:p>
            <a:r>
              <a:rPr lang="es-PE" dirty="0" smtClean="0"/>
              <a:t>La aprobación de planes regionales no necesariamente se han vinculado con presupuestos.</a:t>
            </a:r>
          </a:p>
          <a:p>
            <a:r>
              <a:rPr lang="es-PE" dirty="0" smtClean="0"/>
              <a:t>No se ha aprobado un Plan Nacional de Acción contra la Explotación sexual comercial de niños, niñas y adolescentes.</a:t>
            </a:r>
            <a:endParaRPr lang="es-PE" dirty="0"/>
          </a:p>
        </p:txBody>
      </p:sp>
    </p:spTree>
    <p:extLst>
      <p:ext uri="{BB962C8B-B14F-4D97-AF65-F5344CB8AC3E}">
        <p14:creationId xmlns:p14="http://schemas.microsoft.com/office/powerpoint/2010/main" val="57333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2234" y="0"/>
            <a:ext cx="4535239" cy="705926"/>
          </a:xfrm>
        </p:spPr>
        <p:txBody>
          <a:bodyPr>
            <a:normAutofit/>
          </a:bodyPr>
          <a:lstStyle/>
          <a:p>
            <a:r>
              <a:rPr lang="es-PE" sz="2800" dirty="0" smtClean="0"/>
              <a:t>Acceso a la justicia</a:t>
            </a:r>
            <a:endParaRPr lang="es-PE" sz="2800" dirty="0"/>
          </a:p>
        </p:txBody>
      </p:sp>
      <p:sp>
        <p:nvSpPr>
          <p:cNvPr id="3" name="Marcador de contenido 2"/>
          <p:cNvSpPr>
            <a:spLocks noGrp="1"/>
          </p:cNvSpPr>
          <p:nvPr>
            <p:ph idx="1"/>
          </p:nvPr>
        </p:nvSpPr>
        <p:spPr>
          <a:xfrm>
            <a:off x="1704109" y="986480"/>
            <a:ext cx="9800503" cy="5205296"/>
          </a:xfrm>
        </p:spPr>
        <p:txBody>
          <a:bodyPr>
            <a:normAutofit fontScale="85000" lnSpcReduction="20000"/>
          </a:bodyPr>
          <a:lstStyle/>
          <a:p>
            <a:pPr algn="just"/>
            <a:r>
              <a:rPr lang="es-PE" dirty="0" smtClean="0"/>
              <a:t>Es uno de los ámbitos de mayor preocupación, registrándose sólo un avance en función de las recomendaciones del 33%. Este es también un ámbito de especial observación por parte del Comité CEDAW. </a:t>
            </a:r>
          </a:p>
          <a:p>
            <a:pPr algn="just"/>
            <a:r>
              <a:rPr lang="es-PE" dirty="0" smtClean="0"/>
              <a:t>Así mismo, la percepción de impunidad en la población es alta. Y según las cifras del ENDES, solo el 25% de mujeres agredidas denuncian los hechos en una instancia pública. </a:t>
            </a:r>
          </a:p>
          <a:p>
            <a:pPr algn="just"/>
            <a:r>
              <a:rPr lang="es-PE" dirty="0" smtClean="0"/>
              <a:t>Entre los principales avances reportados tenemos: </a:t>
            </a:r>
          </a:p>
          <a:p>
            <a:pPr algn="just">
              <a:buAutoNum type="arabicPeriod"/>
            </a:pPr>
            <a:r>
              <a:rPr lang="es-PE" b="1" dirty="0" smtClean="0"/>
              <a:t>Tomar medidas para incrementar el número de entidades encargadas de recibir denuncias y fortalecer las que existen. </a:t>
            </a:r>
          </a:p>
          <a:p>
            <a:pPr marL="0" indent="0" algn="just">
              <a:buNone/>
            </a:pPr>
            <a:r>
              <a:rPr lang="es-PE" dirty="0" smtClean="0"/>
              <a:t>- </a:t>
            </a:r>
            <a:r>
              <a:rPr lang="es-PE" b="1" dirty="0" smtClean="0"/>
              <a:t>Avance en relación a la atención solo de la  violencia familiar</a:t>
            </a:r>
            <a:r>
              <a:rPr lang="es-PE" dirty="0" smtClean="0"/>
              <a:t>. CEM, en todas las regiones del país. No obstante, en el marco de la nueva ley, esta pendiente de modificación disposiciones que limitan su intervención y pueden llegar a debilitar a estas instancias especializadas. </a:t>
            </a:r>
          </a:p>
          <a:p>
            <a:pPr marL="0" indent="0" algn="just">
              <a:buNone/>
            </a:pPr>
            <a:r>
              <a:rPr lang="es-PE" b="1" dirty="0" smtClean="0">
                <a:solidFill>
                  <a:schemeClr val="accent1"/>
                </a:solidFill>
              </a:rPr>
              <a:t>2. </a:t>
            </a:r>
            <a:r>
              <a:rPr lang="es-PE" b="1" dirty="0" smtClean="0"/>
              <a:t>Estrategias de formación e información para que los operadores utilicen la Convención y los tratados internacionales en sus sentencias y dictámenes. </a:t>
            </a:r>
          </a:p>
          <a:p>
            <a:pPr algn="just">
              <a:buFontTx/>
              <a:buChar char="-"/>
            </a:pPr>
            <a:r>
              <a:rPr lang="es-PE" dirty="0" smtClean="0"/>
              <a:t>Algunos avances en la Academia de la Magistratura, a través de cursos con PNP. Aún ello constituye una labor prioritaria y necesaria de fortalecer, lo que existe es </a:t>
            </a:r>
            <a:r>
              <a:rPr lang="es-PE" b="1" dirty="0" smtClean="0"/>
              <a:t>insuficiente </a:t>
            </a:r>
            <a:r>
              <a:rPr lang="es-PE" dirty="0" smtClean="0"/>
              <a:t>para garantizar una atención eficiente, oportuna, con calidad y calidez tanto en los operadores de servicio como de justicia. </a:t>
            </a:r>
          </a:p>
          <a:p>
            <a:pPr marL="0" indent="0" algn="just">
              <a:buNone/>
            </a:pPr>
            <a:r>
              <a:rPr lang="es-PE" b="1" dirty="0" smtClean="0">
                <a:solidFill>
                  <a:schemeClr val="accent1"/>
                </a:solidFill>
              </a:rPr>
              <a:t>3</a:t>
            </a:r>
            <a:r>
              <a:rPr lang="es-PE" dirty="0" smtClean="0"/>
              <a:t>. </a:t>
            </a:r>
            <a:r>
              <a:rPr lang="es-PE" b="1" dirty="0" smtClean="0"/>
              <a:t>Se ha formulado una estrategia diferenciada  para mejorar el acceso a la justicia en zonas rurales</a:t>
            </a:r>
            <a:r>
              <a:rPr lang="es-PE" dirty="0" smtClean="0"/>
              <a:t>.(Modelos pilotos). </a:t>
            </a:r>
            <a:r>
              <a:rPr lang="es-PE" b="1" dirty="0" smtClean="0"/>
              <a:t>Su alcance real aún es mínimo</a:t>
            </a:r>
            <a:r>
              <a:rPr lang="es-PE" dirty="0" smtClean="0"/>
              <a:t>. En las zonas rurales sigue siendo un problema real y cotidiano la impunidad y las limitaciones geográficas, económicas, lingüísticas y culturales para acceder a la justicia. </a:t>
            </a:r>
          </a:p>
          <a:p>
            <a:pPr marL="0" indent="0" algn="just">
              <a:buNone/>
            </a:pPr>
            <a:endParaRPr lang="es-PE" dirty="0" smtClean="0"/>
          </a:p>
          <a:p>
            <a:pPr algn="just"/>
            <a:endParaRPr lang="es-PE" dirty="0" smtClean="0"/>
          </a:p>
          <a:p>
            <a:pPr algn="just"/>
            <a:endParaRPr lang="es-PE" dirty="0" smtClean="0"/>
          </a:p>
          <a:p>
            <a:endParaRPr lang="es-PE" dirty="0"/>
          </a:p>
        </p:txBody>
      </p:sp>
    </p:spTree>
    <p:extLst>
      <p:ext uri="{BB962C8B-B14F-4D97-AF65-F5344CB8AC3E}">
        <p14:creationId xmlns:p14="http://schemas.microsoft.com/office/powerpoint/2010/main" val="1843411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038494" y="904009"/>
            <a:ext cx="8915400" cy="5391677"/>
          </a:xfrm>
        </p:spPr>
        <p:txBody>
          <a:bodyPr>
            <a:normAutofit fontScale="92500" lnSpcReduction="20000"/>
          </a:bodyPr>
          <a:lstStyle/>
          <a:p>
            <a:pPr algn="just"/>
            <a:r>
              <a:rPr lang="es-PE" dirty="0" smtClean="0"/>
              <a:t>Principales preocupaciones que permanecen y son desafíos urgentes que atender: </a:t>
            </a:r>
          </a:p>
          <a:p>
            <a:pPr algn="just">
              <a:buAutoNum type="arabicPeriod"/>
            </a:pPr>
            <a:r>
              <a:rPr lang="es-PE" b="1" dirty="0" smtClean="0"/>
              <a:t>No se reportan avances en la especialización de operadores </a:t>
            </a:r>
            <a:r>
              <a:rPr lang="es-PE" dirty="0" smtClean="0"/>
              <a:t>con enfoque de género que garanticen un servicio sin re victimización. Tampoco hay medidas para la sobrecarga laboral. Se mantiene reproducción de estereotipos (También señalado por CEDAW).</a:t>
            </a:r>
          </a:p>
          <a:p>
            <a:pPr algn="just">
              <a:buAutoNum type="arabicPeriod"/>
            </a:pPr>
            <a:r>
              <a:rPr lang="es-PE" dirty="0" smtClean="0"/>
              <a:t>No está garantizada la </a:t>
            </a:r>
            <a:r>
              <a:rPr lang="es-PE" b="1" dirty="0" smtClean="0"/>
              <a:t>confidencialidad y protección </a:t>
            </a:r>
            <a:r>
              <a:rPr lang="es-PE" dirty="0" smtClean="0"/>
              <a:t>de los datos de las víctimas de violencia, exponiéndolas ello a una mayor vulnerabilidad. Ej. El 74% de operadores de salud reportó no contar con condiciones para garantizar la privacidad en la atención a una víctima de violencia (DP, 2012).</a:t>
            </a:r>
          </a:p>
          <a:p>
            <a:pPr algn="just">
              <a:buAutoNum type="arabicPeriod"/>
            </a:pPr>
            <a:r>
              <a:rPr lang="es-PE" dirty="0" smtClean="0"/>
              <a:t>No existe normativa que haga obligatorio los </a:t>
            </a:r>
            <a:r>
              <a:rPr lang="es-PE" b="1" dirty="0" smtClean="0"/>
              <a:t>interpretes</a:t>
            </a:r>
            <a:r>
              <a:rPr lang="es-PE" dirty="0" smtClean="0"/>
              <a:t> en los idiomas indígenas en el marco del sistema de justicia. Esto contradice el avance en el acceso a la justicia de las mujeres rurales y de zonas indígenas. </a:t>
            </a:r>
          </a:p>
          <a:p>
            <a:pPr algn="just">
              <a:buAutoNum type="arabicPeriod"/>
            </a:pPr>
            <a:r>
              <a:rPr lang="es-PE" dirty="0" smtClean="0"/>
              <a:t>Las políticas no se enmarcan en un </a:t>
            </a:r>
            <a:r>
              <a:rPr lang="es-PE" b="1" dirty="0" smtClean="0"/>
              <a:t>modelo intercultural, plurietnico </a:t>
            </a:r>
            <a:r>
              <a:rPr lang="es-PE" dirty="0" smtClean="0"/>
              <a:t>y multirracial. En consecuencia no hay protocolos con estos enfoques. </a:t>
            </a:r>
          </a:p>
          <a:p>
            <a:pPr algn="just">
              <a:buAutoNum type="arabicPeriod"/>
            </a:pPr>
            <a:r>
              <a:rPr lang="es-PE" b="1" dirty="0" smtClean="0"/>
              <a:t>Órdenes de protección y debilidad en las coordinaciones </a:t>
            </a:r>
            <a:r>
              <a:rPr lang="es-PE" dirty="0" smtClean="0"/>
              <a:t>entre las instituciones que intervienen en la ruta para acceder a la justicia. (Hogares refugio insuficientes, mujeres asesinadas que no fueron adecuadamente protegidas luego de la denuncia de hechos de violencia, falta de uso de tecnologías para la protección).  Según Defensoría de 23 mujeres entrevistadas, al 92% no se les brindó medidas de protección para resguardar su integridad (DP, 2015)</a:t>
            </a:r>
          </a:p>
          <a:p>
            <a:pPr algn="just">
              <a:buAutoNum type="arabicPeriod"/>
            </a:pPr>
            <a:endParaRPr lang="es-PE" dirty="0" smtClean="0"/>
          </a:p>
          <a:p>
            <a:pPr>
              <a:buAutoNum type="arabicPeriod"/>
            </a:pPr>
            <a:endParaRPr lang="es-PE" dirty="0"/>
          </a:p>
        </p:txBody>
      </p:sp>
      <p:sp>
        <p:nvSpPr>
          <p:cNvPr id="4" name="Título 1"/>
          <p:cNvSpPr txBox="1">
            <a:spLocks/>
          </p:cNvSpPr>
          <p:nvPr/>
        </p:nvSpPr>
        <p:spPr>
          <a:xfrm>
            <a:off x="182234" y="0"/>
            <a:ext cx="4535239" cy="705926"/>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PE" sz="2800" smtClean="0"/>
              <a:t>Acceso a la justicia</a:t>
            </a:r>
            <a:endParaRPr lang="es-PE" sz="2800" dirty="0"/>
          </a:p>
        </p:txBody>
      </p:sp>
    </p:spTree>
    <p:extLst>
      <p:ext uri="{BB962C8B-B14F-4D97-AF65-F5344CB8AC3E}">
        <p14:creationId xmlns:p14="http://schemas.microsoft.com/office/powerpoint/2010/main" val="3178143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2625" y="166910"/>
            <a:ext cx="4472893" cy="560454"/>
          </a:xfrm>
        </p:spPr>
        <p:txBody>
          <a:bodyPr>
            <a:normAutofit/>
          </a:bodyPr>
          <a:lstStyle/>
          <a:p>
            <a:r>
              <a:rPr lang="es-PE" sz="2800" dirty="0" smtClean="0"/>
              <a:t>Información y Estadística </a:t>
            </a:r>
            <a:endParaRPr lang="es-PE" sz="2800" dirty="0"/>
          </a:p>
        </p:txBody>
      </p:sp>
      <p:sp>
        <p:nvSpPr>
          <p:cNvPr id="3" name="Marcador de contenido 2"/>
          <p:cNvSpPr>
            <a:spLocks noGrp="1"/>
          </p:cNvSpPr>
          <p:nvPr>
            <p:ph idx="1"/>
          </p:nvPr>
        </p:nvSpPr>
        <p:spPr>
          <a:xfrm>
            <a:off x="2589212" y="997528"/>
            <a:ext cx="9162906" cy="3948546"/>
          </a:xfrm>
        </p:spPr>
        <p:txBody>
          <a:bodyPr>
            <a:normAutofit/>
          </a:bodyPr>
          <a:lstStyle/>
          <a:p>
            <a:r>
              <a:rPr lang="es-PE" dirty="0" smtClean="0"/>
              <a:t>En este ámbito el país ha recibido 9 Observaciones, de las cuales reporta el 33% de avance, principalmente en:  </a:t>
            </a:r>
          </a:p>
          <a:p>
            <a:pPr algn="just">
              <a:buAutoNum type="arabicPeriod"/>
            </a:pPr>
            <a:r>
              <a:rPr lang="es-PE" dirty="0" smtClean="0"/>
              <a:t>Dispersión de la información: existe un avance relativo e inicial, con los informes anuales de cumplimiento de la  Ley de Igualdad de Oportunidades y el reporte del Plan Nacional de Igualdad de Género.  Incluye data de denuncias de violencia y el número de procesos. </a:t>
            </a:r>
          </a:p>
          <a:p>
            <a:pPr marL="0" indent="0" algn="just">
              <a:buNone/>
            </a:pPr>
            <a:r>
              <a:rPr lang="es-PE" dirty="0" smtClean="0"/>
              <a:t>	Avance respecto a la ausencia de un reporte.  </a:t>
            </a:r>
            <a:r>
              <a:rPr lang="es-PE" b="1" dirty="0" smtClean="0"/>
              <a:t>Pero no se cuenta con una 	base de datos unificada ni un sistema de registro</a:t>
            </a:r>
            <a:r>
              <a:rPr lang="es-PE" dirty="0" smtClean="0"/>
              <a:t>, por lo que aún ello está 	pendiente y puede considerarse un desafío. </a:t>
            </a:r>
          </a:p>
          <a:p>
            <a:pPr marL="0" indent="0" algn="just">
              <a:buNone/>
            </a:pPr>
            <a:r>
              <a:rPr lang="es-PE" b="1" dirty="0" smtClean="0">
                <a:solidFill>
                  <a:schemeClr val="accent1"/>
                </a:solidFill>
              </a:rPr>
              <a:t>2. </a:t>
            </a:r>
            <a:r>
              <a:rPr lang="es-PE" dirty="0" smtClean="0"/>
              <a:t>Registro de información sobre feminicidios y tentativas, en donde se recogen 	características de los homicidios. </a:t>
            </a:r>
            <a:r>
              <a:rPr lang="es-PE" b="1" dirty="0" smtClean="0"/>
              <a:t>Dificultad</a:t>
            </a:r>
            <a:r>
              <a:rPr lang="es-PE" dirty="0" smtClean="0"/>
              <a:t>: registro integrado y la falta de 	actualización de la WEB del observatorio de criminalidad. </a:t>
            </a:r>
          </a:p>
          <a:p>
            <a:pPr marL="0" indent="0" algn="just">
              <a:buNone/>
            </a:pPr>
            <a:endParaRPr lang="es-PE" dirty="0" smtClean="0"/>
          </a:p>
          <a:p>
            <a:pPr marL="0" indent="0">
              <a:buNone/>
            </a:pPr>
            <a:endParaRPr lang="es-PE" dirty="0"/>
          </a:p>
        </p:txBody>
      </p:sp>
    </p:spTree>
    <p:extLst>
      <p:ext uri="{BB962C8B-B14F-4D97-AF65-F5344CB8AC3E}">
        <p14:creationId xmlns:p14="http://schemas.microsoft.com/office/powerpoint/2010/main" val="3613495794"/>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176</TotalTime>
  <Words>2344</Words>
  <Application>Microsoft Office PowerPoint</Application>
  <PresentationFormat>Panorámica</PresentationFormat>
  <Paragraphs>122</Paragraphs>
  <Slides>14</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14</vt:i4>
      </vt:variant>
    </vt:vector>
  </HeadingPairs>
  <TitlesOfParts>
    <vt:vector size="22" baseType="lpstr">
      <vt:lpstr>Arial</vt:lpstr>
      <vt:lpstr>Calibri</vt:lpstr>
      <vt:lpstr>Century Gothic</vt:lpstr>
      <vt:lpstr>Helvetica</vt:lpstr>
      <vt:lpstr>Times New Roman</vt:lpstr>
      <vt:lpstr>Trebuchet MS</vt:lpstr>
      <vt:lpstr>Wingdings 3</vt:lpstr>
      <vt:lpstr>Espiral</vt:lpstr>
      <vt:lpstr>Balance de avances y desafíos del Estado Peruano en la implementación de la Convención Interamericana para prevenir, sancionar y erradicar la violencia contra las mujeres. </vt:lpstr>
      <vt:lpstr>Presentación de PowerPoint</vt:lpstr>
      <vt:lpstr>Legislación</vt:lpstr>
      <vt:lpstr>Avances adicionales…</vt:lpstr>
      <vt:lpstr>Planes nacionales </vt:lpstr>
      <vt:lpstr>Presentación de PowerPoint</vt:lpstr>
      <vt:lpstr>Acceso a la justicia</vt:lpstr>
      <vt:lpstr>Presentación de PowerPoint</vt:lpstr>
      <vt:lpstr>Información y Estadística </vt:lpstr>
      <vt:lpstr>Preocupaciones: </vt:lpstr>
      <vt:lpstr>Diversidad </vt:lpstr>
      <vt:lpstr>Prevención:</vt:lpstr>
      <vt:lpstr>Presupuesto</vt:lpstr>
      <vt:lpstr>Conclusiones: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Balance de avances y desafíos del Estado Peruano en la implementación de la Convención Interamericana para prevenir, sancionar y erradicar la violencia contra las mujeres.</dc:title>
  <dc:creator>directora</dc:creator>
  <cp:lastModifiedBy>Sara Jesus Cuentas Ramirez</cp:lastModifiedBy>
  <cp:revision>24</cp:revision>
  <dcterms:created xsi:type="dcterms:W3CDTF">2015-10-13T00:28:58Z</dcterms:created>
  <dcterms:modified xsi:type="dcterms:W3CDTF">2015-10-21T21:29:05Z</dcterms:modified>
</cp:coreProperties>
</file>