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8"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286808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66458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3268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2075974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933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2678568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980831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411710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57233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9E26C-F8D6-46B2-B9F0-69C6961299DC}"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110067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B9E26C-F8D6-46B2-B9F0-69C6961299DC}"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243736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B9E26C-F8D6-46B2-B9F0-69C6961299DC}" type="datetimeFigureOut">
              <a:rPr lang="en-US" smtClean="0"/>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3968477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B9E26C-F8D6-46B2-B9F0-69C6961299DC}" type="datetimeFigureOut">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210878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9E26C-F8D6-46B2-B9F0-69C6961299DC}" type="datetimeFigureOut">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151661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9E26C-F8D6-46B2-B9F0-69C6961299DC}"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302986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9E26C-F8D6-46B2-B9F0-69C6961299DC}"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9D7D36-764D-432A-B1CA-9184F88DF9E0}" type="slidenum">
              <a:rPr lang="en-US" smtClean="0"/>
              <a:t>‹Nº›</a:t>
            </a:fld>
            <a:endParaRPr lang="en-US"/>
          </a:p>
        </p:txBody>
      </p:sp>
    </p:spTree>
    <p:extLst>
      <p:ext uri="{BB962C8B-B14F-4D97-AF65-F5344CB8AC3E}">
        <p14:creationId xmlns:p14="http://schemas.microsoft.com/office/powerpoint/2010/main" val="30133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B9E26C-F8D6-46B2-B9F0-69C6961299DC}" type="datetimeFigureOut">
              <a:rPr lang="en-US" smtClean="0"/>
              <a:t>10/21/2015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F9D7D36-764D-432A-B1CA-9184F88DF9E0}" type="slidenum">
              <a:rPr lang="en-US" smtClean="0"/>
              <a:t>‹Nº›</a:t>
            </a:fld>
            <a:endParaRPr lang="en-US"/>
          </a:p>
        </p:txBody>
      </p:sp>
    </p:spTree>
    <p:extLst>
      <p:ext uri="{BB962C8B-B14F-4D97-AF65-F5344CB8AC3E}">
        <p14:creationId xmlns:p14="http://schemas.microsoft.com/office/powerpoint/2010/main" val="12713281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29397"/>
            <a:ext cx="8001000" cy="3528204"/>
          </a:xfrm>
        </p:spPr>
        <p:txBody>
          <a:bodyPr>
            <a:normAutofit/>
          </a:bodyPr>
          <a:lstStyle/>
          <a:p>
            <a:pPr algn="just"/>
            <a:r>
              <a:rPr lang="en-GB" sz="2700" b="1" dirty="0">
                <a:solidFill>
                  <a:srgbClr val="002060"/>
                </a:solidFill>
                <a:latin typeface="Book Antiqua" panose="02040602050305030304" pitchFamily="18" charset="0"/>
              </a:rPr>
              <a:t>Challenges in the Implementation of the Recommendations of the Committee of Experts (CEVI) in Latin America and </a:t>
            </a:r>
            <a:r>
              <a:rPr lang="en-GB" sz="2700" b="1" dirty="0" smtClean="0">
                <a:solidFill>
                  <a:srgbClr val="002060"/>
                </a:solidFill>
                <a:latin typeface="Book Antiqua" panose="02040602050305030304" pitchFamily="18" charset="0"/>
              </a:rPr>
              <a:t>the Caribbean</a:t>
            </a:r>
            <a:br>
              <a:rPr lang="en-GB" sz="2700" b="1" dirty="0" smtClean="0">
                <a:solidFill>
                  <a:srgbClr val="002060"/>
                </a:solidFill>
                <a:latin typeface="Book Antiqua" panose="02040602050305030304" pitchFamily="18" charset="0"/>
              </a:rPr>
            </a:br>
            <a:r>
              <a:rPr lang="en-US" sz="2700" b="1" dirty="0">
                <a:solidFill>
                  <a:srgbClr val="002060"/>
                </a:solidFill>
                <a:latin typeface="Book Antiqua" panose="02040602050305030304" pitchFamily="18" charset="0"/>
              </a:rPr>
              <a:t/>
            </a:r>
            <a:br>
              <a:rPr lang="en-US" sz="2700" b="1" dirty="0">
                <a:solidFill>
                  <a:srgbClr val="002060"/>
                </a:solidFill>
                <a:latin typeface="Book Antiqua" panose="02040602050305030304" pitchFamily="18" charset="0"/>
              </a:rPr>
            </a:br>
            <a:r>
              <a:rPr lang="en-US" sz="2400" b="1" i="1" dirty="0" smtClean="0">
                <a:solidFill>
                  <a:schemeClr val="accent5"/>
                </a:solidFill>
                <a:latin typeface="Book Antiqua" panose="02040602050305030304" pitchFamily="18" charset="0"/>
              </a:rPr>
              <a:t>Los </a:t>
            </a:r>
            <a:r>
              <a:rPr lang="en-US" sz="2400" b="1" i="1" dirty="0" err="1">
                <a:solidFill>
                  <a:schemeClr val="accent5"/>
                </a:solidFill>
                <a:latin typeface="Book Antiqua" panose="02040602050305030304" pitchFamily="18" charset="0"/>
              </a:rPr>
              <a:t>Retos</a:t>
            </a:r>
            <a:r>
              <a:rPr lang="en-US" sz="2400" b="1" i="1" dirty="0">
                <a:solidFill>
                  <a:schemeClr val="accent5"/>
                </a:solidFill>
                <a:latin typeface="Book Antiqua" panose="02040602050305030304" pitchFamily="18" charset="0"/>
              </a:rPr>
              <a:t> </a:t>
            </a:r>
            <a:r>
              <a:rPr lang="en-US" sz="2400" b="1" i="1" dirty="0" err="1">
                <a:solidFill>
                  <a:schemeClr val="accent5"/>
                </a:solidFill>
                <a:latin typeface="Book Antiqua" panose="02040602050305030304" pitchFamily="18" charset="0"/>
              </a:rPr>
              <a:t>en</a:t>
            </a:r>
            <a:r>
              <a:rPr lang="en-US" sz="2400" b="1" i="1" dirty="0">
                <a:solidFill>
                  <a:schemeClr val="accent5"/>
                </a:solidFill>
                <a:latin typeface="Book Antiqua" panose="02040602050305030304" pitchFamily="18" charset="0"/>
              </a:rPr>
              <a:t> la  </a:t>
            </a:r>
            <a:r>
              <a:rPr lang="en-US" sz="2400" b="1" i="1" dirty="0" err="1">
                <a:solidFill>
                  <a:schemeClr val="accent5"/>
                </a:solidFill>
                <a:latin typeface="Book Antiqua" panose="02040602050305030304" pitchFamily="18" charset="0"/>
              </a:rPr>
              <a:t>Implementación</a:t>
            </a:r>
            <a:r>
              <a:rPr lang="en-US" sz="2400" b="1" i="1" dirty="0">
                <a:solidFill>
                  <a:schemeClr val="accent5"/>
                </a:solidFill>
                <a:latin typeface="Book Antiqua" panose="02040602050305030304" pitchFamily="18" charset="0"/>
              </a:rPr>
              <a:t> de las </a:t>
            </a:r>
            <a:r>
              <a:rPr lang="en-US" sz="2400" b="1" i="1" dirty="0" err="1">
                <a:solidFill>
                  <a:schemeClr val="accent5"/>
                </a:solidFill>
                <a:latin typeface="Book Antiqua" panose="02040602050305030304" pitchFamily="18" charset="0"/>
              </a:rPr>
              <a:t>Recomendaciones</a:t>
            </a:r>
            <a:r>
              <a:rPr lang="en-US" sz="2400" b="1" i="1" dirty="0">
                <a:solidFill>
                  <a:schemeClr val="accent5"/>
                </a:solidFill>
                <a:latin typeface="Book Antiqua" panose="02040602050305030304" pitchFamily="18" charset="0"/>
              </a:rPr>
              <a:t> del </a:t>
            </a:r>
            <a:r>
              <a:rPr lang="en-US" sz="2400" b="1" i="1" dirty="0" err="1">
                <a:solidFill>
                  <a:schemeClr val="accent5"/>
                </a:solidFill>
                <a:latin typeface="Book Antiqua" panose="02040602050305030304" pitchFamily="18" charset="0"/>
              </a:rPr>
              <a:t>Comité</a:t>
            </a:r>
            <a:r>
              <a:rPr lang="en-US" sz="2400" b="1" i="1" dirty="0">
                <a:solidFill>
                  <a:schemeClr val="accent5"/>
                </a:solidFill>
                <a:latin typeface="Book Antiqua" panose="02040602050305030304" pitchFamily="18" charset="0"/>
              </a:rPr>
              <a:t> de </a:t>
            </a:r>
            <a:r>
              <a:rPr lang="en-US" sz="2400" b="1" i="1" dirty="0" err="1">
                <a:solidFill>
                  <a:schemeClr val="accent5"/>
                </a:solidFill>
                <a:latin typeface="Book Antiqua" panose="02040602050305030304" pitchFamily="18" charset="0"/>
              </a:rPr>
              <a:t>Expertos</a:t>
            </a:r>
            <a:r>
              <a:rPr lang="en-US" sz="2400" b="1" i="1" dirty="0">
                <a:solidFill>
                  <a:schemeClr val="accent5"/>
                </a:solidFill>
                <a:latin typeface="Book Antiqua" panose="02040602050305030304" pitchFamily="18" charset="0"/>
              </a:rPr>
              <a:t> </a:t>
            </a:r>
            <a:r>
              <a:rPr lang="en-US" sz="2400" b="1" i="1" dirty="0" err="1">
                <a:solidFill>
                  <a:schemeClr val="accent5"/>
                </a:solidFill>
                <a:latin typeface="Book Antiqua" panose="02040602050305030304" pitchFamily="18" charset="0"/>
              </a:rPr>
              <a:t>en</a:t>
            </a:r>
            <a:r>
              <a:rPr lang="en-US" sz="2400" b="1" i="1" dirty="0">
                <a:solidFill>
                  <a:schemeClr val="accent5"/>
                </a:solidFill>
                <a:latin typeface="Book Antiqua" panose="02040602050305030304" pitchFamily="18" charset="0"/>
              </a:rPr>
              <a:t> </a:t>
            </a:r>
            <a:r>
              <a:rPr lang="en-US" sz="2400" b="1" i="1" dirty="0" err="1">
                <a:solidFill>
                  <a:schemeClr val="accent5"/>
                </a:solidFill>
                <a:latin typeface="Book Antiqua" panose="02040602050305030304" pitchFamily="18" charset="0"/>
              </a:rPr>
              <a:t>Latinoamérica</a:t>
            </a:r>
            <a:r>
              <a:rPr lang="en-US" sz="2400" b="1" i="1" dirty="0">
                <a:solidFill>
                  <a:schemeClr val="accent5"/>
                </a:solidFill>
                <a:latin typeface="Book Antiqua" panose="02040602050305030304" pitchFamily="18" charset="0"/>
              </a:rPr>
              <a:t> y el Caribe</a:t>
            </a:r>
            <a:r>
              <a:rPr lang="en-US" sz="2400" i="1" dirty="0">
                <a:solidFill>
                  <a:schemeClr val="accent2">
                    <a:lumMod val="75000"/>
                  </a:schemeClr>
                </a:solidFill>
                <a:latin typeface="Book Antiqua" panose="02040602050305030304" pitchFamily="18" charset="0"/>
              </a:rPr>
              <a:t/>
            </a:r>
            <a:br>
              <a:rPr lang="en-US" sz="2400" i="1" dirty="0">
                <a:solidFill>
                  <a:schemeClr val="accent2">
                    <a:lumMod val="75000"/>
                  </a:schemeClr>
                </a:solidFill>
                <a:latin typeface="Book Antiqua" panose="02040602050305030304" pitchFamily="18" charset="0"/>
              </a:rPr>
            </a:br>
            <a:r>
              <a:rPr lang="en-US" sz="2400" i="1" dirty="0">
                <a:solidFill>
                  <a:schemeClr val="accent2">
                    <a:lumMod val="75000"/>
                  </a:schemeClr>
                </a:solidFill>
                <a:latin typeface="Book Antiqua" panose="02040602050305030304" pitchFamily="18" charset="0"/>
              </a:rPr>
              <a:t/>
            </a:r>
            <a:br>
              <a:rPr lang="en-US" sz="2400" i="1" dirty="0">
                <a:solidFill>
                  <a:schemeClr val="accent2">
                    <a:lumMod val="75000"/>
                  </a:schemeClr>
                </a:solidFill>
                <a:latin typeface="Book Antiqua" panose="02040602050305030304" pitchFamily="18" charset="0"/>
              </a:rPr>
            </a:br>
            <a:endParaRPr lang="en-US" sz="2400" i="1" dirty="0">
              <a:solidFill>
                <a:schemeClr val="accent2">
                  <a:lumMod val="75000"/>
                </a:schemeClr>
              </a:solidFill>
              <a:latin typeface="Book Antiqua" panose="02040602050305030304" pitchFamily="18" charset="0"/>
            </a:endParaRPr>
          </a:p>
        </p:txBody>
      </p:sp>
      <p:sp>
        <p:nvSpPr>
          <p:cNvPr id="3" name="Subtitle 2"/>
          <p:cNvSpPr>
            <a:spLocks noGrp="1"/>
          </p:cNvSpPr>
          <p:nvPr>
            <p:ph type="subTitle" idx="1"/>
          </p:nvPr>
        </p:nvSpPr>
        <p:spPr>
          <a:xfrm>
            <a:off x="4073617" y="5803562"/>
            <a:ext cx="5141950" cy="1096899"/>
          </a:xfrm>
        </p:spPr>
        <p:txBody>
          <a:bodyPr>
            <a:normAutofit fontScale="77500" lnSpcReduction="20000"/>
          </a:bodyPr>
          <a:lstStyle/>
          <a:p>
            <a:pPr algn="just"/>
            <a:endParaRPr lang="en-US" dirty="0" smtClean="0"/>
          </a:p>
          <a:p>
            <a:pPr algn="just"/>
            <a:r>
              <a:rPr lang="en-US" dirty="0" smtClean="0"/>
              <a:t>					</a:t>
            </a:r>
            <a:r>
              <a:rPr lang="en-US" sz="2800" b="1" i="1" dirty="0" smtClean="0">
                <a:solidFill>
                  <a:schemeClr val="accent2">
                    <a:lumMod val="75000"/>
                  </a:schemeClr>
                </a:solidFill>
              </a:rPr>
              <a:t>Miselle O’Brien</a:t>
            </a:r>
          </a:p>
          <a:p>
            <a:pPr algn="just"/>
            <a:r>
              <a:rPr lang="en-US" sz="2800" b="1" i="1" dirty="0" smtClean="0">
                <a:solidFill>
                  <a:schemeClr val="accent2">
                    <a:lumMod val="75000"/>
                  </a:schemeClr>
                </a:solidFill>
              </a:rPr>
              <a:t>					13</a:t>
            </a:r>
            <a:r>
              <a:rPr lang="en-US" sz="2800" b="1" i="1" baseline="30000" dirty="0" smtClean="0">
                <a:solidFill>
                  <a:schemeClr val="accent2">
                    <a:lumMod val="75000"/>
                  </a:schemeClr>
                </a:solidFill>
              </a:rPr>
              <a:t>th</a:t>
            </a:r>
            <a:r>
              <a:rPr lang="en-US" sz="2800" b="1" i="1" dirty="0" smtClean="0">
                <a:solidFill>
                  <a:schemeClr val="accent2">
                    <a:lumMod val="75000"/>
                  </a:schemeClr>
                </a:solidFill>
              </a:rPr>
              <a:t> October, 2015</a:t>
            </a:r>
            <a:endParaRPr lang="en-US" sz="2800" b="1" i="1" dirty="0">
              <a:solidFill>
                <a:schemeClr val="accent2">
                  <a:lumMod val="75000"/>
                </a:schemeClr>
              </a:solidFill>
            </a:endParaRPr>
          </a:p>
        </p:txBody>
      </p:sp>
      <p:pic>
        <p:nvPicPr>
          <p:cNvPr id="1026" name="Picture 2" descr="File:OAS ma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972" y="2985560"/>
            <a:ext cx="2803525" cy="367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399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9811"/>
            <a:ext cx="8596668" cy="1225910"/>
          </a:xfrm>
        </p:spPr>
        <p:txBody>
          <a:bodyPr/>
          <a:lstStyle/>
          <a:p>
            <a:r>
              <a:rPr lang="en-US" b="1" dirty="0" smtClean="0">
                <a:solidFill>
                  <a:srgbClr val="002060"/>
                </a:solidFill>
                <a:latin typeface="Book Antiqua" panose="02040602050305030304" pitchFamily="18" charset="0"/>
              </a:rPr>
              <a:t>RECOMMENDATIONS</a:t>
            </a:r>
            <a:r>
              <a:rPr lang="en-US" sz="2700" b="1" dirty="0" smtClean="0">
                <a:solidFill>
                  <a:srgbClr val="002060"/>
                </a:solidFill>
                <a:latin typeface="Book Antiqua" panose="02040602050305030304" pitchFamily="18" charset="0"/>
              </a:rPr>
              <a:t/>
            </a:r>
            <a:br>
              <a:rPr lang="en-US" sz="2700" b="1" dirty="0" smtClean="0">
                <a:solidFill>
                  <a:srgbClr val="002060"/>
                </a:solidFill>
                <a:latin typeface="Book Antiqua" panose="02040602050305030304" pitchFamily="18" charset="0"/>
              </a:rPr>
            </a:br>
            <a:r>
              <a:rPr lang="en-US" sz="3200" i="1" dirty="0" smtClean="0">
                <a:solidFill>
                  <a:srgbClr val="C00000"/>
                </a:solidFill>
              </a:rPr>
              <a:t>RECOMENDACIONES</a:t>
            </a:r>
            <a:endParaRPr lang="en-US" sz="3200" i="1" dirty="0">
              <a:solidFill>
                <a:srgbClr val="C00000"/>
              </a:solidFill>
            </a:endParaRPr>
          </a:p>
        </p:txBody>
      </p:sp>
      <p:sp>
        <p:nvSpPr>
          <p:cNvPr id="3" name="Content Placeholder 2"/>
          <p:cNvSpPr>
            <a:spLocks noGrp="1"/>
          </p:cNvSpPr>
          <p:nvPr>
            <p:ph idx="1"/>
          </p:nvPr>
        </p:nvSpPr>
        <p:spPr>
          <a:xfrm>
            <a:off x="677334" y="1595887"/>
            <a:ext cx="8596668" cy="5262114"/>
          </a:xfrm>
        </p:spPr>
        <p:txBody>
          <a:bodyPr>
            <a:normAutofit/>
          </a:bodyPr>
          <a:lstStyle/>
          <a:p>
            <a:r>
              <a:rPr lang="en-US" sz="2400" b="1" dirty="0">
                <a:solidFill>
                  <a:srgbClr val="002060"/>
                </a:solidFill>
              </a:rPr>
              <a:t>Establish national mechanisms to follow-up the implementation of Belem do </a:t>
            </a:r>
            <a:r>
              <a:rPr lang="en-US" sz="2400" b="1" dirty="0" smtClean="0">
                <a:solidFill>
                  <a:srgbClr val="002060"/>
                </a:solidFill>
              </a:rPr>
              <a:t>Para.</a:t>
            </a:r>
          </a:p>
          <a:p>
            <a:pPr marL="0" indent="0">
              <a:buNone/>
            </a:pPr>
            <a:r>
              <a:rPr lang="en-US" sz="2400" b="1" dirty="0" smtClean="0"/>
              <a:t>	</a:t>
            </a:r>
            <a:r>
              <a:rPr lang="en-US" sz="2400" b="1" i="1" dirty="0" err="1" smtClean="0">
                <a:solidFill>
                  <a:srgbClr val="C00000"/>
                </a:solidFill>
              </a:rPr>
              <a:t>Establecer</a:t>
            </a:r>
            <a:r>
              <a:rPr lang="en-US" sz="2400" b="1" i="1" dirty="0" smtClean="0">
                <a:solidFill>
                  <a:srgbClr val="C00000"/>
                </a:solidFill>
              </a:rPr>
              <a:t> </a:t>
            </a:r>
            <a:r>
              <a:rPr lang="en-US" sz="2400" b="1" i="1" dirty="0" err="1">
                <a:solidFill>
                  <a:srgbClr val="C00000"/>
                </a:solidFill>
              </a:rPr>
              <a:t>mecanismos</a:t>
            </a:r>
            <a:r>
              <a:rPr lang="en-US" sz="2400" b="1" i="1" dirty="0">
                <a:solidFill>
                  <a:srgbClr val="C00000"/>
                </a:solidFill>
              </a:rPr>
              <a:t> </a:t>
            </a:r>
            <a:r>
              <a:rPr lang="en-US" sz="2400" b="1" i="1" dirty="0" err="1">
                <a:solidFill>
                  <a:srgbClr val="C00000"/>
                </a:solidFill>
              </a:rPr>
              <a:t>nacionales</a:t>
            </a:r>
            <a:r>
              <a:rPr lang="en-US" sz="2400" b="1" i="1" dirty="0">
                <a:solidFill>
                  <a:srgbClr val="C00000"/>
                </a:solidFill>
              </a:rPr>
              <a:t> a fin de </a:t>
            </a:r>
            <a:r>
              <a:rPr lang="en-US" sz="2400" b="1" i="1" dirty="0" err="1">
                <a:solidFill>
                  <a:srgbClr val="C00000"/>
                </a:solidFill>
              </a:rPr>
              <a:t>reiterar</a:t>
            </a:r>
            <a:r>
              <a:rPr lang="en-US" sz="2400" b="1" i="1" dirty="0">
                <a:solidFill>
                  <a:srgbClr val="C00000"/>
                </a:solidFill>
              </a:rPr>
              <a:t> la </a:t>
            </a:r>
            <a:r>
              <a:rPr lang="en-US" sz="2400" b="1" i="1" dirty="0" smtClean="0">
                <a:solidFill>
                  <a:srgbClr val="C00000"/>
                </a:solidFill>
              </a:rPr>
              <a:t>	</a:t>
            </a:r>
            <a:r>
              <a:rPr lang="en-US" sz="2400" b="1" i="1" dirty="0" err="1" smtClean="0">
                <a:solidFill>
                  <a:srgbClr val="C00000"/>
                </a:solidFill>
              </a:rPr>
              <a:t>implementación</a:t>
            </a:r>
            <a:r>
              <a:rPr lang="en-US" sz="2400" b="1" i="1" dirty="0" smtClean="0">
                <a:solidFill>
                  <a:srgbClr val="C00000"/>
                </a:solidFill>
              </a:rPr>
              <a:t> de Belem </a:t>
            </a:r>
            <a:r>
              <a:rPr lang="en-US" sz="2400" b="1" i="1" dirty="0">
                <a:solidFill>
                  <a:srgbClr val="C00000"/>
                </a:solidFill>
              </a:rPr>
              <a:t>do </a:t>
            </a:r>
            <a:r>
              <a:rPr lang="en-US" sz="2400" b="1" i="1" dirty="0" smtClean="0">
                <a:solidFill>
                  <a:srgbClr val="C00000"/>
                </a:solidFill>
              </a:rPr>
              <a:t>Para.</a:t>
            </a:r>
          </a:p>
          <a:p>
            <a:pPr marL="0" indent="0">
              <a:buNone/>
            </a:pPr>
            <a:endParaRPr lang="en-US" sz="2400" i="1" dirty="0" smtClean="0"/>
          </a:p>
          <a:p>
            <a:r>
              <a:rPr lang="en-US" sz="2400" b="1" dirty="0" smtClean="0">
                <a:solidFill>
                  <a:srgbClr val="002060"/>
                </a:solidFill>
              </a:rPr>
              <a:t>Develop </a:t>
            </a:r>
            <a:r>
              <a:rPr lang="en-US" sz="2400" b="1" dirty="0">
                <a:solidFill>
                  <a:srgbClr val="002060"/>
                </a:solidFill>
              </a:rPr>
              <a:t>national plan on violence against </a:t>
            </a:r>
            <a:r>
              <a:rPr lang="en-US" sz="2400" b="1" dirty="0" smtClean="0">
                <a:solidFill>
                  <a:srgbClr val="002060"/>
                </a:solidFill>
              </a:rPr>
              <a:t>women. </a:t>
            </a:r>
            <a:endParaRPr lang="en-US" sz="2400" b="1" dirty="0">
              <a:solidFill>
                <a:srgbClr val="002060"/>
              </a:solidFill>
            </a:endParaRPr>
          </a:p>
          <a:p>
            <a:pPr marL="0" lvl="0" indent="0">
              <a:buNone/>
            </a:pPr>
            <a:r>
              <a:rPr lang="en-US" sz="2400" dirty="0"/>
              <a:t>	</a:t>
            </a:r>
            <a:r>
              <a:rPr lang="en-US" sz="2400" b="1" i="1" dirty="0" err="1" smtClean="0">
                <a:solidFill>
                  <a:srgbClr val="C00000"/>
                </a:solidFill>
              </a:rPr>
              <a:t>Desarrollar</a:t>
            </a:r>
            <a:r>
              <a:rPr lang="en-US" sz="2400" b="1" i="1" dirty="0" smtClean="0">
                <a:solidFill>
                  <a:srgbClr val="C00000"/>
                </a:solidFill>
              </a:rPr>
              <a:t> </a:t>
            </a:r>
            <a:r>
              <a:rPr lang="en-US" sz="2400" b="1" i="1" dirty="0">
                <a:solidFill>
                  <a:srgbClr val="C00000"/>
                </a:solidFill>
              </a:rPr>
              <a:t>un plan </a:t>
            </a:r>
            <a:r>
              <a:rPr lang="en-US" sz="2400" b="1" i="1" dirty="0" err="1">
                <a:solidFill>
                  <a:srgbClr val="C00000"/>
                </a:solidFill>
              </a:rPr>
              <a:t>nacional</a:t>
            </a:r>
            <a:r>
              <a:rPr lang="en-US" sz="2400" b="1" i="1" dirty="0">
                <a:solidFill>
                  <a:srgbClr val="C00000"/>
                </a:solidFill>
              </a:rPr>
              <a:t> </a:t>
            </a:r>
            <a:r>
              <a:rPr lang="en-US" sz="2400" b="1" i="1" dirty="0" err="1">
                <a:solidFill>
                  <a:srgbClr val="C00000"/>
                </a:solidFill>
              </a:rPr>
              <a:t>sobre</a:t>
            </a:r>
            <a:r>
              <a:rPr lang="en-US" sz="2400" b="1" i="1" dirty="0">
                <a:solidFill>
                  <a:srgbClr val="C00000"/>
                </a:solidFill>
              </a:rPr>
              <a:t> la violence contra </a:t>
            </a:r>
            <a:r>
              <a:rPr lang="en-US" sz="2400" b="1" i="1" dirty="0" smtClean="0">
                <a:solidFill>
                  <a:srgbClr val="C00000"/>
                </a:solidFill>
              </a:rPr>
              <a:t>	</a:t>
            </a:r>
            <a:r>
              <a:rPr lang="en-US" sz="2400" b="1" i="1" dirty="0" err="1" smtClean="0">
                <a:solidFill>
                  <a:srgbClr val="C00000"/>
                </a:solidFill>
              </a:rPr>
              <a:t>mujeres</a:t>
            </a:r>
            <a:r>
              <a:rPr lang="en-US" sz="2400" b="1" i="1" dirty="0" smtClean="0">
                <a:solidFill>
                  <a:srgbClr val="C00000"/>
                </a:solidFill>
              </a:rPr>
              <a:t>.</a:t>
            </a:r>
          </a:p>
          <a:p>
            <a:pPr marL="0" indent="0">
              <a:buNone/>
            </a:pPr>
            <a:endParaRPr lang="en-US" sz="2400" i="1" dirty="0"/>
          </a:p>
          <a:p>
            <a:pPr marL="0" indent="0">
              <a:buNone/>
            </a:pPr>
            <a:endParaRPr lang="en-US" sz="2400" dirty="0"/>
          </a:p>
          <a:p>
            <a:pPr lvl="0"/>
            <a:endParaRPr lang="en-US" dirty="0"/>
          </a:p>
          <a:p>
            <a:endParaRPr lang="en-US" b="1" dirty="0" smtClean="0"/>
          </a:p>
          <a:p>
            <a:pPr marL="0" indent="0">
              <a:buNone/>
            </a:pPr>
            <a:endParaRPr lang="en-US" dirty="0"/>
          </a:p>
          <a:p>
            <a:endParaRPr lang="en-US" i="1" dirty="0">
              <a:latin typeface="+mj-lt"/>
            </a:endParaRPr>
          </a:p>
        </p:txBody>
      </p:sp>
    </p:spTree>
    <p:extLst>
      <p:ext uri="{BB962C8B-B14F-4D97-AF65-F5344CB8AC3E}">
        <p14:creationId xmlns:p14="http://schemas.microsoft.com/office/powerpoint/2010/main" val="3001726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9177"/>
            <a:ext cx="8596668" cy="1293963"/>
          </a:xfrm>
        </p:spPr>
        <p:txBody>
          <a:bodyPr/>
          <a:lstStyle/>
          <a:p>
            <a:r>
              <a:rPr lang="en-US" b="1" dirty="0">
                <a:solidFill>
                  <a:srgbClr val="002060"/>
                </a:solidFill>
                <a:latin typeface="Book Antiqua" panose="02040602050305030304" pitchFamily="18" charset="0"/>
              </a:rPr>
              <a:t>RECOMMENDATIONS</a:t>
            </a:r>
            <a:br>
              <a:rPr lang="en-US" b="1" dirty="0">
                <a:solidFill>
                  <a:srgbClr val="002060"/>
                </a:solidFill>
                <a:latin typeface="Book Antiqua" panose="02040602050305030304" pitchFamily="18" charset="0"/>
              </a:rPr>
            </a:br>
            <a:r>
              <a:rPr lang="en-US" sz="3200" i="1" dirty="0">
                <a:solidFill>
                  <a:srgbClr val="C00000"/>
                </a:solidFill>
              </a:rPr>
              <a:t>RECOMENDACIONES</a:t>
            </a:r>
            <a:endParaRPr lang="en-US" dirty="0"/>
          </a:p>
        </p:txBody>
      </p:sp>
      <p:sp>
        <p:nvSpPr>
          <p:cNvPr id="3" name="Content Placeholder 2"/>
          <p:cNvSpPr>
            <a:spLocks noGrp="1"/>
          </p:cNvSpPr>
          <p:nvPr>
            <p:ph idx="1"/>
          </p:nvPr>
        </p:nvSpPr>
        <p:spPr>
          <a:xfrm>
            <a:off x="677334" y="1354347"/>
            <a:ext cx="8596668" cy="5503653"/>
          </a:xfrm>
        </p:spPr>
        <p:txBody>
          <a:bodyPr>
            <a:noAutofit/>
          </a:bodyPr>
          <a:lstStyle/>
          <a:p>
            <a:pPr algn="just"/>
            <a:r>
              <a:rPr lang="en-US" sz="2400" b="1" dirty="0" smtClean="0">
                <a:solidFill>
                  <a:srgbClr val="002060"/>
                </a:solidFill>
              </a:rPr>
              <a:t>Improve </a:t>
            </a:r>
            <a:r>
              <a:rPr lang="en-US" sz="2400" b="1" dirty="0">
                <a:solidFill>
                  <a:srgbClr val="002060"/>
                </a:solidFill>
              </a:rPr>
              <a:t>the legal response to all types of violence against women-especially incest, rape within marriage and sexual harassment in the workplace.</a:t>
            </a:r>
          </a:p>
          <a:p>
            <a:pPr marL="0" indent="0" algn="just">
              <a:buNone/>
            </a:pPr>
            <a:r>
              <a:rPr lang="en-US" sz="2400" b="1" dirty="0"/>
              <a:t>	</a:t>
            </a:r>
            <a:r>
              <a:rPr lang="en-US" sz="2400" b="1" i="1" dirty="0" err="1">
                <a:solidFill>
                  <a:srgbClr val="C00000"/>
                </a:solidFill>
              </a:rPr>
              <a:t>Mejorar</a:t>
            </a:r>
            <a:r>
              <a:rPr lang="en-US" sz="2400" b="1" i="1" dirty="0">
                <a:solidFill>
                  <a:srgbClr val="C00000"/>
                </a:solidFill>
              </a:rPr>
              <a:t> la </a:t>
            </a:r>
            <a:r>
              <a:rPr lang="en-US" sz="2400" b="1" i="1" dirty="0" err="1">
                <a:solidFill>
                  <a:srgbClr val="C00000"/>
                </a:solidFill>
              </a:rPr>
              <a:t>respuesta</a:t>
            </a:r>
            <a:r>
              <a:rPr lang="en-US" sz="2400" b="1" i="1" dirty="0">
                <a:solidFill>
                  <a:srgbClr val="C00000"/>
                </a:solidFill>
              </a:rPr>
              <a:t> legal a </a:t>
            </a:r>
            <a:r>
              <a:rPr lang="en-US" sz="2400" b="1" i="1" dirty="0" err="1">
                <a:solidFill>
                  <a:srgbClr val="C00000"/>
                </a:solidFill>
              </a:rPr>
              <a:t>cada</a:t>
            </a:r>
            <a:r>
              <a:rPr lang="en-US" sz="2400" b="1" i="1" dirty="0">
                <a:solidFill>
                  <a:srgbClr val="C00000"/>
                </a:solidFill>
              </a:rPr>
              <a:t> </a:t>
            </a:r>
            <a:r>
              <a:rPr lang="en-US" sz="2400" b="1" i="1" dirty="0" err="1">
                <a:solidFill>
                  <a:srgbClr val="C00000"/>
                </a:solidFill>
              </a:rPr>
              <a:t>tipo</a:t>
            </a:r>
            <a:r>
              <a:rPr lang="en-US" sz="2400" b="1" i="1" dirty="0">
                <a:solidFill>
                  <a:srgbClr val="C00000"/>
                </a:solidFill>
              </a:rPr>
              <a:t> de </a:t>
            </a:r>
            <a:r>
              <a:rPr lang="en-US" sz="2400" b="1" i="1" dirty="0" err="1">
                <a:solidFill>
                  <a:srgbClr val="C00000"/>
                </a:solidFill>
              </a:rPr>
              <a:t>violencia</a:t>
            </a:r>
            <a:r>
              <a:rPr lang="en-US" sz="2400" b="1" i="1" dirty="0">
                <a:solidFill>
                  <a:srgbClr val="C00000"/>
                </a:solidFill>
              </a:rPr>
              <a:t> </a:t>
            </a:r>
            <a:r>
              <a:rPr lang="en-US" sz="2400" b="1" i="1" dirty="0" smtClean="0">
                <a:solidFill>
                  <a:srgbClr val="C00000"/>
                </a:solidFill>
              </a:rPr>
              <a:t>		contra </a:t>
            </a:r>
            <a:r>
              <a:rPr lang="en-US" sz="2400" b="1" i="1" dirty="0" err="1">
                <a:solidFill>
                  <a:srgbClr val="C00000"/>
                </a:solidFill>
              </a:rPr>
              <a:t>mujeres</a:t>
            </a:r>
            <a:r>
              <a:rPr lang="en-US" sz="2400" b="1" i="1" dirty="0">
                <a:solidFill>
                  <a:srgbClr val="C00000"/>
                </a:solidFill>
              </a:rPr>
              <a:t> - </a:t>
            </a:r>
            <a:r>
              <a:rPr lang="en-US" sz="2400" b="1" i="1" dirty="0" err="1">
                <a:solidFill>
                  <a:srgbClr val="C00000"/>
                </a:solidFill>
              </a:rPr>
              <a:t>sobre</a:t>
            </a:r>
            <a:r>
              <a:rPr lang="en-US" sz="2400" b="1" i="1" dirty="0">
                <a:solidFill>
                  <a:srgbClr val="C00000"/>
                </a:solidFill>
              </a:rPr>
              <a:t> </a:t>
            </a:r>
            <a:r>
              <a:rPr lang="en-US" sz="2400" b="1" i="1" dirty="0" err="1">
                <a:solidFill>
                  <a:srgbClr val="C00000"/>
                </a:solidFill>
              </a:rPr>
              <a:t>todo</a:t>
            </a:r>
            <a:r>
              <a:rPr lang="en-US" sz="2400" b="1" i="1" dirty="0">
                <a:solidFill>
                  <a:srgbClr val="C00000"/>
                </a:solidFill>
              </a:rPr>
              <a:t> el </a:t>
            </a:r>
            <a:r>
              <a:rPr lang="en-US" sz="2400" b="1" i="1" dirty="0" err="1">
                <a:solidFill>
                  <a:srgbClr val="C00000"/>
                </a:solidFill>
              </a:rPr>
              <a:t>incesto</a:t>
            </a:r>
            <a:r>
              <a:rPr lang="en-US" sz="2400" b="1" i="1" dirty="0">
                <a:solidFill>
                  <a:srgbClr val="C00000"/>
                </a:solidFill>
              </a:rPr>
              <a:t>, la </a:t>
            </a:r>
            <a:r>
              <a:rPr lang="en-US" sz="2400" b="1" i="1" dirty="0" err="1">
                <a:solidFill>
                  <a:srgbClr val="C00000"/>
                </a:solidFill>
              </a:rPr>
              <a:t>violación</a:t>
            </a:r>
            <a:r>
              <a:rPr lang="en-US" sz="2400" b="1" i="1" dirty="0">
                <a:solidFill>
                  <a:srgbClr val="C00000"/>
                </a:solidFill>
              </a:rPr>
              <a:t> </a:t>
            </a:r>
            <a:r>
              <a:rPr lang="en-US" sz="2400" b="1" i="1" dirty="0" smtClean="0">
                <a:solidFill>
                  <a:srgbClr val="C00000"/>
                </a:solidFill>
              </a:rPr>
              <a:t>	</a:t>
            </a:r>
            <a:r>
              <a:rPr lang="en-US" sz="2400" b="1" i="1" dirty="0" err="1" smtClean="0">
                <a:solidFill>
                  <a:srgbClr val="C00000"/>
                </a:solidFill>
              </a:rPr>
              <a:t>dentro</a:t>
            </a:r>
            <a:r>
              <a:rPr lang="en-US" sz="2400" b="1" i="1" dirty="0" smtClean="0">
                <a:solidFill>
                  <a:srgbClr val="C00000"/>
                </a:solidFill>
              </a:rPr>
              <a:t> </a:t>
            </a:r>
            <a:r>
              <a:rPr lang="en-US" sz="2400" b="1" i="1" dirty="0">
                <a:solidFill>
                  <a:srgbClr val="C00000"/>
                </a:solidFill>
              </a:rPr>
              <a:t>del </a:t>
            </a:r>
            <a:r>
              <a:rPr lang="en-US" sz="2400" b="1" i="1" dirty="0" err="1">
                <a:solidFill>
                  <a:srgbClr val="C00000"/>
                </a:solidFill>
              </a:rPr>
              <a:t>matrimonio</a:t>
            </a:r>
            <a:r>
              <a:rPr lang="en-US" sz="2400" b="1" i="1" dirty="0">
                <a:solidFill>
                  <a:srgbClr val="C00000"/>
                </a:solidFill>
              </a:rPr>
              <a:t> y el </a:t>
            </a:r>
            <a:r>
              <a:rPr lang="en-US" sz="2400" b="1" i="1" dirty="0" err="1">
                <a:solidFill>
                  <a:srgbClr val="C00000"/>
                </a:solidFill>
              </a:rPr>
              <a:t>acoso</a:t>
            </a:r>
            <a:r>
              <a:rPr lang="en-US" sz="2400" b="1" i="1" dirty="0">
                <a:solidFill>
                  <a:srgbClr val="C00000"/>
                </a:solidFill>
              </a:rPr>
              <a:t> sexual </a:t>
            </a:r>
            <a:r>
              <a:rPr lang="en-US" sz="2400" b="1" i="1" dirty="0" err="1">
                <a:solidFill>
                  <a:srgbClr val="C00000"/>
                </a:solidFill>
              </a:rPr>
              <a:t>en</a:t>
            </a:r>
            <a:r>
              <a:rPr lang="en-US" sz="2400" b="1" i="1" dirty="0">
                <a:solidFill>
                  <a:srgbClr val="C00000"/>
                </a:solidFill>
              </a:rPr>
              <a:t> el </a:t>
            </a:r>
            <a:r>
              <a:rPr lang="en-US" sz="2400" b="1" i="1" dirty="0" err="1">
                <a:solidFill>
                  <a:srgbClr val="C00000"/>
                </a:solidFill>
              </a:rPr>
              <a:t>lugar</a:t>
            </a:r>
            <a:r>
              <a:rPr lang="en-US" sz="2400" b="1" i="1" dirty="0">
                <a:solidFill>
                  <a:srgbClr val="C00000"/>
                </a:solidFill>
              </a:rPr>
              <a:t>  </a:t>
            </a:r>
            <a:r>
              <a:rPr lang="en-US" sz="2400" b="1" i="1" dirty="0" smtClean="0">
                <a:solidFill>
                  <a:srgbClr val="C00000"/>
                </a:solidFill>
              </a:rPr>
              <a:t>	de 	</a:t>
            </a:r>
            <a:r>
              <a:rPr lang="en-US" sz="2400" b="1" i="1" dirty="0" err="1" smtClean="0">
                <a:solidFill>
                  <a:srgbClr val="C00000"/>
                </a:solidFill>
              </a:rPr>
              <a:t>trabajo</a:t>
            </a:r>
            <a:r>
              <a:rPr lang="en-US" sz="2400" b="1" i="1" dirty="0">
                <a:solidFill>
                  <a:srgbClr val="C00000"/>
                </a:solidFill>
              </a:rPr>
              <a:t>.</a:t>
            </a:r>
            <a:endParaRPr lang="en-US" sz="2400" i="1" dirty="0">
              <a:solidFill>
                <a:srgbClr val="C00000"/>
              </a:solidFill>
            </a:endParaRPr>
          </a:p>
          <a:p>
            <a:pPr algn="just"/>
            <a:r>
              <a:rPr lang="en-US" sz="2400" b="1" dirty="0">
                <a:solidFill>
                  <a:srgbClr val="002060"/>
                </a:solidFill>
              </a:rPr>
              <a:t>Strengthen the legal response to different types of violence against women including trafficking and forced prostitution.</a:t>
            </a:r>
          </a:p>
          <a:p>
            <a:pPr marL="0" indent="0" algn="just">
              <a:buNone/>
            </a:pPr>
            <a:r>
              <a:rPr lang="en-US" sz="2400" b="1" dirty="0"/>
              <a:t>	</a:t>
            </a:r>
            <a:r>
              <a:rPr lang="en-US" sz="2400" b="1" i="1" dirty="0" err="1" smtClean="0">
                <a:solidFill>
                  <a:srgbClr val="C00000"/>
                </a:solidFill>
              </a:rPr>
              <a:t>Reforzar</a:t>
            </a:r>
            <a:r>
              <a:rPr lang="en-US" sz="2400" b="1" i="1" dirty="0" smtClean="0">
                <a:solidFill>
                  <a:srgbClr val="C00000"/>
                </a:solidFill>
              </a:rPr>
              <a:t> </a:t>
            </a:r>
            <a:r>
              <a:rPr lang="en-US" sz="2400" b="1" i="1" dirty="0">
                <a:solidFill>
                  <a:srgbClr val="C00000"/>
                </a:solidFill>
              </a:rPr>
              <a:t>la </a:t>
            </a:r>
            <a:r>
              <a:rPr lang="en-US" sz="2400" b="1" i="1" dirty="0" err="1">
                <a:solidFill>
                  <a:srgbClr val="C00000"/>
                </a:solidFill>
              </a:rPr>
              <a:t>respuesta</a:t>
            </a:r>
            <a:r>
              <a:rPr lang="en-US" sz="2400" b="1" i="1" dirty="0">
                <a:solidFill>
                  <a:srgbClr val="C00000"/>
                </a:solidFill>
              </a:rPr>
              <a:t> legal a </a:t>
            </a:r>
            <a:r>
              <a:rPr lang="en-US" sz="2400" b="1" i="1" dirty="0" err="1">
                <a:solidFill>
                  <a:srgbClr val="C00000"/>
                </a:solidFill>
              </a:rPr>
              <a:t>distintos</a:t>
            </a:r>
            <a:r>
              <a:rPr lang="en-US" sz="2400" b="1" i="1" dirty="0">
                <a:solidFill>
                  <a:srgbClr val="C00000"/>
                </a:solidFill>
              </a:rPr>
              <a:t> </a:t>
            </a:r>
            <a:r>
              <a:rPr lang="en-US" sz="2400" b="1" i="1" dirty="0" err="1">
                <a:solidFill>
                  <a:srgbClr val="C00000"/>
                </a:solidFill>
              </a:rPr>
              <a:t>tipos</a:t>
            </a:r>
            <a:r>
              <a:rPr lang="en-US" sz="2400" b="1" i="1" dirty="0">
                <a:solidFill>
                  <a:srgbClr val="C00000"/>
                </a:solidFill>
              </a:rPr>
              <a:t> de </a:t>
            </a:r>
            <a:r>
              <a:rPr lang="en-US" sz="2400" b="1" i="1" dirty="0" smtClean="0">
                <a:solidFill>
                  <a:srgbClr val="C00000"/>
                </a:solidFill>
              </a:rPr>
              <a:t>	</a:t>
            </a:r>
            <a:r>
              <a:rPr lang="en-US" sz="2400" b="1" i="1" dirty="0" err="1" smtClean="0">
                <a:solidFill>
                  <a:srgbClr val="C00000"/>
                </a:solidFill>
              </a:rPr>
              <a:t>violencia</a:t>
            </a:r>
            <a:r>
              <a:rPr lang="en-US" sz="2400" b="1" i="1" dirty="0" smtClean="0">
                <a:solidFill>
                  <a:srgbClr val="C00000"/>
                </a:solidFill>
              </a:rPr>
              <a:t> </a:t>
            </a:r>
            <a:r>
              <a:rPr lang="en-US" sz="2400" b="1" i="1" dirty="0">
                <a:solidFill>
                  <a:srgbClr val="C00000"/>
                </a:solidFill>
              </a:rPr>
              <a:t>contra </a:t>
            </a:r>
            <a:r>
              <a:rPr lang="en-US" sz="2400" b="1" i="1" dirty="0" err="1">
                <a:solidFill>
                  <a:srgbClr val="C00000"/>
                </a:solidFill>
              </a:rPr>
              <a:t>mujeres</a:t>
            </a:r>
            <a:r>
              <a:rPr lang="en-US" sz="2400" b="1" i="1" dirty="0">
                <a:solidFill>
                  <a:srgbClr val="C00000"/>
                </a:solidFill>
              </a:rPr>
              <a:t> </a:t>
            </a:r>
            <a:r>
              <a:rPr lang="en-US" sz="2400" b="1" i="1" dirty="0" err="1">
                <a:solidFill>
                  <a:srgbClr val="C00000"/>
                </a:solidFill>
              </a:rPr>
              <a:t>incluso</a:t>
            </a:r>
            <a:r>
              <a:rPr lang="en-US" sz="2400" b="1" i="1" dirty="0">
                <a:solidFill>
                  <a:srgbClr val="C00000"/>
                </a:solidFill>
              </a:rPr>
              <a:t> el </a:t>
            </a:r>
            <a:r>
              <a:rPr lang="en-US" sz="2400" b="1" i="1" dirty="0" err="1">
                <a:solidFill>
                  <a:srgbClr val="C00000"/>
                </a:solidFill>
              </a:rPr>
              <a:t>tráfico</a:t>
            </a:r>
            <a:r>
              <a:rPr lang="en-US" sz="2400" b="1" i="1" dirty="0">
                <a:solidFill>
                  <a:srgbClr val="C00000"/>
                </a:solidFill>
              </a:rPr>
              <a:t> y la </a:t>
            </a:r>
            <a:r>
              <a:rPr lang="en-US" sz="2400" b="1" i="1" dirty="0" smtClean="0">
                <a:solidFill>
                  <a:srgbClr val="C00000"/>
                </a:solidFill>
              </a:rPr>
              <a:t>	</a:t>
            </a:r>
            <a:r>
              <a:rPr lang="en-US" sz="2400" b="1" i="1" dirty="0" err="1" smtClean="0">
                <a:solidFill>
                  <a:srgbClr val="C00000"/>
                </a:solidFill>
              </a:rPr>
              <a:t>prostitución</a:t>
            </a:r>
            <a:r>
              <a:rPr lang="en-US" sz="2400" b="1" i="1" dirty="0" smtClean="0">
                <a:solidFill>
                  <a:srgbClr val="C00000"/>
                </a:solidFill>
              </a:rPr>
              <a:t> </a:t>
            </a:r>
            <a:r>
              <a:rPr lang="en-US" sz="2400" b="1" i="1" dirty="0" err="1">
                <a:solidFill>
                  <a:srgbClr val="C00000"/>
                </a:solidFill>
              </a:rPr>
              <a:t>forzada</a:t>
            </a:r>
            <a:r>
              <a:rPr lang="en-US" sz="2400" b="1" i="1" dirty="0">
                <a:solidFill>
                  <a:srgbClr val="C00000"/>
                </a:solidFill>
              </a:rPr>
              <a:t>.</a:t>
            </a:r>
            <a:endParaRPr lang="en-US" sz="2400" i="1" dirty="0">
              <a:solidFill>
                <a:srgbClr val="C00000"/>
              </a:solidFill>
            </a:endParaRPr>
          </a:p>
          <a:p>
            <a:endParaRPr lang="en-US" sz="2400" dirty="0"/>
          </a:p>
        </p:txBody>
      </p:sp>
    </p:spTree>
    <p:extLst>
      <p:ext uri="{BB962C8B-B14F-4D97-AF65-F5344CB8AC3E}">
        <p14:creationId xmlns:p14="http://schemas.microsoft.com/office/powerpoint/2010/main" val="379686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latin typeface="Book Antiqua" panose="02040602050305030304" pitchFamily="18" charset="0"/>
              </a:rPr>
              <a:t>RECOMMENDATIONS</a:t>
            </a:r>
            <a:br>
              <a:rPr lang="en-US" b="1" dirty="0">
                <a:solidFill>
                  <a:srgbClr val="002060"/>
                </a:solidFill>
                <a:latin typeface="Book Antiqua" panose="02040602050305030304" pitchFamily="18" charset="0"/>
              </a:rPr>
            </a:br>
            <a:r>
              <a:rPr lang="en-US" sz="3200" i="1" dirty="0">
                <a:solidFill>
                  <a:srgbClr val="C00000"/>
                </a:solidFill>
              </a:rPr>
              <a:t>RECOMENDACIONES</a:t>
            </a:r>
            <a:endParaRPr lang="en-US" dirty="0"/>
          </a:p>
        </p:txBody>
      </p:sp>
      <p:sp>
        <p:nvSpPr>
          <p:cNvPr id="3" name="Content Placeholder 2"/>
          <p:cNvSpPr>
            <a:spLocks noGrp="1"/>
          </p:cNvSpPr>
          <p:nvPr>
            <p:ph idx="1"/>
          </p:nvPr>
        </p:nvSpPr>
        <p:spPr>
          <a:xfrm>
            <a:off x="677334" y="2160589"/>
            <a:ext cx="8596668" cy="4395486"/>
          </a:xfrm>
        </p:spPr>
        <p:txBody>
          <a:bodyPr>
            <a:noAutofit/>
          </a:bodyPr>
          <a:lstStyle/>
          <a:p>
            <a:r>
              <a:rPr lang="en-US" sz="2400" b="1" dirty="0">
                <a:solidFill>
                  <a:srgbClr val="002060"/>
                </a:solidFill>
              </a:rPr>
              <a:t>Strengthen the provision, quality and coverage of services.</a:t>
            </a:r>
          </a:p>
          <a:p>
            <a:pPr marL="0" indent="0">
              <a:buNone/>
            </a:pPr>
            <a:r>
              <a:rPr lang="en-US" sz="2400" b="1" dirty="0"/>
              <a:t>	</a:t>
            </a:r>
            <a:r>
              <a:rPr lang="en-US" sz="2400" b="1" i="1" dirty="0" err="1" smtClean="0">
                <a:solidFill>
                  <a:srgbClr val="C00000"/>
                </a:solidFill>
              </a:rPr>
              <a:t>Reforzar</a:t>
            </a:r>
            <a:r>
              <a:rPr lang="en-US" sz="2400" b="1" i="1" dirty="0" smtClean="0">
                <a:solidFill>
                  <a:srgbClr val="C00000"/>
                </a:solidFill>
              </a:rPr>
              <a:t> </a:t>
            </a:r>
            <a:r>
              <a:rPr lang="en-US" sz="2400" b="1" i="1" dirty="0">
                <a:solidFill>
                  <a:srgbClr val="C00000"/>
                </a:solidFill>
              </a:rPr>
              <a:t>la </a:t>
            </a:r>
            <a:r>
              <a:rPr lang="en-US" sz="2400" b="1" i="1" dirty="0" err="1">
                <a:solidFill>
                  <a:srgbClr val="C00000"/>
                </a:solidFill>
              </a:rPr>
              <a:t>provisión</a:t>
            </a:r>
            <a:r>
              <a:rPr lang="en-US" sz="2400" b="1" i="1" dirty="0">
                <a:solidFill>
                  <a:srgbClr val="C00000"/>
                </a:solidFill>
              </a:rPr>
              <a:t>, la </a:t>
            </a:r>
            <a:r>
              <a:rPr lang="en-US" sz="2400" b="1" i="1" dirty="0" err="1">
                <a:solidFill>
                  <a:srgbClr val="C00000"/>
                </a:solidFill>
              </a:rPr>
              <a:t>calidad</a:t>
            </a:r>
            <a:r>
              <a:rPr lang="en-US" sz="2400" b="1" i="1" dirty="0">
                <a:solidFill>
                  <a:srgbClr val="C00000"/>
                </a:solidFill>
              </a:rPr>
              <a:t> y el </a:t>
            </a:r>
            <a:r>
              <a:rPr lang="en-US" sz="2400" b="1" i="1" dirty="0" err="1">
                <a:solidFill>
                  <a:srgbClr val="C00000"/>
                </a:solidFill>
              </a:rPr>
              <a:t>alcance</a:t>
            </a:r>
            <a:r>
              <a:rPr lang="en-US" sz="2400" b="1" i="1" dirty="0">
                <a:solidFill>
                  <a:srgbClr val="C00000"/>
                </a:solidFill>
              </a:rPr>
              <a:t> de </a:t>
            </a:r>
            <a:r>
              <a:rPr lang="en-US" sz="2400" b="1" i="1" dirty="0" err="1">
                <a:solidFill>
                  <a:srgbClr val="C00000"/>
                </a:solidFill>
              </a:rPr>
              <a:t>los</a:t>
            </a:r>
            <a:r>
              <a:rPr lang="en-US" sz="2400" b="1" i="1" dirty="0">
                <a:solidFill>
                  <a:srgbClr val="C00000"/>
                </a:solidFill>
              </a:rPr>
              <a:t> </a:t>
            </a:r>
            <a:r>
              <a:rPr lang="en-US" sz="2400" b="1" i="1" dirty="0" smtClean="0">
                <a:solidFill>
                  <a:srgbClr val="C00000"/>
                </a:solidFill>
              </a:rPr>
              <a:t>	</a:t>
            </a:r>
            <a:r>
              <a:rPr lang="en-US" sz="2400" b="1" i="1" dirty="0" err="1" smtClean="0">
                <a:solidFill>
                  <a:srgbClr val="C00000"/>
                </a:solidFill>
              </a:rPr>
              <a:t>servicios</a:t>
            </a:r>
            <a:r>
              <a:rPr lang="en-US" sz="2400" b="1" i="1" dirty="0">
                <a:solidFill>
                  <a:srgbClr val="C00000"/>
                </a:solidFill>
              </a:rPr>
              <a:t>.</a:t>
            </a:r>
          </a:p>
          <a:p>
            <a:pPr marL="0" indent="0">
              <a:buNone/>
            </a:pPr>
            <a:r>
              <a:rPr lang="en-US" sz="2400" b="1" dirty="0"/>
              <a:t> </a:t>
            </a:r>
            <a:endParaRPr lang="en-US" sz="2400" dirty="0"/>
          </a:p>
          <a:p>
            <a:r>
              <a:rPr lang="en-US" sz="2400" b="1" dirty="0">
                <a:solidFill>
                  <a:srgbClr val="002060"/>
                </a:solidFill>
              </a:rPr>
              <a:t>Generate support services and information and referral systems for victims of violence against women.</a:t>
            </a:r>
          </a:p>
          <a:p>
            <a:pPr marL="0" indent="0">
              <a:buNone/>
            </a:pPr>
            <a:r>
              <a:rPr lang="en-US" sz="2400" b="1" dirty="0"/>
              <a:t>	</a:t>
            </a:r>
            <a:r>
              <a:rPr lang="en-US" sz="2400" b="1" i="1" dirty="0" err="1" smtClean="0">
                <a:solidFill>
                  <a:srgbClr val="C00000"/>
                </a:solidFill>
              </a:rPr>
              <a:t>Generar</a:t>
            </a:r>
            <a:r>
              <a:rPr lang="en-US" sz="2400" b="1" i="1" dirty="0" smtClean="0">
                <a:solidFill>
                  <a:srgbClr val="C00000"/>
                </a:solidFill>
              </a:rPr>
              <a:t> </a:t>
            </a:r>
            <a:r>
              <a:rPr lang="en-US" sz="2400" b="1" i="1" dirty="0" err="1">
                <a:solidFill>
                  <a:srgbClr val="C00000"/>
                </a:solidFill>
              </a:rPr>
              <a:t>servicios</a:t>
            </a:r>
            <a:r>
              <a:rPr lang="en-US" sz="2400" b="1" i="1" dirty="0">
                <a:solidFill>
                  <a:srgbClr val="C00000"/>
                </a:solidFill>
              </a:rPr>
              <a:t> de </a:t>
            </a:r>
            <a:r>
              <a:rPr lang="en-US" sz="2400" b="1" i="1" dirty="0" err="1">
                <a:solidFill>
                  <a:srgbClr val="C00000"/>
                </a:solidFill>
              </a:rPr>
              <a:t>apoyo</a:t>
            </a:r>
            <a:r>
              <a:rPr lang="en-US" sz="2400" b="1" i="1" dirty="0">
                <a:solidFill>
                  <a:srgbClr val="C00000"/>
                </a:solidFill>
              </a:rPr>
              <a:t> </a:t>
            </a:r>
            <a:r>
              <a:rPr lang="en-US" sz="2400" b="1" i="1" dirty="0" err="1">
                <a:solidFill>
                  <a:srgbClr val="C00000"/>
                </a:solidFill>
              </a:rPr>
              <a:t>tanto</a:t>
            </a:r>
            <a:r>
              <a:rPr lang="en-US" sz="2400" b="1" i="1" dirty="0">
                <a:solidFill>
                  <a:srgbClr val="C00000"/>
                </a:solidFill>
              </a:rPr>
              <a:t> </a:t>
            </a:r>
            <a:r>
              <a:rPr lang="en-US" sz="2400" b="1" i="1" dirty="0" err="1">
                <a:solidFill>
                  <a:srgbClr val="C00000"/>
                </a:solidFill>
              </a:rPr>
              <a:t>como</a:t>
            </a:r>
            <a:r>
              <a:rPr lang="en-US" sz="2400" b="1" i="1" dirty="0">
                <a:solidFill>
                  <a:srgbClr val="C00000"/>
                </a:solidFill>
              </a:rPr>
              <a:t> </a:t>
            </a:r>
            <a:r>
              <a:rPr lang="en-US" sz="2400" b="1" i="1" dirty="0" err="1">
                <a:solidFill>
                  <a:srgbClr val="C00000"/>
                </a:solidFill>
              </a:rPr>
              <a:t>sistemas</a:t>
            </a:r>
            <a:r>
              <a:rPr lang="en-US" sz="2400" b="1" i="1" dirty="0">
                <a:solidFill>
                  <a:srgbClr val="C00000"/>
                </a:solidFill>
              </a:rPr>
              <a:t> de </a:t>
            </a:r>
            <a:r>
              <a:rPr lang="en-US" sz="2400" b="1" i="1" dirty="0" smtClean="0">
                <a:solidFill>
                  <a:srgbClr val="C00000"/>
                </a:solidFill>
              </a:rPr>
              <a:t>	</a:t>
            </a:r>
            <a:r>
              <a:rPr lang="en-US" sz="2400" b="1" i="1" dirty="0" err="1" smtClean="0">
                <a:solidFill>
                  <a:srgbClr val="C00000"/>
                </a:solidFill>
              </a:rPr>
              <a:t>información</a:t>
            </a:r>
            <a:r>
              <a:rPr lang="en-US" sz="2400" b="1" i="1" dirty="0" smtClean="0">
                <a:solidFill>
                  <a:srgbClr val="C00000"/>
                </a:solidFill>
              </a:rPr>
              <a:t> </a:t>
            </a:r>
            <a:r>
              <a:rPr lang="en-US" sz="2400" b="1" i="1" dirty="0">
                <a:solidFill>
                  <a:srgbClr val="C00000"/>
                </a:solidFill>
              </a:rPr>
              <a:t>y </a:t>
            </a:r>
            <a:r>
              <a:rPr lang="en-US" sz="2400" b="1" i="1" dirty="0" err="1">
                <a:solidFill>
                  <a:srgbClr val="C00000"/>
                </a:solidFill>
              </a:rPr>
              <a:t>referencia</a:t>
            </a:r>
            <a:r>
              <a:rPr lang="en-US" sz="2400" b="1" i="1" dirty="0">
                <a:solidFill>
                  <a:srgbClr val="C00000"/>
                </a:solidFill>
              </a:rPr>
              <a:t> para las </a:t>
            </a:r>
            <a:r>
              <a:rPr lang="en-US" sz="2400" b="1" i="1" dirty="0" err="1">
                <a:solidFill>
                  <a:srgbClr val="C00000"/>
                </a:solidFill>
              </a:rPr>
              <a:t>víctimas</a:t>
            </a:r>
            <a:r>
              <a:rPr lang="en-US" sz="2400" b="1" i="1" dirty="0">
                <a:solidFill>
                  <a:srgbClr val="C00000"/>
                </a:solidFill>
              </a:rPr>
              <a:t> de la </a:t>
            </a:r>
            <a:r>
              <a:rPr lang="en-US" sz="2400" b="1" i="1" dirty="0" smtClean="0">
                <a:solidFill>
                  <a:srgbClr val="C00000"/>
                </a:solidFill>
              </a:rPr>
              <a:t>	</a:t>
            </a:r>
            <a:r>
              <a:rPr lang="en-US" sz="2400" b="1" i="1" dirty="0" err="1" smtClean="0">
                <a:solidFill>
                  <a:srgbClr val="C00000"/>
                </a:solidFill>
              </a:rPr>
              <a:t>violencia</a:t>
            </a:r>
            <a:r>
              <a:rPr lang="en-US" sz="2400" b="1" i="1" dirty="0" smtClean="0">
                <a:solidFill>
                  <a:srgbClr val="C00000"/>
                </a:solidFill>
              </a:rPr>
              <a:t> </a:t>
            </a:r>
            <a:r>
              <a:rPr lang="en-US" sz="2400" b="1" i="1" dirty="0">
                <a:solidFill>
                  <a:srgbClr val="C00000"/>
                </a:solidFill>
              </a:rPr>
              <a:t>contra </a:t>
            </a:r>
            <a:r>
              <a:rPr lang="en-US" sz="2400" b="1" i="1" dirty="0" err="1">
                <a:solidFill>
                  <a:srgbClr val="C00000"/>
                </a:solidFill>
              </a:rPr>
              <a:t>mujeres</a:t>
            </a:r>
            <a:r>
              <a:rPr lang="en-US" sz="2400" b="1" i="1" dirty="0">
                <a:solidFill>
                  <a:srgbClr val="C00000"/>
                </a:solidFill>
              </a:rPr>
              <a:t>.</a:t>
            </a:r>
          </a:p>
          <a:p>
            <a:endParaRPr lang="en-US" sz="2400" dirty="0"/>
          </a:p>
        </p:txBody>
      </p:sp>
    </p:spTree>
    <p:extLst>
      <p:ext uri="{BB962C8B-B14F-4D97-AF65-F5344CB8AC3E}">
        <p14:creationId xmlns:p14="http://schemas.microsoft.com/office/powerpoint/2010/main" val="96378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1540"/>
            <a:ext cx="8596668" cy="1147313"/>
          </a:xfrm>
        </p:spPr>
        <p:txBody>
          <a:bodyPr/>
          <a:lstStyle/>
          <a:p>
            <a:r>
              <a:rPr lang="en-US" b="1" dirty="0">
                <a:solidFill>
                  <a:srgbClr val="002060"/>
                </a:solidFill>
                <a:latin typeface="Book Antiqua" panose="02040602050305030304" pitchFamily="18" charset="0"/>
              </a:rPr>
              <a:t>RECOMMENDATIONS</a:t>
            </a:r>
            <a:br>
              <a:rPr lang="en-US" b="1" dirty="0">
                <a:solidFill>
                  <a:srgbClr val="002060"/>
                </a:solidFill>
                <a:latin typeface="Book Antiqua" panose="02040602050305030304" pitchFamily="18" charset="0"/>
              </a:rPr>
            </a:br>
            <a:r>
              <a:rPr lang="en-US" sz="3200" i="1" dirty="0">
                <a:solidFill>
                  <a:srgbClr val="C00000"/>
                </a:solidFill>
              </a:rPr>
              <a:t>RECOMENDACIONES</a:t>
            </a:r>
            <a:endParaRPr lang="en-US" dirty="0"/>
          </a:p>
        </p:txBody>
      </p:sp>
      <p:sp>
        <p:nvSpPr>
          <p:cNvPr id="3" name="Content Placeholder 2"/>
          <p:cNvSpPr>
            <a:spLocks noGrp="1"/>
          </p:cNvSpPr>
          <p:nvPr>
            <p:ph idx="1"/>
          </p:nvPr>
        </p:nvSpPr>
        <p:spPr>
          <a:xfrm>
            <a:off x="616948" y="1388853"/>
            <a:ext cx="8897987" cy="5400135"/>
          </a:xfrm>
        </p:spPr>
        <p:txBody>
          <a:bodyPr>
            <a:noAutofit/>
          </a:bodyPr>
          <a:lstStyle/>
          <a:p>
            <a:pPr algn="just"/>
            <a:r>
              <a:rPr lang="en-US" sz="2400" dirty="0" smtClean="0"/>
              <a:t> </a:t>
            </a:r>
            <a:r>
              <a:rPr lang="en-US" sz="2400" b="1" dirty="0">
                <a:solidFill>
                  <a:srgbClr val="002060"/>
                </a:solidFill>
              </a:rPr>
              <a:t>Increase the coverage of shelters and create housing </a:t>
            </a:r>
            <a:r>
              <a:rPr lang="en-US" sz="2400" b="1" dirty="0" smtClean="0">
                <a:solidFill>
                  <a:srgbClr val="002060"/>
                </a:solidFill>
              </a:rPr>
              <a:t>  </a:t>
            </a:r>
            <a:r>
              <a:rPr lang="en-US" sz="2400" b="1" dirty="0" err="1" smtClean="0">
                <a:solidFill>
                  <a:srgbClr val="002060"/>
                </a:solidFill>
              </a:rPr>
              <a:t>programmes</a:t>
            </a:r>
            <a:r>
              <a:rPr lang="en-US" sz="2400" b="1" dirty="0" smtClean="0">
                <a:solidFill>
                  <a:srgbClr val="002060"/>
                </a:solidFill>
              </a:rPr>
              <a:t> </a:t>
            </a:r>
            <a:r>
              <a:rPr lang="en-US" sz="2400" b="1" dirty="0">
                <a:solidFill>
                  <a:srgbClr val="002060"/>
                </a:solidFill>
              </a:rPr>
              <a:t>for women victims of violence and their </a:t>
            </a:r>
            <a:r>
              <a:rPr lang="en-US" sz="2400" b="1" dirty="0" smtClean="0">
                <a:solidFill>
                  <a:srgbClr val="002060"/>
                </a:solidFill>
              </a:rPr>
              <a:t>       families</a:t>
            </a:r>
            <a:r>
              <a:rPr lang="en-US" sz="2400" b="1" dirty="0">
                <a:solidFill>
                  <a:srgbClr val="002060"/>
                </a:solidFill>
              </a:rPr>
              <a:t>.</a:t>
            </a:r>
          </a:p>
          <a:p>
            <a:pPr marL="0" indent="0" algn="just">
              <a:buNone/>
            </a:pPr>
            <a:r>
              <a:rPr lang="en-US" sz="2400" b="1" dirty="0" smtClean="0"/>
              <a:t>	</a:t>
            </a:r>
            <a:r>
              <a:rPr lang="en-US" sz="2400" b="1" i="1" dirty="0" err="1" smtClean="0">
                <a:solidFill>
                  <a:schemeClr val="accent5"/>
                </a:solidFill>
              </a:rPr>
              <a:t>Aumentar</a:t>
            </a:r>
            <a:r>
              <a:rPr lang="en-US" sz="2400" b="1" i="1" dirty="0" smtClean="0">
                <a:solidFill>
                  <a:schemeClr val="accent5"/>
                </a:solidFill>
              </a:rPr>
              <a:t> </a:t>
            </a:r>
            <a:r>
              <a:rPr lang="en-US" sz="2400" b="1" i="1" dirty="0">
                <a:solidFill>
                  <a:schemeClr val="accent5"/>
                </a:solidFill>
              </a:rPr>
              <a:t>el </a:t>
            </a:r>
            <a:r>
              <a:rPr lang="en-US" sz="2400" b="1" i="1" dirty="0" err="1">
                <a:solidFill>
                  <a:schemeClr val="accent5"/>
                </a:solidFill>
              </a:rPr>
              <a:t>alcance</a:t>
            </a:r>
            <a:r>
              <a:rPr lang="en-US" sz="2400" b="1" i="1" dirty="0">
                <a:solidFill>
                  <a:schemeClr val="accent5"/>
                </a:solidFill>
              </a:rPr>
              <a:t> de </a:t>
            </a:r>
            <a:r>
              <a:rPr lang="en-US" sz="2400" b="1" i="1" dirty="0" err="1">
                <a:solidFill>
                  <a:schemeClr val="accent5"/>
                </a:solidFill>
              </a:rPr>
              <a:t>refugios</a:t>
            </a:r>
            <a:r>
              <a:rPr lang="en-US" sz="2400" b="1" i="1" dirty="0">
                <a:solidFill>
                  <a:schemeClr val="accent5"/>
                </a:solidFill>
              </a:rPr>
              <a:t> y </a:t>
            </a:r>
            <a:r>
              <a:rPr lang="en-US" sz="2400" b="1" i="1" dirty="0" err="1">
                <a:solidFill>
                  <a:schemeClr val="accent5"/>
                </a:solidFill>
              </a:rPr>
              <a:t>crear</a:t>
            </a:r>
            <a:r>
              <a:rPr lang="en-US" sz="2400" b="1" i="1" dirty="0">
                <a:solidFill>
                  <a:schemeClr val="accent5"/>
                </a:solidFill>
              </a:rPr>
              <a:t> </a:t>
            </a:r>
            <a:r>
              <a:rPr lang="en-US" sz="2400" b="1" i="1" dirty="0" err="1">
                <a:solidFill>
                  <a:schemeClr val="accent5"/>
                </a:solidFill>
              </a:rPr>
              <a:t>programas</a:t>
            </a:r>
            <a:r>
              <a:rPr lang="en-US" sz="2400" b="1" i="1" dirty="0">
                <a:solidFill>
                  <a:schemeClr val="accent5"/>
                </a:solidFill>
              </a:rPr>
              <a:t> </a:t>
            </a:r>
            <a:r>
              <a:rPr lang="en-US" sz="2400" b="1" i="1" dirty="0">
                <a:solidFill>
                  <a:srgbClr val="C00000"/>
                </a:solidFill>
              </a:rPr>
              <a:t>de</a:t>
            </a:r>
            <a:r>
              <a:rPr lang="en-US" sz="2400" b="1" i="1" dirty="0">
                <a:solidFill>
                  <a:schemeClr val="accent5"/>
                </a:solidFill>
              </a:rPr>
              <a:t> </a:t>
            </a:r>
            <a:r>
              <a:rPr lang="en-US" sz="2400" b="1" i="1" dirty="0" smtClean="0">
                <a:solidFill>
                  <a:schemeClr val="accent5"/>
                </a:solidFill>
              </a:rPr>
              <a:t>	</a:t>
            </a:r>
            <a:r>
              <a:rPr lang="en-US" sz="2400" b="1" i="1" dirty="0" err="1" smtClean="0">
                <a:solidFill>
                  <a:schemeClr val="accent5"/>
                </a:solidFill>
              </a:rPr>
              <a:t>alojamiento</a:t>
            </a:r>
            <a:r>
              <a:rPr lang="en-US" sz="2400" b="1" i="1" dirty="0" smtClean="0">
                <a:solidFill>
                  <a:schemeClr val="accent5"/>
                </a:solidFill>
              </a:rPr>
              <a:t> </a:t>
            </a:r>
            <a:r>
              <a:rPr lang="en-US" sz="2400" b="1" i="1" dirty="0">
                <a:solidFill>
                  <a:schemeClr val="accent5"/>
                </a:solidFill>
              </a:rPr>
              <a:t>para las </a:t>
            </a:r>
            <a:r>
              <a:rPr lang="en-US" sz="2400" b="1" i="1" dirty="0" err="1">
                <a:solidFill>
                  <a:schemeClr val="accent5"/>
                </a:solidFill>
              </a:rPr>
              <a:t>víctimas</a:t>
            </a:r>
            <a:r>
              <a:rPr lang="en-US" sz="2400" b="1" i="1" dirty="0">
                <a:solidFill>
                  <a:schemeClr val="accent5"/>
                </a:solidFill>
              </a:rPr>
              <a:t> y </a:t>
            </a:r>
            <a:r>
              <a:rPr lang="en-US" sz="2400" b="1" i="1" dirty="0" err="1">
                <a:solidFill>
                  <a:schemeClr val="accent5"/>
                </a:solidFill>
              </a:rPr>
              <a:t>sus</a:t>
            </a:r>
            <a:r>
              <a:rPr lang="en-US" sz="2400" b="1" i="1" dirty="0">
                <a:solidFill>
                  <a:schemeClr val="accent5"/>
                </a:solidFill>
              </a:rPr>
              <a:t> </a:t>
            </a:r>
            <a:r>
              <a:rPr lang="en-US" sz="2400" b="1" i="1" dirty="0" err="1">
                <a:solidFill>
                  <a:schemeClr val="accent5"/>
                </a:solidFill>
              </a:rPr>
              <a:t>familias</a:t>
            </a:r>
            <a:r>
              <a:rPr lang="en-US" sz="2400" b="1" i="1" dirty="0">
                <a:solidFill>
                  <a:schemeClr val="accent5"/>
                </a:solidFill>
              </a:rPr>
              <a:t>.</a:t>
            </a:r>
          </a:p>
          <a:p>
            <a:pPr algn="just"/>
            <a:r>
              <a:rPr lang="en-US" sz="2400" b="1" dirty="0" smtClean="0">
                <a:solidFill>
                  <a:srgbClr val="002060"/>
                </a:solidFill>
              </a:rPr>
              <a:t>Need </a:t>
            </a:r>
            <a:r>
              <a:rPr lang="en-US" sz="2400" b="1" dirty="0">
                <a:solidFill>
                  <a:srgbClr val="002060"/>
                </a:solidFill>
              </a:rPr>
              <a:t>to improve the effectiveness of the security sector response by developing protocols and building awareness and capacity among officials who work with victims of Violence against Women.</a:t>
            </a:r>
          </a:p>
          <a:p>
            <a:pPr marL="0" indent="0" algn="just">
              <a:buNone/>
            </a:pPr>
            <a:r>
              <a:rPr lang="en-US" sz="2400" b="1" dirty="0" smtClean="0"/>
              <a:t>	</a:t>
            </a:r>
            <a:r>
              <a:rPr lang="en-US" sz="2400" b="1" i="1" dirty="0" smtClean="0">
                <a:solidFill>
                  <a:srgbClr val="C00000"/>
                </a:solidFill>
              </a:rPr>
              <a:t>La </a:t>
            </a:r>
            <a:r>
              <a:rPr lang="en-US" sz="2400" b="1" i="1" dirty="0" err="1">
                <a:solidFill>
                  <a:srgbClr val="C00000"/>
                </a:solidFill>
              </a:rPr>
              <a:t>necesidad</a:t>
            </a:r>
            <a:r>
              <a:rPr lang="en-US" sz="2400" b="1" i="1" dirty="0">
                <a:solidFill>
                  <a:srgbClr val="C00000"/>
                </a:solidFill>
              </a:rPr>
              <a:t> de </a:t>
            </a:r>
            <a:r>
              <a:rPr lang="en-US" sz="2400" b="1" i="1" dirty="0" err="1">
                <a:solidFill>
                  <a:srgbClr val="C00000"/>
                </a:solidFill>
              </a:rPr>
              <a:t>mejorar</a:t>
            </a:r>
            <a:r>
              <a:rPr lang="en-US" sz="2400" b="1" i="1" dirty="0">
                <a:solidFill>
                  <a:srgbClr val="C00000"/>
                </a:solidFill>
              </a:rPr>
              <a:t> la </a:t>
            </a:r>
            <a:r>
              <a:rPr lang="en-US" sz="2400" b="1" i="1" dirty="0" err="1">
                <a:solidFill>
                  <a:srgbClr val="C00000"/>
                </a:solidFill>
              </a:rPr>
              <a:t>eficacia</a:t>
            </a:r>
            <a:r>
              <a:rPr lang="en-US" sz="2400" b="1" i="1" dirty="0">
                <a:solidFill>
                  <a:srgbClr val="C00000"/>
                </a:solidFill>
              </a:rPr>
              <a:t> de la </a:t>
            </a:r>
            <a:r>
              <a:rPr lang="en-US" sz="2400" b="1" i="1" dirty="0" err="1">
                <a:solidFill>
                  <a:srgbClr val="C00000"/>
                </a:solidFill>
              </a:rPr>
              <a:t>respuesta</a:t>
            </a:r>
            <a:r>
              <a:rPr lang="en-US" sz="2400" b="1" i="1" dirty="0">
                <a:solidFill>
                  <a:srgbClr val="C00000"/>
                </a:solidFill>
              </a:rPr>
              <a:t> del </a:t>
            </a:r>
            <a:r>
              <a:rPr lang="en-US" sz="2400" b="1" i="1" dirty="0" smtClean="0">
                <a:solidFill>
                  <a:srgbClr val="C00000"/>
                </a:solidFill>
              </a:rPr>
              <a:t>	sector </a:t>
            </a:r>
            <a:r>
              <a:rPr lang="en-US" sz="2400" b="1" i="1" dirty="0">
                <a:solidFill>
                  <a:srgbClr val="C00000"/>
                </a:solidFill>
              </a:rPr>
              <a:t>de </a:t>
            </a:r>
            <a:r>
              <a:rPr lang="en-US" sz="2400" b="1" i="1" dirty="0" err="1">
                <a:solidFill>
                  <a:srgbClr val="C00000"/>
                </a:solidFill>
              </a:rPr>
              <a:t>seguridad</a:t>
            </a:r>
            <a:r>
              <a:rPr lang="en-US" sz="2400" b="1" i="1" dirty="0">
                <a:solidFill>
                  <a:srgbClr val="C00000"/>
                </a:solidFill>
              </a:rPr>
              <a:t> </a:t>
            </a:r>
            <a:r>
              <a:rPr lang="en-US" sz="2400" b="1" i="1" dirty="0" err="1">
                <a:solidFill>
                  <a:srgbClr val="C00000"/>
                </a:solidFill>
              </a:rPr>
              <a:t>desarrollando</a:t>
            </a:r>
            <a:r>
              <a:rPr lang="en-US" sz="2400" b="1" i="1" dirty="0">
                <a:solidFill>
                  <a:srgbClr val="C00000"/>
                </a:solidFill>
              </a:rPr>
              <a:t> </a:t>
            </a:r>
            <a:r>
              <a:rPr lang="en-US" sz="2400" b="1" i="1" dirty="0" err="1">
                <a:solidFill>
                  <a:srgbClr val="C00000"/>
                </a:solidFill>
              </a:rPr>
              <a:t>protocolos</a:t>
            </a:r>
            <a:r>
              <a:rPr lang="en-US" sz="2400" b="1" i="1" dirty="0">
                <a:solidFill>
                  <a:srgbClr val="C00000"/>
                </a:solidFill>
              </a:rPr>
              <a:t> y </a:t>
            </a:r>
            <a:r>
              <a:rPr lang="en-US" sz="2400" b="1" i="1" dirty="0" err="1">
                <a:solidFill>
                  <a:srgbClr val="C00000"/>
                </a:solidFill>
              </a:rPr>
              <a:t>creando</a:t>
            </a:r>
            <a:r>
              <a:rPr lang="en-US" sz="2400" b="1" i="1" dirty="0">
                <a:solidFill>
                  <a:srgbClr val="C00000"/>
                </a:solidFill>
              </a:rPr>
              <a:t> </a:t>
            </a:r>
            <a:r>
              <a:rPr lang="en-US" sz="2400" b="1" i="1" dirty="0" smtClean="0">
                <a:solidFill>
                  <a:srgbClr val="C00000"/>
                </a:solidFill>
              </a:rPr>
              <a:t>	la </a:t>
            </a:r>
            <a:r>
              <a:rPr lang="en-US" sz="2400" b="1" i="1" dirty="0" err="1">
                <a:solidFill>
                  <a:srgbClr val="C00000"/>
                </a:solidFill>
              </a:rPr>
              <a:t>conciencia</a:t>
            </a:r>
            <a:r>
              <a:rPr lang="en-US" sz="2400" b="1" i="1" dirty="0">
                <a:solidFill>
                  <a:srgbClr val="C00000"/>
                </a:solidFill>
              </a:rPr>
              <a:t> y </a:t>
            </a:r>
            <a:r>
              <a:rPr lang="en-US" sz="2400" b="1" i="1" dirty="0" err="1">
                <a:solidFill>
                  <a:srgbClr val="C00000"/>
                </a:solidFill>
              </a:rPr>
              <a:t>capacidad</a:t>
            </a:r>
            <a:r>
              <a:rPr lang="en-US" sz="2400" b="1" i="1" dirty="0">
                <a:solidFill>
                  <a:srgbClr val="C00000"/>
                </a:solidFill>
              </a:rPr>
              <a:t> entre </a:t>
            </a:r>
            <a:r>
              <a:rPr lang="en-US" sz="2400" b="1" i="1" dirty="0" err="1">
                <a:solidFill>
                  <a:srgbClr val="C00000"/>
                </a:solidFill>
              </a:rPr>
              <a:t>los</a:t>
            </a:r>
            <a:r>
              <a:rPr lang="en-US" sz="2400" b="1" i="1" dirty="0">
                <a:solidFill>
                  <a:srgbClr val="C00000"/>
                </a:solidFill>
              </a:rPr>
              <a:t> </a:t>
            </a:r>
            <a:r>
              <a:rPr lang="en-US" sz="2400" b="1" i="1" dirty="0" err="1">
                <a:solidFill>
                  <a:srgbClr val="C00000"/>
                </a:solidFill>
              </a:rPr>
              <a:t>funcionarios</a:t>
            </a:r>
            <a:r>
              <a:rPr lang="en-US" sz="2400" b="1" i="1" dirty="0">
                <a:solidFill>
                  <a:srgbClr val="C00000"/>
                </a:solidFill>
              </a:rPr>
              <a:t> que </a:t>
            </a:r>
            <a:r>
              <a:rPr lang="en-US" sz="2400" b="1" i="1" dirty="0" smtClean="0">
                <a:solidFill>
                  <a:srgbClr val="C00000"/>
                </a:solidFill>
              </a:rPr>
              <a:t>	</a:t>
            </a:r>
            <a:r>
              <a:rPr lang="en-US" sz="2400" b="1" i="1" dirty="0" err="1" smtClean="0">
                <a:solidFill>
                  <a:srgbClr val="C00000"/>
                </a:solidFill>
              </a:rPr>
              <a:t>trabajan</a:t>
            </a:r>
            <a:r>
              <a:rPr lang="en-US" sz="2400" b="1" i="1" dirty="0" smtClean="0">
                <a:solidFill>
                  <a:srgbClr val="C00000"/>
                </a:solidFill>
              </a:rPr>
              <a:t> </a:t>
            </a:r>
            <a:r>
              <a:rPr lang="en-US" sz="2400" b="1" i="1" dirty="0">
                <a:solidFill>
                  <a:srgbClr val="C00000"/>
                </a:solidFill>
              </a:rPr>
              <a:t>con las </a:t>
            </a:r>
            <a:r>
              <a:rPr lang="en-US" sz="2400" b="1" i="1" dirty="0" err="1">
                <a:solidFill>
                  <a:srgbClr val="C00000"/>
                </a:solidFill>
              </a:rPr>
              <a:t>víctimas</a:t>
            </a:r>
            <a:r>
              <a:rPr lang="en-US" sz="2400" b="1" i="1" dirty="0">
                <a:solidFill>
                  <a:srgbClr val="C00000"/>
                </a:solidFill>
              </a:rPr>
              <a:t> de la </a:t>
            </a:r>
            <a:r>
              <a:rPr lang="en-US" sz="2400" b="1" i="1" dirty="0" err="1">
                <a:solidFill>
                  <a:srgbClr val="C00000"/>
                </a:solidFill>
              </a:rPr>
              <a:t>Violencia</a:t>
            </a:r>
            <a:r>
              <a:rPr lang="en-US" sz="2400" b="1" i="1" dirty="0">
                <a:solidFill>
                  <a:srgbClr val="C00000"/>
                </a:solidFill>
              </a:rPr>
              <a:t> contra </a:t>
            </a:r>
            <a:r>
              <a:rPr lang="en-US" sz="2400" b="1" i="1" dirty="0" smtClean="0">
                <a:solidFill>
                  <a:srgbClr val="C00000"/>
                </a:solidFill>
              </a:rPr>
              <a:t>	</a:t>
            </a:r>
            <a:r>
              <a:rPr lang="en-US" sz="2400" b="1" i="1" dirty="0" err="1" smtClean="0">
                <a:solidFill>
                  <a:srgbClr val="C00000"/>
                </a:solidFill>
              </a:rPr>
              <a:t>Mujeres</a:t>
            </a:r>
            <a:r>
              <a:rPr lang="en-US" sz="2400" b="1" i="1" dirty="0">
                <a:solidFill>
                  <a:srgbClr val="C00000"/>
                </a:solidFill>
              </a:rPr>
              <a:t>.</a:t>
            </a:r>
            <a:endParaRPr lang="en-US" sz="2400" i="1" dirty="0">
              <a:solidFill>
                <a:srgbClr val="C00000"/>
              </a:solidFill>
            </a:endParaRPr>
          </a:p>
          <a:p>
            <a:endParaRPr lang="en-US" sz="2400" i="1" dirty="0">
              <a:solidFill>
                <a:srgbClr val="C00000"/>
              </a:solidFill>
            </a:endParaRPr>
          </a:p>
        </p:txBody>
      </p:sp>
    </p:spTree>
    <p:extLst>
      <p:ext uri="{BB962C8B-B14F-4D97-AF65-F5344CB8AC3E}">
        <p14:creationId xmlns:p14="http://schemas.microsoft.com/office/powerpoint/2010/main" val="3077710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2914"/>
            <a:ext cx="8596668" cy="1492370"/>
          </a:xfrm>
        </p:spPr>
        <p:txBody>
          <a:bodyPr>
            <a:normAutofit/>
          </a:bodyPr>
          <a:lstStyle/>
          <a:p>
            <a:r>
              <a:rPr lang="en-US" b="1" dirty="0">
                <a:solidFill>
                  <a:srgbClr val="002060"/>
                </a:solidFill>
                <a:latin typeface="Book Antiqua" panose="02040602050305030304" pitchFamily="18" charset="0"/>
              </a:rPr>
              <a:t>RECOMMENDATIONS</a:t>
            </a:r>
            <a:br>
              <a:rPr lang="en-US" b="1" dirty="0">
                <a:solidFill>
                  <a:srgbClr val="002060"/>
                </a:solidFill>
                <a:latin typeface="Book Antiqua" panose="02040602050305030304" pitchFamily="18" charset="0"/>
              </a:rPr>
            </a:br>
            <a:r>
              <a:rPr lang="en-US" sz="3200" i="1" dirty="0">
                <a:solidFill>
                  <a:srgbClr val="C00000"/>
                </a:solidFill>
              </a:rPr>
              <a:t>RECOMENDACIONES</a:t>
            </a:r>
            <a:endParaRPr lang="en-US" dirty="0"/>
          </a:p>
        </p:txBody>
      </p:sp>
      <p:sp>
        <p:nvSpPr>
          <p:cNvPr id="3" name="Content Placeholder 2"/>
          <p:cNvSpPr>
            <a:spLocks noGrp="1"/>
          </p:cNvSpPr>
          <p:nvPr>
            <p:ph idx="1"/>
          </p:nvPr>
        </p:nvSpPr>
        <p:spPr>
          <a:xfrm>
            <a:off x="677334" y="1302589"/>
            <a:ext cx="8596668" cy="5641674"/>
          </a:xfrm>
        </p:spPr>
        <p:txBody>
          <a:bodyPr>
            <a:noAutofit/>
          </a:bodyPr>
          <a:lstStyle/>
          <a:p>
            <a:pPr algn="just"/>
            <a:r>
              <a:rPr lang="en-US" sz="2400" b="1" dirty="0">
                <a:solidFill>
                  <a:srgbClr val="002060"/>
                </a:solidFill>
              </a:rPr>
              <a:t>Create data collection systems that allow for improvement of available information/data and the production of indicators from a gender perspective.</a:t>
            </a:r>
          </a:p>
          <a:p>
            <a:pPr marL="0" indent="0" algn="just">
              <a:buNone/>
            </a:pPr>
            <a:r>
              <a:rPr lang="en-US" sz="2400" b="1" dirty="0" smtClean="0"/>
              <a:t>	</a:t>
            </a:r>
            <a:r>
              <a:rPr lang="en-US" sz="2400" b="1" i="1" dirty="0" err="1" smtClean="0">
                <a:solidFill>
                  <a:srgbClr val="C00000"/>
                </a:solidFill>
              </a:rPr>
              <a:t>Crear</a:t>
            </a:r>
            <a:r>
              <a:rPr lang="en-US" sz="2400" b="1" i="1" dirty="0" smtClean="0">
                <a:solidFill>
                  <a:srgbClr val="C00000"/>
                </a:solidFill>
              </a:rPr>
              <a:t> </a:t>
            </a:r>
            <a:r>
              <a:rPr lang="en-US" sz="2400" b="1" i="1" dirty="0" err="1">
                <a:solidFill>
                  <a:srgbClr val="C00000"/>
                </a:solidFill>
              </a:rPr>
              <a:t>sistemas</a:t>
            </a:r>
            <a:r>
              <a:rPr lang="en-US" sz="2400" b="1" i="1" dirty="0">
                <a:solidFill>
                  <a:srgbClr val="C00000"/>
                </a:solidFill>
              </a:rPr>
              <a:t> para la </a:t>
            </a:r>
            <a:r>
              <a:rPr lang="en-US" sz="2400" b="1" i="1" dirty="0" err="1">
                <a:solidFill>
                  <a:srgbClr val="C00000"/>
                </a:solidFill>
              </a:rPr>
              <a:t>formulación</a:t>
            </a:r>
            <a:r>
              <a:rPr lang="en-US" sz="2400" b="1" i="1" dirty="0">
                <a:solidFill>
                  <a:srgbClr val="C00000"/>
                </a:solidFill>
              </a:rPr>
              <a:t> de </a:t>
            </a:r>
            <a:r>
              <a:rPr lang="en-US" sz="2400" b="1" i="1" dirty="0" err="1">
                <a:solidFill>
                  <a:srgbClr val="C00000"/>
                </a:solidFill>
              </a:rPr>
              <a:t>datos</a:t>
            </a:r>
            <a:r>
              <a:rPr lang="en-US" sz="2400" b="1" i="1" dirty="0">
                <a:solidFill>
                  <a:srgbClr val="C00000"/>
                </a:solidFill>
              </a:rPr>
              <a:t> lo que </a:t>
            </a:r>
            <a:r>
              <a:rPr lang="en-US" sz="2400" b="1" i="1" dirty="0" smtClean="0">
                <a:solidFill>
                  <a:srgbClr val="C00000"/>
                </a:solidFill>
              </a:rPr>
              <a:t>	</a:t>
            </a:r>
            <a:r>
              <a:rPr lang="en-US" sz="2400" b="1" i="1" dirty="0" err="1" smtClean="0">
                <a:solidFill>
                  <a:srgbClr val="C00000"/>
                </a:solidFill>
              </a:rPr>
              <a:t>permite</a:t>
            </a:r>
            <a:r>
              <a:rPr lang="en-US" sz="2400" b="1" i="1" dirty="0" smtClean="0">
                <a:solidFill>
                  <a:srgbClr val="C00000"/>
                </a:solidFill>
              </a:rPr>
              <a:t> </a:t>
            </a:r>
            <a:r>
              <a:rPr lang="en-US" sz="2400" b="1" i="1" dirty="0">
                <a:solidFill>
                  <a:srgbClr val="C00000"/>
                </a:solidFill>
              </a:rPr>
              <a:t>la </a:t>
            </a:r>
            <a:r>
              <a:rPr lang="en-US" sz="2400" b="1" i="1" dirty="0" smtClean="0">
                <a:solidFill>
                  <a:srgbClr val="C00000"/>
                </a:solidFill>
              </a:rPr>
              <a:t>	</a:t>
            </a:r>
            <a:r>
              <a:rPr lang="en-US" sz="2400" b="1" i="1" dirty="0" err="1" smtClean="0">
                <a:solidFill>
                  <a:srgbClr val="C00000"/>
                </a:solidFill>
              </a:rPr>
              <a:t>mejoramiento</a:t>
            </a:r>
            <a:r>
              <a:rPr lang="en-US" sz="2400" b="1" i="1" dirty="0" smtClean="0">
                <a:solidFill>
                  <a:srgbClr val="C00000"/>
                </a:solidFill>
              </a:rPr>
              <a:t> </a:t>
            </a:r>
            <a:r>
              <a:rPr lang="en-US" sz="2400" b="1" i="1" dirty="0">
                <a:solidFill>
                  <a:srgbClr val="C00000"/>
                </a:solidFill>
              </a:rPr>
              <a:t>de </a:t>
            </a:r>
            <a:r>
              <a:rPr lang="en-US" sz="2400" b="1" i="1" dirty="0" err="1">
                <a:solidFill>
                  <a:srgbClr val="C00000"/>
                </a:solidFill>
              </a:rPr>
              <a:t>información</a:t>
            </a:r>
            <a:r>
              <a:rPr lang="en-US" sz="2400" b="1" i="1" dirty="0">
                <a:solidFill>
                  <a:srgbClr val="C00000"/>
                </a:solidFill>
              </a:rPr>
              <a:t>/</a:t>
            </a:r>
            <a:r>
              <a:rPr lang="en-US" sz="2400" b="1" i="1" dirty="0" err="1">
                <a:solidFill>
                  <a:srgbClr val="C00000"/>
                </a:solidFill>
              </a:rPr>
              <a:t>datos</a:t>
            </a:r>
            <a:r>
              <a:rPr lang="en-US" sz="2400" b="1" i="1" dirty="0">
                <a:solidFill>
                  <a:srgbClr val="C00000"/>
                </a:solidFill>
              </a:rPr>
              <a:t> y la </a:t>
            </a:r>
            <a:r>
              <a:rPr lang="en-US" sz="2400" b="1" i="1" dirty="0" smtClean="0">
                <a:solidFill>
                  <a:srgbClr val="C00000"/>
                </a:solidFill>
              </a:rPr>
              <a:t>	</a:t>
            </a:r>
            <a:r>
              <a:rPr lang="en-US" sz="2400" b="1" i="1" dirty="0" err="1" smtClean="0">
                <a:solidFill>
                  <a:srgbClr val="C00000"/>
                </a:solidFill>
              </a:rPr>
              <a:t>producción</a:t>
            </a:r>
            <a:r>
              <a:rPr lang="en-US" sz="2400" b="1" i="1" dirty="0" smtClean="0">
                <a:solidFill>
                  <a:srgbClr val="C00000"/>
                </a:solidFill>
              </a:rPr>
              <a:t> </a:t>
            </a:r>
            <a:r>
              <a:rPr lang="en-US" sz="2400" b="1" i="1" dirty="0">
                <a:solidFill>
                  <a:srgbClr val="C00000"/>
                </a:solidFill>
              </a:rPr>
              <a:t>de </a:t>
            </a:r>
            <a:r>
              <a:rPr lang="en-US" sz="2400" b="1" i="1" dirty="0" smtClean="0">
                <a:solidFill>
                  <a:srgbClr val="C00000"/>
                </a:solidFill>
              </a:rPr>
              <a:t>	</a:t>
            </a:r>
            <a:r>
              <a:rPr lang="en-US" sz="2400" b="1" i="1" dirty="0" err="1" smtClean="0">
                <a:solidFill>
                  <a:srgbClr val="C00000"/>
                </a:solidFill>
              </a:rPr>
              <a:t>indicadores</a:t>
            </a:r>
            <a:r>
              <a:rPr lang="en-US" sz="2400" b="1" i="1" dirty="0" smtClean="0">
                <a:solidFill>
                  <a:srgbClr val="C00000"/>
                </a:solidFill>
              </a:rPr>
              <a:t> </a:t>
            </a:r>
            <a:r>
              <a:rPr lang="en-US" sz="2400" b="1" i="1" dirty="0" err="1">
                <a:solidFill>
                  <a:srgbClr val="C00000"/>
                </a:solidFill>
              </a:rPr>
              <a:t>desde</a:t>
            </a:r>
            <a:r>
              <a:rPr lang="en-US" sz="2400" b="1" i="1" dirty="0">
                <a:solidFill>
                  <a:srgbClr val="C00000"/>
                </a:solidFill>
              </a:rPr>
              <a:t> </a:t>
            </a:r>
            <a:r>
              <a:rPr lang="en-US" sz="2400" b="1" i="1" dirty="0" err="1">
                <a:solidFill>
                  <a:srgbClr val="C00000"/>
                </a:solidFill>
              </a:rPr>
              <a:t>una</a:t>
            </a:r>
            <a:r>
              <a:rPr lang="en-US" sz="2400" b="1" i="1" dirty="0">
                <a:solidFill>
                  <a:srgbClr val="C00000"/>
                </a:solidFill>
              </a:rPr>
              <a:t> </a:t>
            </a:r>
            <a:r>
              <a:rPr lang="en-US" sz="2400" b="1" i="1" dirty="0" err="1">
                <a:solidFill>
                  <a:srgbClr val="C00000"/>
                </a:solidFill>
              </a:rPr>
              <a:t>perspectiva</a:t>
            </a:r>
            <a:r>
              <a:rPr lang="en-US" sz="2400" b="1" i="1" dirty="0">
                <a:solidFill>
                  <a:srgbClr val="C00000"/>
                </a:solidFill>
              </a:rPr>
              <a:t> de </a:t>
            </a:r>
            <a:r>
              <a:rPr lang="en-US" sz="2400" b="1" i="1" dirty="0" smtClean="0">
                <a:solidFill>
                  <a:srgbClr val="C00000"/>
                </a:solidFill>
              </a:rPr>
              <a:t>	</a:t>
            </a:r>
            <a:r>
              <a:rPr lang="en-US" sz="2400" b="1" i="1" dirty="0" err="1" smtClean="0">
                <a:solidFill>
                  <a:srgbClr val="C00000"/>
                </a:solidFill>
              </a:rPr>
              <a:t>género</a:t>
            </a:r>
            <a:r>
              <a:rPr lang="en-US" sz="2400" b="1" i="1" dirty="0" smtClean="0">
                <a:solidFill>
                  <a:srgbClr val="C00000"/>
                </a:solidFill>
              </a:rPr>
              <a:t>.</a:t>
            </a:r>
          </a:p>
          <a:p>
            <a:pPr algn="just"/>
            <a:r>
              <a:rPr lang="en-US" sz="2400" b="1" dirty="0">
                <a:solidFill>
                  <a:srgbClr val="002060"/>
                </a:solidFill>
              </a:rPr>
              <a:t>Guarantee sufficient financial and human resources with the necessary capacity to address Violence against Women effectively and appropriately.</a:t>
            </a:r>
          </a:p>
          <a:p>
            <a:pPr marL="0" indent="0" algn="just">
              <a:buNone/>
            </a:pPr>
            <a:r>
              <a:rPr lang="en-US" sz="2400" b="1" dirty="0"/>
              <a:t>	</a:t>
            </a:r>
            <a:r>
              <a:rPr lang="en-US" sz="2400" b="1" i="1" dirty="0" err="1" smtClean="0">
                <a:solidFill>
                  <a:srgbClr val="C00000"/>
                </a:solidFill>
              </a:rPr>
              <a:t>Garantizar</a:t>
            </a:r>
            <a:r>
              <a:rPr lang="en-US" sz="2400" b="1" i="1" dirty="0" smtClean="0">
                <a:solidFill>
                  <a:srgbClr val="C00000"/>
                </a:solidFill>
              </a:rPr>
              <a:t> </a:t>
            </a:r>
            <a:r>
              <a:rPr lang="en-US" sz="2400" b="1" i="1" dirty="0" err="1">
                <a:solidFill>
                  <a:srgbClr val="C00000"/>
                </a:solidFill>
              </a:rPr>
              <a:t>bastante</a:t>
            </a:r>
            <a:r>
              <a:rPr lang="en-US" sz="2400" b="1" i="1" dirty="0">
                <a:solidFill>
                  <a:srgbClr val="C00000"/>
                </a:solidFill>
              </a:rPr>
              <a:t> </a:t>
            </a:r>
            <a:r>
              <a:rPr lang="en-US" sz="2400" b="1" i="1" dirty="0" err="1">
                <a:solidFill>
                  <a:srgbClr val="C00000"/>
                </a:solidFill>
              </a:rPr>
              <a:t>recursos</a:t>
            </a:r>
            <a:r>
              <a:rPr lang="en-US" sz="2400" b="1" i="1" dirty="0">
                <a:solidFill>
                  <a:srgbClr val="C00000"/>
                </a:solidFill>
              </a:rPr>
              <a:t> </a:t>
            </a:r>
            <a:r>
              <a:rPr lang="en-US" sz="2400" b="1" i="1" dirty="0" err="1">
                <a:solidFill>
                  <a:srgbClr val="C00000"/>
                </a:solidFill>
              </a:rPr>
              <a:t>financieros</a:t>
            </a:r>
            <a:r>
              <a:rPr lang="en-US" sz="2400" b="1" i="1" dirty="0">
                <a:solidFill>
                  <a:srgbClr val="C00000"/>
                </a:solidFill>
              </a:rPr>
              <a:t> y </a:t>
            </a:r>
            <a:r>
              <a:rPr lang="en-US" sz="2400" b="1" i="1" dirty="0" err="1">
                <a:solidFill>
                  <a:srgbClr val="C00000"/>
                </a:solidFill>
              </a:rPr>
              <a:t>humanos</a:t>
            </a:r>
            <a:r>
              <a:rPr lang="en-US" sz="2400" b="1" i="1" dirty="0">
                <a:solidFill>
                  <a:srgbClr val="C00000"/>
                </a:solidFill>
              </a:rPr>
              <a:t> </a:t>
            </a:r>
            <a:r>
              <a:rPr lang="en-US" sz="2400" b="1" i="1" dirty="0" smtClean="0">
                <a:solidFill>
                  <a:srgbClr val="C00000"/>
                </a:solidFill>
              </a:rPr>
              <a:t>	con </a:t>
            </a:r>
            <a:r>
              <a:rPr lang="en-US" sz="2400" b="1" i="1" dirty="0">
                <a:solidFill>
                  <a:srgbClr val="C00000"/>
                </a:solidFill>
              </a:rPr>
              <a:t>la </a:t>
            </a:r>
            <a:r>
              <a:rPr lang="en-US" sz="2400" b="1" i="1" dirty="0" err="1" smtClean="0">
                <a:solidFill>
                  <a:srgbClr val="C00000"/>
                </a:solidFill>
              </a:rPr>
              <a:t>capacidad</a:t>
            </a:r>
            <a:r>
              <a:rPr lang="en-US" sz="2400" b="1" i="1" dirty="0" smtClean="0">
                <a:solidFill>
                  <a:srgbClr val="C00000"/>
                </a:solidFill>
              </a:rPr>
              <a:t> </a:t>
            </a:r>
            <a:r>
              <a:rPr lang="en-US" sz="2400" b="1" i="1" dirty="0" err="1">
                <a:solidFill>
                  <a:srgbClr val="C00000"/>
                </a:solidFill>
              </a:rPr>
              <a:t>necesaria</a:t>
            </a:r>
            <a:r>
              <a:rPr lang="en-US" sz="2400" b="1" i="1" dirty="0">
                <a:solidFill>
                  <a:srgbClr val="C00000"/>
                </a:solidFill>
              </a:rPr>
              <a:t> para </a:t>
            </a:r>
            <a:r>
              <a:rPr lang="en-US" sz="2400" b="1" i="1" dirty="0" err="1">
                <a:solidFill>
                  <a:srgbClr val="C00000"/>
                </a:solidFill>
              </a:rPr>
              <a:t>abordar</a:t>
            </a:r>
            <a:r>
              <a:rPr lang="en-US" sz="2400" b="1" i="1" dirty="0">
                <a:solidFill>
                  <a:srgbClr val="C00000"/>
                </a:solidFill>
              </a:rPr>
              <a:t> la </a:t>
            </a:r>
            <a:r>
              <a:rPr lang="en-US" sz="2400" b="1" i="1" dirty="0" err="1">
                <a:solidFill>
                  <a:srgbClr val="C00000"/>
                </a:solidFill>
              </a:rPr>
              <a:t>Violencia</a:t>
            </a:r>
            <a:r>
              <a:rPr lang="en-US" sz="2400" b="1" i="1" dirty="0">
                <a:solidFill>
                  <a:srgbClr val="C00000"/>
                </a:solidFill>
              </a:rPr>
              <a:t> </a:t>
            </a:r>
            <a:r>
              <a:rPr lang="en-US" sz="2400" b="1" i="1" dirty="0" smtClean="0">
                <a:solidFill>
                  <a:srgbClr val="C00000"/>
                </a:solidFill>
              </a:rPr>
              <a:t>	contra </a:t>
            </a:r>
            <a:r>
              <a:rPr lang="en-US" sz="2400" b="1" i="1" dirty="0" err="1">
                <a:solidFill>
                  <a:srgbClr val="C00000"/>
                </a:solidFill>
              </a:rPr>
              <a:t>Mujeres</a:t>
            </a:r>
            <a:r>
              <a:rPr lang="en-US" sz="2400" b="1" i="1" dirty="0">
                <a:solidFill>
                  <a:srgbClr val="C00000"/>
                </a:solidFill>
              </a:rPr>
              <a:t> </a:t>
            </a:r>
            <a:r>
              <a:rPr lang="en-US" sz="2400" b="1" i="1" dirty="0" smtClean="0">
                <a:solidFill>
                  <a:srgbClr val="C00000"/>
                </a:solidFill>
              </a:rPr>
              <a:t>	con </a:t>
            </a:r>
            <a:r>
              <a:rPr lang="en-US" sz="2400" b="1" i="1" dirty="0" err="1" smtClean="0">
                <a:solidFill>
                  <a:srgbClr val="C00000"/>
                </a:solidFill>
              </a:rPr>
              <a:t>eficacia</a:t>
            </a:r>
            <a:r>
              <a:rPr lang="en-US" sz="2400" b="1" i="1" dirty="0" smtClean="0">
                <a:solidFill>
                  <a:srgbClr val="C00000"/>
                </a:solidFill>
              </a:rPr>
              <a:t> </a:t>
            </a:r>
            <a:r>
              <a:rPr lang="en-US" sz="2400" b="1" i="1" dirty="0">
                <a:solidFill>
                  <a:srgbClr val="C00000"/>
                </a:solidFill>
              </a:rPr>
              <a:t>y de </a:t>
            </a:r>
            <a:r>
              <a:rPr lang="en-US" sz="2400" b="1" i="1" dirty="0" err="1">
                <a:solidFill>
                  <a:srgbClr val="C00000"/>
                </a:solidFill>
              </a:rPr>
              <a:t>una</a:t>
            </a:r>
            <a:r>
              <a:rPr lang="en-US" sz="2400" b="1" i="1" dirty="0">
                <a:solidFill>
                  <a:srgbClr val="C00000"/>
                </a:solidFill>
              </a:rPr>
              <a:t> </a:t>
            </a:r>
            <a:r>
              <a:rPr lang="en-US" sz="2400" b="1" i="1" dirty="0" err="1">
                <a:solidFill>
                  <a:srgbClr val="C00000"/>
                </a:solidFill>
              </a:rPr>
              <a:t>manera</a:t>
            </a:r>
            <a:r>
              <a:rPr lang="en-US" sz="2400" b="1" i="1" dirty="0">
                <a:solidFill>
                  <a:srgbClr val="C00000"/>
                </a:solidFill>
              </a:rPr>
              <a:t> </a:t>
            </a:r>
            <a:r>
              <a:rPr lang="en-US" sz="2400" b="1" i="1" dirty="0" smtClean="0">
                <a:solidFill>
                  <a:srgbClr val="C00000"/>
                </a:solidFill>
              </a:rPr>
              <a:t>	</a:t>
            </a:r>
            <a:r>
              <a:rPr lang="en-US" sz="2400" b="1" i="1" dirty="0" err="1" smtClean="0">
                <a:solidFill>
                  <a:srgbClr val="C00000"/>
                </a:solidFill>
              </a:rPr>
              <a:t>apropriada</a:t>
            </a:r>
            <a:r>
              <a:rPr lang="en-US" sz="2400" b="1" i="1" dirty="0">
                <a:solidFill>
                  <a:srgbClr val="C00000"/>
                </a:solidFill>
              </a:rPr>
              <a:t>.</a:t>
            </a:r>
          </a:p>
          <a:p>
            <a:pPr marL="0" indent="0" algn="just">
              <a:buNone/>
            </a:pPr>
            <a:r>
              <a:rPr lang="en-US" sz="2400" b="1" i="1" dirty="0">
                <a:solidFill>
                  <a:srgbClr val="C00000"/>
                </a:solidFill>
              </a:rPr>
              <a:t> </a:t>
            </a:r>
            <a:endParaRPr lang="en-US" sz="2400" i="1" dirty="0">
              <a:solidFill>
                <a:srgbClr val="C00000"/>
              </a:solidFill>
            </a:endParaRPr>
          </a:p>
          <a:p>
            <a:pPr algn="just"/>
            <a:endParaRPr lang="en-US" sz="2400" b="1" dirty="0"/>
          </a:p>
          <a:p>
            <a:pPr algn="just"/>
            <a:endParaRPr lang="en-US" sz="2400" b="1" dirty="0"/>
          </a:p>
        </p:txBody>
      </p:sp>
    </p:spTree>
    <p:extLst>
      <p:ext uri="{BB962C8B-B14F-4D97-AF65-F5344CB8AC3E}">
        <p14:creationId xmlns:p14="http://schemas.microsoft.com/office/powerpoint/2010/main" val="3590877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6046"/>
            <a:ext cx="8596668" cy="1276710"/>
          </a:xfrm>
        </p:spPr>
        <p:txBody>
          <a:bodyPr/>
          <a:lstStyle/>
          <a:p>
            <a:r>
              <a:rPr lang="en-US" b="1" dirty="0">
                <a:solidFill>
                  <a:srgbClr val="002060"/>
                </a:solidFill>
                <a:latin typeface="Book Antiqua" panose="02040602050305030304" pitchFamily="18" charset="0"/>
              </a:rPr>
              <a:t>RECOMMENDATIONS</a:t>
            </a:r>
            <a:br>
              <a:rPr lang="en-US" b="1" dirty="0">
                <a:solidFill>
                  <a:srgbClr val="002060"/>
                </a:solidFill>
                <a:latin typeface="Book Antiqua" panose="02040602050305030304" pitchFamily="18" charset="0"/>
              </a:rPr>
            </a:br>
            <a:r>
              <a:rPr lang="en-US" sz="3200" i="1" dirty="0">
                <a:solidFill>
                  <a:srgbClr val="C00000"/>
                </a:solidFill>
              </a:rPr>
              <a:t>RECOMENDACIONES</a:t>
            </a:r>
            <a:endParaRPr lang="en-US" dirty="0"/>
          </a:p>
        </p:txBody>
      </p:sp>
      <p:sp>
        <p:nvSpPr>
          <p:cNvPr id="3" name="Content Placeholder 2"/>
          <p:cNvSpPr>
            <a:spLocks noGrp="1"/>
          </p:cNvSpPr>
          <p:nvPr>
            <p:ph idx="1"/>
          </p:nvPr>
        </p:nvSpPr>
        <p:spPr>
          <a:xfrm>
            <a:off x="677334" y="1682152"/>
            <a:ext cx="8596668" cy="4684142"/>
          </a:xfrm>
        </p:spPr>
        <p:txBody>
          <a:bodyPr>
            <a:normAutofit fontScale="40000" lnSpcReduction="20000"/>
          </a:bodyPr>
          <a:lstStyle/>
          <a:p>
            <a:pPr algn="just"/>
            <a:r>
              <a:rPr lang="en-US" sz="6000" b="1" dirty="0" smtClean="0">
                <a:solidFill>
                  <a:srgbClr val="002060"/>
                </a:solidFill>
              </a:rPr>
              <a:t>Establish </a:t>
            </a:r>
            <a:r>
              <a:rPr lang="en-US" sz="6000" b="1" dirty="0">
                <a:solidFill>
                  <a:srgbClr val="002060"/>
                </a:solidFill>
              </a:rPr>
              <a:t>national mechanisms to follow-up the </a:t>
            </a:r>
            <a:r>
              <a:rPr lang="en-US" sz="6000" b="1" dirty="0"/>
              <a:t>implementation</a:t>
            </a:r>
            <a:r>
              <a:rPr lang="en-US" sz="6000" b="1" dirty="0">
                <a:solidFill>
                  <a:srgbClr val="002060"/>
                </a:solidFill>
              </a:rPr>
              <a:t> of Belem do </a:t>
            </a:r>
            <a:r>
              <a:rPr lang="en-US" sz="6000" b="1" dirty="0" smtClean="0">
                <a:solidFill>
                  <a:srgbClr val="002060"/>
                </a:solidFill>
              </a:rPr>
              <a:t>Para</a:t>
            </a:r>
          </a:p>
          <a:p>
            <a:pPr marL="0" indent="0" algn="just">
              <a:buNone/>
            </a:pPr>
            <a:r>
              <a:rPr lang="en-US" sz="6000" b="1" dirty="0"/>
              <a:t>	</a:t>
            </a:r>
            <a:r>
              <a:rPr lang="en-US" sz="6000" b="1" i="1" dirty="0" err="1" smtClean="0">
                <a:solidFill>
                  <a:srgbClr val="C00000"/>
                </a:solidFill>
              </a:rPr>
              <a:t>Establecer</a:t>
            </a:r>
            <a:r>
              <a:rPr lang="en-US" sz="6000" b="1" i="1" dirty="0" smtClean="0">
                <a:solidFill>
                  <a:srgbClr val="C00000"/>
                </a:solidFill>
              </a:rPr>
              <a:t> </a:t>
            </a:r>
            <a:r>
              <a:rPr lang="en-US" sz="6000" b="1" i="1" dirty="0" err="1">
                <a:solidFill>
                  <a:srgbClr val="C00000"/>
                </a:solidFill>
              </a:rPr>
              <a:t>mecanismos</a:t>
            </a:r>
            <a:r>
              <a:rPr lang="en-US" sz="6000" b="1" i="1" dirty="0">
                <a:solidFill>
                  <a:srgbClr val="C00000"/>
                </a:solidFill>
              </a:rPr>
              <a:t> </a:t>
            </a:r>
            <a:r>
              <a:rPr lang="en-US" sz="6000" b="1" i="1" dirty="0" err="1">
                <a:solidFill>
                  <a:srgbClr val="C00000"/>
                </a:solidFill>
              </a:rPr>
              <a:t>nacionales</a:t>
            </a:r>
            <a:r>
              <a:rPr lang="en-US" sz="6000" b="1" i="1" dirty="0">
                <a:solidFill>
                  <a:srgbClr val="C00000"/>
                </a:solidFill>
              </a:rPr>
              <a:t> a fin de </a:t>
            </a:r>
            <a:r>
              <a:rPr lang="en-US" sz="6000" b="1" i="1" dirty="0" err="1">
                <a:solidFill>
                  <a:srgbClr val="C00000"/>
                </a:solidFill>
              </a:rPr>
              <a:t>reiterar</a:t>
            </a:r>
            <a:r>
              <a:rPr lang="en-US" sz="6000" b="1" i="1" dirty="0">
                <a:solidFill>
                  <a:srgbClr val="C00000"/>
                </a:solidFill>
              </a:rPr>
              <a:t> la </a:t>
            </a:r>
            <a:r>
              <a:rPr lang="en-US" sz="6000" b="1" i="1" dirty="0" smtClean="0">
                <a:solidFill>
                  <a:srgbClr val="C00000"/>
                </a:solidFill>
              </a:rPr>
              <a:t>	</a:t>
            </a:r>
            <a:r>
              <a:rPr lang="en-US" sz="6000" b="1" i="1" dirty="0" err="1" smtClean="0">
                <a:solidFill>
                  <a:srgbClr val="C00000"/>
                </a:solidFill>
              </a:rPr>
              <a:t>implementación</a:t>
            </a:r>
            <a:r>
              <a:rPr lang="en-US" sz="6000" b="1" i="1" dirty="0" smtClean="0">
                <a:solidFill>
                  <a:srgbClr val="C00000"/>
                </a:solidFill>
              </a:rPr>
              <a:t> </a:t>
            </a:r>
            <a:r>
              <a:rPr lang="en-US" sz="6000" b="1" i="1" dirty="0">
                <a:solidFill>
                  <a:srgbClr val="C00000"/>
                </a:solidFill>
              </a:rPr>
              <a:t>de Belem do Para.</a:t>
            </a:r>
          </a:p>
          <a:p>
            <a:pPr marL="0" indent="0" algn="just">
              <a:buNone/>
            </a:pPr>
            <a:endParaRPr lang="en-US" sz="6000" b="1" i="1" dirty="0">
              <a:solidFill>
                <a:srgbClr val="C00000"/>
              </a:solidFill>
            </a:endParaRPr>
          </a:p>
          <a:p>
            <a:pPr algn="just"/>
            <a:r>
              <a:rPr lang="en-US" sz="6000" b="1" dirty="0" smtClean="0">
                <a:solidFill>
                  <a:srgbClr val="002060"/>
                </a:solidFill>
              </a:rPr>
              <a:t>Train </a:t>
            </a:r>
            <a:r>
              <a:rPr lang="en-US" sz="6000" b="1" dirty="0">
                <a:solidFill>
                  <a:srgbClr val="002060"/>
                </a:solidFill>
              </a:rPr>
              <a:t>and sensitize.  Develop permanent programs and make them obligatory to those officials responsible for the treatment and prevention of Violence against women.</a:t>
            </a:r>
          </a:p>
          <a:p>
            <a:pPr marL="0" indent="0" algn="just">
              <a:buNone/>
            </a:pPr>
            <a:r>
              <a:rPr lang="en-US" sz="5100" b="1" dirty="0" smtClean="0"/>
              <a:t>	</a:t>
            </a:r>
            <a:r>
              <a:rPr lang="en-US" sz="6000" b="1" i="1" dirty="0" err="1" smtClean="0">
                <a:solidFill>
                  <a:srgbClr val="C00000"/>
                </a:solidFill>
              </a:rPr>
              <a:t>Entrenar</a:t>
            </a:r>
            <a:r>
              <a:rPr lang="en-US" sz="6000" b="1" i="1" dirty="0" smtClean="0">
                <a:solidFill>
                  <a:srgbClr val="C00000"/>
                </a:solidFill>
              </a:rPr>
              <a:t> </a:t>
            </a:r>
            <a:r>
              <a:rPr lang="en-US" sz="6000" b="1" i="1" dirty="0">
                <a:solidFill>
                  <a:srgbClr val="C00000"/>
                </a:solidFill>
              </a:rPr>
              <a:t>y </a:t>
            </a:r>
            <a:r>
              <a:rPr lang="en-US" sz="6000" b="1" i="1" dirty="0" err="1">
                <a:solidFill>
                  <a:srgbClr val="C00000"/>
                </a:solidFill>
              </a:rPr>
              <a:t>sensibilizar</a:t>
            </a:r>
            <a:r>
              <a:rPr lang="en-US" sz="6000" b="1" i="1" dirty="0">
                <a:solidFill>
                  <a:srgbClr val="C00000"/>
                </a:solidFill>
              </a:rPr>
              <a:t>. </a:t>
            </a:r>
            <a:r>
              <a:rPr lang="en-US" sz="6000" b="1" i="1" dirty="0" err="1">
                <a:solidFill>
                  <a:srgbClr val="C00000"/>
                </a:solidFill>
              </a:rPr>
              <a:t>Desarrollar</a:t>
            </a:r>
            <a:r>
              <a:rPr lang="en-US" sz="6000" b="1" i="1" dirty="0">
                <a:solidFill>
                  <a:srgbClr val="C00000"/>
                </a:solidFill>
              </a:rPr>
              <a:t> </a:t>
            </a:r>
            <a:r>
              <a:rPr lang="en-US" sz="6000" b="1" i="1" dirty="0" err="1">
                <a:solidFill>
                  <a:srgbClr val="C00000"/>
                </a:solidFill>
              </a:rPr>
              <a:t>programas</a:t>
            </a:r>
            <a:r>
              <a:rPr lang="en-US" sz="6000" b="1" i="1" dirty="0">
                <a:solidFill>
                  <a:srgbClr val="C00000"/>
                </a:solidFill>
              </a:rPr>
              <a:t> </a:t>
            </a:r>
            <a:r>
              <a:rPr lang="en-US" sz="6000" b="1" i="1" dirty="0" smtClean="0">
                <a:solidFill>
                  <a:srgbClr val="C00000"/>
                </a:solidFill>
              </a:rPr>
              <a:t>	</a:t>
            </a:r>
            <a:r>
              <a:rPr lang="en-US" sz="6000" b="1" i="1" dirty="0" err="1" smtClean="0">
                <a:solidFill>
                  <a:srgbClr val="C00000"/>
                </a:solidFill>
              </a:rPr>
              <a:t>permanentes</a:t>
            </a:r>
            <a:r>
              <a:rPr lang="en-US" sz="6000" b="1" i="1" dirty="0" smtClean="0">
                <a:solidFill>
                  <a:srgbClr val="C00000"/>
                </a:solidFill>
              </a:rPr>
              <a:t> </a:t>
            </a:r>
            <a:r>
              <a:rPr lang="en-US" sz="6000" b="1" i="1" dirty="0">
                <a:solidFill>
                  <a:srgbClr val="C00000"/>
                </a:solidFill>
              </a:rPr>
              <a:t>y </a:t>
            </a:r>
            <a:r>
              <a:rPr lang="en-US" sz="6000" b="1" i="1" dirty="0" smtClean="0">
                <a:solidFill>
                  <a:srgbClr val="C00000"/>
                </a:solidFill>
              </a:rPr>
              <a:t>	</a:t>
            </a:r>
            <a:r>
              <a:rPr lang="en-US" sz="6000" b="1" i="1" dirty="0" err="1" smtClean="0">
                <a:solidFill>
                  <a:srgbClr val="C00000"/>
                </a:solidFill>
              </a:rPr>
              <a:t>hacerlos</a:t>
            </a:r>
            <a:r>
              <a:rPr lang="en-US" sz="6000" b="1" i="1" dirty="0">
                <a:solidFill>
                  <a:srgbClr val="C00000"/>
                </a:solidFill>
              </a:rPr>
              <a:t> </a:t>
            </a:r>
            <a:r>
              <a:rPr lang="en-US" sz="6000" b="1" i="1" dirty="0" err="1" smtClean="0">
                <a:solidFill>
                  <a:srgbClr val="C00000"/>
                </a:solidFill>
              </a:rPr>
              <a:t>obligatorios</a:t>
            </a:r>
            <a:r>
              <a:rPr lang="en-US" sz="6000" b="1" i="1" dirty="0" smtClean="0">
                <a:solidFill>
                  <a:srgbClr val="C00000"/>
                </a:solidFill>
              </a:rPr>
              <a:t> </a:t>
            </a:r>
            <a:r>
              <a:rPr lang="en-US" sz="6000" b="1" i="1" dirty="0">
                <a:solidFill>
                  <a:srgbClr val="C00000"/>
                </a:solidFill>
              </a:rPr>
              <a:t>para </a:t>
            </a:r>
            <a:r>
              <a:rPr lang="en-US" sz="6000" b="1" i="1" dirty="0" err="1">
                <a:solidFill>
                  <a:srgbClr val="C00000"/>
                </a:solidFill>
              </a:rPr>
              <a:t>los</a:t>
            </a:r>
            <a:r>
              <a:rPr lang="en-US" sz="6000" b="1" i="1" dirty="0">
                <a:solidFill>
                  <a:srgbClr val="C00000"/>
                </a:solidFill>
              </a:rPr>
              <a:t> </a:t>
            </a:r>
            <a:r>
              <a:rPr lang="en-US" sz="6000" b="1" i="1" dirty="0" smtClean="0">
                <a:solidFill>
                  <a:srgbClr val="C00000"/>
                </a:solidFill>
              </a:rPr>
              <a:t>	</a:t>
            </a:r>
            <a:r>
              <a:rPr lang="en-US" sz="6000" b="1" i="1" dirty="0" err="1" smtClean="0">
                <a:solidFill>
                  <a:srgbClr val="C00000"/>
                </a:solidFill>
              </a:rPr>
              <a:t>funcionarios</a:t>
            </a:r>
            <a:r>
              <a:rPr lang="en-US" sz="6000" b="1" i="1" dirty="0" smtClean="0">
                <a:solidFill>
                  <a:srgbClr val="C00000"/>
                </a:solidFill>
              </a:rPr>
              <a:t> </a:t>
            </a:r>
            <a:r>
              <a:rPr lang="en-US" sz="6000" b="1" i="1" dirty="0" err="1">
                <a:solidFill>
                  <a:srgbClr val="C00000"/>
                </a:solidFill>
              </a:rPr>
              <a:t>responsables</a:t>
            </a:r>
            <a:r>
              <a:rPr lang="en-US" sz="6000" b="1" i="1" dirty="0">
                <a:solidFill>
                  <a:srgbClr val="C00000"/>
                </a:solidFill>
              </a:rPr>
              <a:t> del </a:t>
            </a:r>
            <a:r>
              <a:rPr lang="en-US" sz="6000" b="1" i="1" dirty="0" smtClean="0">
                <a:solidFill>
                  <a:srgbClr val="C00000"/>
                </a:solidFill>
              </a:rPr>
              <a:t>	</a:t>
            </a:r>
            <a:r>
              <a:rPr lang="en-US" sz="6000" b="1" i="1" dirty="0" err="1" smtClean="0">
                <a:solidFill>
                  <a:srgbClr val="C00000"/>
                </a:solidFill>
              </a:rPr>
              <a:t>tratamiento</a:t>
            </a:r>
            <a:r>
              <a:rPr lang="en-US" sz="6000" b="1" i="1" dirty="0" smtClean="0">
                <a:solidFill>
                  <a:srgbClr val="C00000"/>
                </a:solidFill>
              </a:rPr>
              <a:t> </a:t>
            </a:r>
            <a:r>
              <a:rPr lang="en-US" sz="6000" b="1" i="1" dirty="0">
                <a:solidFill>
                  <a:srgbClr val="C00000"/>
                </a:solidFill>
              </a:rPr>
              <a:t>y la </a:t>
            </a:r>
            <a:r>
              <a:rPr lang="en-US" sz="6000" b="1" i="1" dirty="0" smtClean="0">
                <a:solidFill>
                  <a:srgbClr val="C00000"/>
                </a:solidFill>
              </a:rPr>
              <a:t>	</a:t>
            </a:r>
            <a:r>
              <a:rPr lang="en-US" sz="6000" b="1" i="1" dirty="0" err="1" smtClean="0">
                <a:solidFill>
                  <a:srgbClr val="C00000"/>
                </a:solidFill>
              </a:rPr>
              <a:t>prevención</a:t>
            </a:r>
            <a:r>
              <a:rPr lang="en-US" sz="6000" b="1" i="1" dirty="0" smtClean="0">
                <a:solidFill>
                  <a:srgbClr val="C00000"/>
                </a:solidFill>
              </a:rPr>
              <a:t> </a:t>
            </a:r>
            <a:r>
              <a:rPr lang="en-US" sz="6000" b="1" i="1" dirty="0">
                <a:solidFill>
                  <a:srgbClr val="C00000"/>
                </a:solidFill>
              </a:rPr>
              <a:t>de la </a:t>
            </a:r>
            <a:r>
              <a:rPr lang="en-US" sz="6000" b="1" i="1" dirty="0" err="1">
                <a:solidFill>
                  <a:srgbClr val="C00000"/>
                </a:solidFill>
              </a:rPr>
              <a:t>Violencia</a:t>
            </a:r>
            <a:r>
              <a:rPr lang="en-US" sz="6000" b="1" i="1" dirty="0">
                <a:solidFill>
                  <a:srgbClr val="C00000"/>
                </a:solidFill>
              </a:rPr>
              <a:t> contra </a:t>
            </a:r>
            <a:r>
              <a:rPr lang="en-US" sz="6000" b="1" i="1" dirty="0" err="1">
                <a:solidFill>
                  <a:srgbClr val="C00000"/>
                </a:solidFill>
              </a:rPr>
              <a:t>Mujeres</a:t>
            </a:r>
            <a:r>
              <a:rPr lang="en-US" sz="6000" b="1" i="1" dirty="0">
                <a:solidFill>
                  <a:srgbClr val="C00000"/>
                </a:solidFill>
              </a:rPr>
              <a:t>.</a:t>
            </a:r>
          </a:p>
          <a:p>
            <a:pPr marL="0" indent="0" algn="just">
              <a:buNone/>
            </a:pPr>
            <a:endParaRPr lang="en-US" sz="6000" b="1" i="1" dirty="0">
              <a:solidFill>
                <a:srgbClr val="C00000"/>
              </a:solidFill>
            </a:endParaRPr>
          </a:p>
          <a:p>
            <a:endParaRPr lang="en-US" dirty="0"/>
          </a:p>
        </p:txBody>
      </p:sp>
    </p:spTree>
    <p:extLst>
      <p:ext uri="{BB962C8B-B14F-4D97-AF65-F5344CB8AC3E}">
        <p14:creationId xmlns:p14="http://schemas.microsoft.com/office/powerpoint/2010/main" val="3569424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9781"/>
            <a:ext cx="8596668" cy="1207697"/>
          </a:xfrm>
        </p:spPr>
        <p:txBody>
          <a:bodyPr>
            <a:normAutofit/>
          </a:bodyPr>
          <a:lstStyle/>
          <a:p>
            <a:r>
              <a:rPr lang="en-US" dirty="0" smtClean="0">
                <a:solidFill>
                  <a:srgbClr val="002060"/>
                </a:solidFill>
              </a:rPr>
              <a:t>CHALLENGES</a:t>
            </a:r>
            <a:br>
              <a:rPr lang="en-US" dirty="0" smtClean="0">
                <a:solidFill>
                  <a:srgbClr val="002060"/>
                </a:solidFill>
              </a:rPr>
            </a:br>
            <a:r>
              <a:rPr lang="en-US" sz="3200" i="1" dirty="0" smtClean="0">
                <a:solidFill>
                  <a:srgbClr val="C00000"/>
                </a:solidFill>
              </a:rPr>
              <a:t>DESAFIOS </a:t>
            </a:r>
            <a:endParaRPr lang="en-US" i="1" dirty="0">
              <a:solidFill>
                <a:srgbClr val="002060"/>
              </a:solidFill>
            </a:endParaRPr>
          </a:p>
        </p:txBody>
      </p:sp>
      <p:sp>
        <p:nvSpPr>
          <p:cNvPr id="3" name="Content Placeholder 2"/>
          <p:cNvSpPr>
            <a:spLocks noGrp="1"/>
          </p:cNvSpPr>
          <p:nvPr>
            <p:ph idx="1"/>
          </p:nvPr>
        </p:nvSpPr>
        <p:spPr>
          <a:xfrm>
            <a:off x="677334" y="1397478"/>
            <a:ext cx="8837602" cy="5529533"/>
          </a:xfrm>
        </p:spPr>
        <p:txBody>
          <a:bodyPr>
            <a:normAutofit fontScale="32500" lnSpcReduction="20000"/>
          </a:bodyPr>
          <a:lstStyle/>
          <a:p>
            <a:r>
              <a:rPr lang="en-US" sz="8600" b="1" dirty="0">
                <a:solidFill>
                  <a:srgbClr val="002060"/>
                </a:solidFill>
              </a:rPr>
              <a:t>Lack of Finances </a:t>
            </a:r>
            <a:endParaRPr lang="en-US" sz="8600" b="1" dirty="0" smtClean="0">
              <a:solidFill>
                <a:srgbClr val="002060"/>
              </a:solidFill>
            </a:endParaRPr>
          </a:p>
          <a:p>
            <a:pPr marL="0" indent="0">
              <a:buNone/>
            </a:pPr>
            <a:r>
              <a:rPr lang="en-US" sz="8600" b="1" dirty="0"/>
              <a:t>	</a:t>
            </a:r>
            <a:r>
              <a:rPr lang="en-US" sz="8600" b="1" i="1" dirty="0" err="1" smtClean="0">
                <a:solidFill>
                  <a:srgbClr val="C00000"/>
                </a:solidFill>
              </a:rPr>
              <a:t>Carencia</a:t>
            </a:r>
            <a:r>
              <a:rPr lang="en-US" sz="8600" b="1" i="1" dirty="0" smtClean="0">
                <a:solidFill>
                  <a:srgbClr val="C00000"/>
                </a:solidFill>
              </a:rPr>
              <a:t> </a:t>
            </a:r>
            <a:r>
              <a:rPr lang="en-US" sz="8600" b="1" i="1" dirty="0">
                <a:solidFill>
                  <a:srgbClr val="C00000"/>
                </a:solidFill>
              </a:rPr>
              <a:t>de </a:t>
            </a:r>
            <a:r>
              <a:rPr lang="en-US" sz="8600" b="1" i="1" dirty="0" err="1">
                <a:solidFill>
                  <a:srgbClr val="C00000"/>
                </a:solidFill>
              </a:rPr>
              <a:t>recursos</a:t>
            </a:r>
            <a:r>
              <a:rPr lang="en-US" sz="8600" b="1" i="1" dirty="0">
                <a:solidFill>
                  <a:srgbClr val="C00000"/>
                </a:solidFill>
              </a:rPr>
              <a:t> </a:t>
            </a:r>
            <a:r>
              <a:rPr lang="en-US" sz="8600" b="1" i="1" dirty="0" err="1">
                <a:solidFill>
                  <a:srgbClr val="C00000"/>
                </a:solidFill>
              </a:rPr>
              <a:t>financieros</a:t>
            </a:r>
            <a:endParaRPr lang="en-US" sz="8600" i="1" dirty="0">
              <a:solidFill>
                <a:srgbClr val="C00000"/>
              </a:solidFill>
            </a:endParaRPr>
          </a:p>
          <a:p>
            <a:pPr marL="0" indent="0">
              <a:buNone/>
            </a:pPr>
            <a:endParaRPr lang="en-US" sz="8600" dirty="0" smtClean="0"/>
          </a:p>
          <a:p>
            <a:r>
              <a:rPr lang="en-US" sz="8600" b="1" dirty="0" smtClean="0">
                <a:solidFill>
                  <a:srgbClr val="002060"/>
                </a:solidFill>
              </a:rPr>
              <a:t>Education </a:t>
            </a:r>
            <a:r>
              <a:rPr lang="en-US" sz="8600" b="1" dirty="0">
                <a:solidFill>
                  <a:srgbClr val="002060"/>
                </a:solidFill>
              </a:rPr>
              <a:t>and Training</a:t>
            </a:r>
          </a:p>
          <a:p>
            <a:pPr marL="0" indent="0">
              <a:buNone/>
            </a:pPr>
            <a:r>
              <a:rPr lang="en-US" sz="8600" b="1" dirty="0"/>
              <a:t>	</a:t>
            </a:r>
            <a:r>
              <a:rPr lang="en-US" sz="8600" b="1" i="1" dirty="0" err="1" smtClean="0">
                <a:solidFill>
                  <a:srgbClr val="C00000"/>
                </a:solidFill>
              </a:rPr>
              <a:t>Educación</a:t>
            </a:r>
            <a:r>
              <a:rPr lang="en-US" sz="8600" b="1" i="1" dirty="0" smtClean="0">
                <a:solidFill>
                  <a:srgbClr val="C00000"/>
                </a:solidFill>
              </a:rPr>
              <a:t> </a:t>
            </a:r>
            <a:r>
              <a:rPr lang="en-US" sz="8600" b="1" i="1" dirty="0">
                <a:solidFill>
                  <a:srgbClr val="C00000"/>
                </a:solidFill>
              </a:rPr>
              <a:t>y </a:t>
            </a:r>
            <a:r>
              <a:rPr lang="en-US" sz="8600" b="1" i="1" dirty="0" err="1">
                <a:solidFill>
                  <a:srgbClr val="C00000"/>
                </a:solidFill>
              </a:rPr>
              <a:t>Entrenamiento</a:t>
            </a:r>
            <a:endParaRPr lang="en-US" sz="8600" i="1" dirty="0">
              <a:solidFill>
                <a:srgbClr val="C00000"/>
              </a:solidFill>
            </a:endParaRPr>
          </a:p>
          <a:p>
            <a:pPr marL="0" indent="0">
              <a:buNone/>
            </a:pPr>
            <a:endParaRPr lang="en-US" sz="8600" dirty="0"/>
          </a:p>
          <a:p>
            <a:r>
              <a:rPr lang="en-US" sz="8600" b="1" dirty="0" smtClean="0">
                <a:solidFill>
                  <a:srgbClr val="002060"/>
                </a:solidFill>
              </a:rPr>
              <a:t>Insufficient </a:t>
            </a:r>
            <a:r>
              <a:rPr lang="en-US" sz="8600" b="1" dirty="0">
                <a:solidFill>
                  <a:srgbClr val="002060"/>
                </a:solidFill>
              </a:rPr>
              <a:t>staff</a:t>
            </a:r>
          </a:p>
          <a:p>
            <a:pPr marL="0" indent="0">
              <a:buNone/>
            </a:pPr>
            <a:r>
              <a:rPr lang="en-US" sz="8600" b="1" dirty="0"/>
              <a:t>	</a:t>
            </a:r>
            <a:r>
              <a:rPr lang="en-US" sz="8600" b="1" i="1" dirty="0" smtClean="0">
                <a:solidFill>
                  <a:srgbClr val="C00000"/>
                </a:solidFill>
              </a:rPr>
              <a:t>Personal </a:t>
            </a:r>
            <a:r>
              <a:rPr lang="en-US" sz="8600" b="1" i="1" dirty="0" err="1" smtClean="0">
                <a:solidFill>
                  <a:srgbClr val="C00000"/>
                </a:solidFill>
              </a:rPr>
              <a:t>Insuficiente</a:t>
            </a:r>
            <a:endParaRPr lang="en-US" sz="8600" b="1" i="1" dirty="0">
              <a:solidFill>
                <a:srgbClr val="C00000"/>
              </a:solidFill>
            </a:endParaRPr>
          </a:p>
          <a:p>
            <a:pPr marL="0" indent="0">
              <a:buNone/>
            </a:pPr>
            <a:endParaRPr lang="en-US" sz="8600" dirty="0"/>
          </a:p>
          <a:p>
            <a:r>
              <a:rPr lang="en-US" sz="8600" b="1" dirty="0" smtClean="0">
                <a:solidFill>
                  <a:srgbClr val="002060"/>
                </a:solidFill>
              </a:rPr>
              <a:t>Culture </a:t>
            </a:r>
            <a:r>
              <a:rPr lang="en-US" sz="8600" b="1" dirty="0">
                <a:solidFill>
                  <a:srgbClr val="002060"/>
                </a:solidFill>
              </a:rPr>
              <a:t>and Attitudes</a:t>
            </a:r>
          </a:p>
          <a:p>
            <a:pPr marL="0" indent="0">
              <a:buNone/>
            </a:pPr>
            <a:r>
              <a:rPr lang="en-US" sz="8600" b="1" dirty="0"/>
              <a:t>	</a:t>
            </a:r>
            <a:r>
              <a:rPr lang="en-US" sz="8600" b="1" i="1" dirty="0" err="1" smtClean="0">
                <a:solidFill>
                  <a:srgbClr val="C00000"/>
                </a:solidFill>
              </a:rPr>
              <a:t>Cultura</a:t>
            </a:r>
            <a:r>
              <a:rPr lang="en-US" sz="8600" b="1" i="1" dirty="0" smtClean="0">
                <a:solidFill>
                  <a:srgbClr val="C00000"/>
                </a:solidFill>
              </a:rPr>
              <a:t> </a:t>
            </a:r>
            <a:r>
              <a:rPr lang="en-US" sz="8600" b="1" i="1" dirty="0">
                <a:solidFill>
                  <a:srgbClr val="C00000"/>
                </a:solidFill>
              </a:rPr>
              <a:t>y </a:t>
            </a:r>
            <a:r>
              <a:rPr lang="en-US" sz="8600" b="1" i="1" dirty="0" err="1">
                <a:solidFill>
                  <a:srgbClr val="C00000"/>
                </a:solidFill>
              </a:rPr>
              <a:t>Actitudes</a:t>
            </a:r>
            <a:endParaRPr lang="en-US" sz="8600" b="1" i="1" dirty="0">
              <a:solidFill>
                <a:srgbClr val="C00000"/>
              </a:solidFill>
            </a:endParaRPr>
          </a:p>
          <a:p>
            <a:pPr marL="0" indent="0">
              <a:buNone/>
            </a:pPr>
            <a:endParaRPr lang="en-US" i="1" dirty="0">
              <a:solidFill>
                <a:srgbClr val="FF0000"/>
              </a:solidFill>
            </a:endParaRPr>
          </a:p>
        </p:txBody>
      </p:sp>
    </p:spTree>
    <p:extLst>
      <p:ext uri="{BB962C8B-B14F-4D97-AF65-F5344CB8AC3E}">
        <p14:creationId xmlns:p14="http://schemas.microsoft.com/office/powerpoint/2010/main" val="2538272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CHALLENGES</a:t>
            </a:r>
            <a:br>
              <a:rPr lang="en-US" dirty="0">
                <a:solidFill>
                  <a:srgbClr val="002060"/>
                </a:solidFill>
              </a:rPr>
            </a:br>
            <a:r>
              <a:rPr lang="en-US" sz="3200" i="1" dirty="0">
                <a:solidFill>
                  <a:srgbClr val="C00000"/>
                </a:solidFill>
              </a:rPr>
              <a:t>DESAFIOS </a:t>
            </a:r>
            <a:endParaRPr lang="en-US" dirty="0"/>
          </a:p>
        </p:txBody>
      </p:sp>
      <p:sp>
        <p:nvSpPr>
          <p:cNvPr id="3" name="Content Placeholder 2"/>
          <p:cNvSpPr>
            <a:spLocks noGrp="1"/>
          </p:cNvSpPr>
          <p:nvPr>
            <p:ph idx="1"/>
          </p:nvPr>
        </p:nvSpPr>
        <p:spPr/>
        <p:txBody>
          <a:bodyPr/>
          <a:lstStyle/>
          <a:p>
            <a:pPr marL="0" indent="0">
              <a:buNone/>
            </a:pPr>
            <a:endParaRPr lang="en-US" dirty="0"/>
          </a:p>
          <a:p>
            <a:r>
              <a:rPr lang="en-US" sz="2800" b="1" dirty="0">
                <a:solidFill>
                  <a:srgbClr val="002060"/>
                </a:solidFill>
              </a:rPr>
              <a:t>Size of Territory</a:t>
            </a:r>
          </a:p>
          <a:p>
            <a:pPr marL="0" indent="0">
              <a:buNone/>
            </a:pPr>
            <a:r>
              <a:rPr lang="en-US" sz="2800" b="1" dirty="0"/>
              <a:t>	</a:t>
            </a:r>
            <a:r>
              <a:rPr lang="en-US" sz="2800" b="1" i="1" dirty="0" err="1">
                <a:solidFill>
                  <a:srgbClr val="C00000"/>
                </a:solidFill>
              </a:rPr>
              <a:t>Tamaño</a:t>
            </a:r>
            <a:r>
              <a:rPr lang="en-US" sz="2800" b="1" i="1" dirty="0">
                <a:solidFill>
                  <a:srgbClr val="C00000"/>
                </a:solidFill>
              </a:rPr>
              <a:t> del </a:t>
            </a:r>
            <a:r>
              <a:rPr lang="en-US" sz="2800" b="1" i="1" dirty="0" err="1">
                <a:solidFill>
                  <a:srgbClr val="C00000"/>
                </a:solidFill>
              </a:rPr>
              <a:t>Territorio</a:t>
            </a:r>
            <a:endParaRPr lang="en-US" sz="2800" b="1" i="1" dirty="0">
              <a:solidFill>
                <a:srgbClr val="C00000"/>
              </a:solidFill>
            </a:endParaRPr>
          </a:p>
          <a:p>
            <a:endParaRPr lang="en-US" sz="2800" dirty="0"/>
          </a:p>
        </p:txBody>
      </p:sp>
    </p:spTree>
    <p:extLst>
      <p:ext uri="{BB962C8B-B14F-4D97-AF65-F5344CB8AC3E}">
        <p14:creationId xmlns:p14="http://schemas.microsoft.com/office/powerpoint/2010/main" val="3964087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1618</TotalTime>
  <Words>131</Words>
  <Application>Microsoft Office PowerPoint</Application>
  <PresentationFormat>Panorámica</PresentationFormat>
  <Paragraphs>58</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Book Antiqua</vt:lpstr>
      <vt:lpstr>Trebuchet MS</vt:lpstr>
      <vt:lpstr>Wingdings 3</vt:lpstr>
      <vt:lpstr>Facet</vt:lpstr>
      <vt:lpstr>Challenges in the Implementation of the Recommendations of the Committee of Experts (CEVI) in Latin America and the Caribbean  Los Retos en la  Implementación de las Recomendaciones del Comité de Expertos en Latinoamérica y el Caribe  </vt:lpstr>
      <vt:lpstr>RECOMMENDATIONS RECOMENDACIONES</vt:lpstr>
      <vt:lpstr>RECOMMENDATIONS RECOMENDACIONES</vt:lpstr>
      <vt:lpstr>RECOMMENDATIONS RECOMENDACIONES</vt:lpstr>
      <vt:lpstr>RECOMMENDATIONS RECOMENDACIONES</vt:lpstr>
      <vt:lpstr>RECOMMENDATIONS RECOMENDACIONES</vt:lpstr>
      <vt:lpstr>RECOMMENDATIONS RECOMENDACIONES</vt:lpstr>
      <vt:lpstr>CHALLENGES DESAFIOS </vt:lpstr>
      <vt:lpstr>CHALLENGES DESAFIOS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Miselle O'Brien</dc:creator>
  <cp:lastModifiedBy>Sara Jesus Cuentas Ramirez</cp:lastModifiedBy>
  <cp:revision>23</cp:revision>
  <dcterms:created xsi:type="dcterms:W3CDTF">2015-10-09T01:08:04Z</dcterms:created>
  <dcterms:modified xsi:type="dcterms:W3CDTF">2015-10-21T21:31:04Z</dcterms:modified>
</cp:coreProperties>
</file>