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</p:sldMasterIdLst>
  <p:sldIdLst>
    <p:sldId id="256" r:id="rId2"/>
    <p:sldId id="260" r:id="rId3"/>
    <p:sldId id="274" r:id="rId4"/>
    <p:sldId id="264" r:id="rId5"/>
    <p:sldId id="261" r:id="rId6"/>
    <p:sldId id="262" r:id="rId7"/>
    <p:sldId id="259" r:id="rId8"/>
    <p:sldId id="266" r:id="rId9"/>
    <p:sldId id="269" r:id="rId10"/>
    <p:sldId id="265" r:id="rId11"/>
    <p:sldId id="267" r:id="rId12"/>
    <p:sldId id="258" r:id="rId13"/>
    <p:sldId id="271" r:id="rId14"/>
    <p:sldId id="257" r:id="rId15"/>
    <p:sldId id="268" r:id="rId16"/>
    <p:sldId id="275" r:id="rId17"/>
    <p:sldId id="276" r:id="rId18"/>
    <p:sldId id="277" r:id="rId19"/>
    <p:sldId id="278" r:id="rId20"/>
    <p:sldId id="279" r:id="rId21"/>
    <p:sldId id="281" r:id="rId22"/>
    <p:sldId id="282" r:id="rId23"/>
    <p:sldId id="283" r:id="rId24"/>
    <p:sldId id="270" r:id="rId25"/>
    <p:sldId id="284" r:id="rId2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3DC-9E7D-412B-829F-88B02124F4A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3635-DFD6-4F9D-8641-E863B3E46D91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1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3DC-9E7D-412B-829F-88B02124F4A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3635-DFD6-4F9D-8641-E863B3E46D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003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3DC-9E7D-412B-829F-88B02124F4A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3635-DFD6-4F9D-8641-E863B3E46D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91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3DC-9E7D-412B-829F-88B02124F4A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3635-DFD6-4F9D-8641-E863B3E46D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457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3DC-9E7D-412B-829F-88B02124F4A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3635-DFD6-4F9D-8641-E863B3E46D91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56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3DC-9E7D-412B-829F-88B02124F4A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3635-DFD6-4F9D-8641-E863B3E46D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31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3DC-9E7D-412B-829F-88B02124F4A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3635-DFD6-4F9D-8641-E863B3E46D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10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3DC-9E7D-412B-829F-88B02124F4A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3635-DFD6-4F9D-8641-E863B3E46D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5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3DC-9E7D-412B-829F-88B02124F4A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3635-DFD6-4F9D-8641-E863B3E46D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035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08C43DC-9E7D-412B-829F-88B02124F4A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193635-DFD6-4F9D-8641-E863B3E46D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001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3DC-9E7D-412B-829F-88B02124F4A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3635-DFD6-4F9D-8641-E863B3E46D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87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08C43DC-9E7D-412B-829F-88B02124F4A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D193635-DFD6-4F9D-8641-E863B3E46D91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73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04156" y="2112318"/>
            <a:ext cx="7772400" cy="2304256"/>
          </a:xfrm>
        </p:spPr>
        <p:txBody>
          <a:bodyPr>
            <a:normAutofit fontScale="90000"/>
          </a:bodyPr>
          <a:lstStyle/>
          <a:p>
            <a:r>
              <a:rPr lang="es-MX" sz="4900" b="1" dirty="0"/>
              <a:t>Trayectorias de violencia </a:t>
            </a:r>
            <a:r>
              <a:rPr lang="es-MX" sz="4900" b="1" dirty="0" smtClean="0"/>
              <a:t>sexual</a:t>
            </a:r>
            <a:br>
              <a:rPr lang="es-MX" sz="4900" b="1" dirty="0" smtClean="0"/>
            </a:br>
            <a:r>
              <a:rPr lang="es-ES" sz="4900" b="1" dirty="0" smtClean="0"/>
              <a:t>Determinación </a:t>
            </a:r>
            <a:r>
              <a:rPr lang="es-PE" sz="4900" b="1" dirty="0" smtClean="0"/>
              <a:t>del </a:t>
            </a:r>
            <a:r>
              <a:rPr lang="es-PE" sz="4900" b="1" dirty="0"/>
              <a:t>punto cero de riesgo de violencia </a:t>
            </a:r>
            <a:r>
              <a:rPr lang="es-PE" sz="4900" b="1" dirty="0" smtClean="0"/>
              <a:t>sexual</a:t>
            </a:r>
            <a:r>
              <a:rPr lang="es-PE" dirty="0" smtClean="0"/>
              <a:t/>
            </a:r>
            <a:br>
              <a:rPr lang="es-PE" dirty="0" smtClean="0"/>
            </a:br>
            <a:endParaRPr lang="es-ES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00800" cy="1705744"/>
          </a:xfrm>
        </p:spPr>
        <p:txBody>
          <a:bodyPr>
            <a:normAutofit/>
          </a:bodyPr>
          <a:lstStyle/>
          <a:p>
            <a:pPr algn="ctr"/>
            <a:r>
              <a:rPr lang="es-ES" sz="1900" b="1" dirty="0" smtClean="0"/>
              <a:t>Centro de Promoción y Defensa de los Derechos Sexuales y Reproductivos</a:t>
            </a:r>
          </a:p>
          <a:p>
            <a:pPr algn="ctr"/>
            <a:r>
              <a:rPr lang="es-ES" sz="1900" b="1" dirty="0" smtClean="0"/>
              <a:t>PROMSEX</a:t>
            </a:r>
          </a:p>
          <a:p>
            <a:r>
              <a:rPr lang="es-PE" b="1" dirty="0" smtClean="0"/>
              <a:t>Investigador </a:t>
            </a:r>
            <a:r>
              <a:rPr lang="es-PE" b="1" dirty="0"/>
              <a:t>principal Jaris Mujica </a:t>
            </a:r>
            <a:endParaRPr lang="es-ES" b="1" dirty="0"/>
          </a:p>
          <a:p>
            <a:endParaRPr lang="es-ES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0"/>
            <a:ext cx="2952328" cy="18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11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6572" y="260648"/>
            <a:ext cx="8229600" cy="922114"/>
          </a:xfrm>
        </p:spPr>
        <p:txBody>
          <a:bodyPr/>
          <a:lstStyle/>
          <a:p>
            <a:r>
              <a:rPr lang="es-ES" b="1" dirty="0" smtClean="0"/>
              <a:t>Puntos de partida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Autofit/>
          </a:bodyPr>
          <a:lstStyle/>
          <a:p>
            <a:r>
              <a:rPr lang="es-ES" sz="2300" dirty="0" smtClean="0"/>
              <a:t>80% de victimas tenían entre 14 </a:t>
            </a:r>
            <a:r>
              <a:rPr lang="es-ES" sz="2300" dirty="0"/>
              <a:t>y 17 </a:t>
            </a:r>
            <a:r>
              <a:rPr lang="es-ES" sz="2300" dirty="0" smtClean="0"/>
              <a:t>años, El victimario  es varón conocido, cercano </a:t>
            </a:r>
            <a:r>
              <a:rPr lang="es-ES" sz="2300" dirty="0"/>
              <a:t>a </a:t>
            </a:r>
            <a:r>
              <a:rPr lang="es-ES" sz="2300" dirty="0" smtClean="0"/>
              <a:t>actividades </a:t>
            </a:r>
            <a:r>
              <a:rPr lang="es-ES" sz="2300" dirty="0"/>
              <a:t>cotidianas de la víctima, y </a:t>
            </a:r>
            <a:r>
              <a:rPr lang="es-ES" sz="2300" dirty="0" smtClean="0"/>
              <a:t>el crimen se produce en </a:t>
            </a:r>
            <a:r>
              <a:rPr lang="es-ES" sz="2300" dirty="0"/>
              <a:t>espacios </a:t>
            </a:r>
            <a:r>
              <a:rPr lang="es-ES" sz="2300" dirty="0" smtClean="0"/>
              <a:t>conocidos </a:t>
            </a:r>
            <a:r>
              <a:rPr lang="es-ES" sz="2300" dirty="0"/>
              <a:t>por la víctima. </a:t>
            </a:r>
            <a:endParaRPr lang="es-ES" sz="2300" dirty="0" smtClean="0"/>
          </a:p>
          <a:p>
            <a:r>
              <a:rPr lang="es-PE" sz="2300" dirty="0" smtClean="0"/>
              <a:t>Evidencias nacionales e internacionales indican el primer indicio de violencia sexual entre los </a:t>
            </a:r>
            <a:r>
              <a:rPr lang="es-PE" sz="2300" dirty="0"/>
              <a:t>10 y 13 </a:t>
            </a:r>
            <a:r>
              <a:rPr lang="es-PE" sz="2300" dirty="0" smtClean="0"/>
              <a:t>años </a:t>
            </a:r>
          </a:p>
          <a:p>
            <a:r>
              <a:rPr lang="es-PE" sz="2300" dirty="0" smtClean="0"/>
              <a:t>El punto de mayor vulnerabilidad es el inicio de la adolescencia.</a:t>
            </a:r>
            <a:endParaRPr lang="es-ES" sz="2300" dirty="0"/>
          </a:p>
          <a:p>
            <a:r>
              <a:rPr lang="es-ES" sz="2300" dirty="0" smtClean="0"/>
              <a:t>Existen </a:t>
            </a:r>
            <a:r>
              <a:rPr lang="es-ES" sz="2300" dirty="0"/>
              <a:t>procedimientos regulares y patrones estratégicos comunes </a:t>
            </a:r>
            <a:r>
              <a:rPr lang="es-ES" sz="2300" dirty="0" smtClean="0"/>
              <a:t>que describen las victimas antes </a:t>
            </a:r>
            <a:r>
              <a:rPr lang="es-ES" sz="2300" dirty="0"/>
              <a:t>de la violación </a:t>
            </a:r>
            <a:r>
              <a:rPr lang="es-ES" sz="2300" dirty="0" smtClean="0"/>
              <a:t>sexual:</a:t>
            </a:r>
          </a:p>
          <a:p>
            <a:pPr lvl="1"/>
            <a:r>
              <a:rPr lang="es-ES" sz="2100" dirty="0" smtClean="0"/>
              <a:t>Lugar y momento donde se produce</a:t>
            </a:r>
          </a:p>
          <a:p>
            <a:pPr lvl="1"/>
            <a:r>
              <a:rPr lang="es-ES" sz="2100" dirty="0" smtClean="0"/>
              <a:t>Agresor </a:t>
            </a:r>
          </a:p>
          <a:p>
            <a:pPr lvl="1"/>
            <a:r>
              <a:rPr lang="es-ES" sz="2100" dirty="0" smtClean="0"/>
              <a:t>Prácticas para el acallamiento y </a:t>
            </a:r>
            <a:r>
              <a:rPr lang="es-ES" sz="2100" dirty="0" err="1" smtClean="0"/>
              <a:t>polivictimizacion</a:t>
            </a:r>
            <a:endParaRPr lang="es-ES" sz="2100" dirty="0" smtClean="0"/>
          </a:p>
          <a:p>
            <a:pPr lvl="1"/>
            <a:r>
              <a:rPr lang="es-ES" sz="2100" dirty="0" smtClean="0"/>
              <a:t>Situaciones que no están explicadas por la psicopatología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50" y="0"/>
            <a:ext cx="1254150" cy="83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77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Hipótesis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 smtClean="0"/>
              <a:t>Conducta de actos de violencia recurrentes e hitos de agresión marcados por cronología antes del hecho de la violación sexual: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 smtClean="0"/>
              <a:t> Victimas entre 14 y 17 años que conocían al victimario antes del hecho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 smtClean="0"/>
              <a:t> Violaciones sexuales se explican por un patrón de dominación y control del cuerpo, sin violencia física.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 smtClean="0"/>
              <a:t> Mecanismos recurrentes, donde la violación es uno de los actos dentro de un sistema de relaciones violencia.</a:t>
            </a:r>
          </a:p>
          <a:p>
            <a:endParaRPr lang="es-ES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50" y="0"/>
            <a:ext cx="1254150" cy="83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6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Objetivos de investigación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es-MX" sz="2800" dirty="0"/>
              <a:t>¿Cuáles son las estructuras del patrón de violencia sexual antecedentes a los casos de violación denunciada en muestras de mujeres que fueron víctimas entre los 16 y 17 años</a:t>
            </a:r>
            <a:r>
              <a:rPr lang="es-MX" sz="2800" dirty="0" smtClean="0"/>
              <a:t>?</a:t>
            </a:r>
          </a:p>
          <a:p>
            <a:r>
              <a:rPr lang="es-MX" sz="2800" dirty="0" smtClean="0"/>
              <a:t>¿</a:t>
            </a:r>
            <a:r>
              <a:rPr lang="es-MX" sz="2800" dirty="0"/>
              <a:t>Cuáles fueron los puntos de inicio de la cadena de violencia sexual en los casos de las muestras</a:t>
            </a:r>
            <a:r>
              <a:rPr lang="es-MX" sz="2800" dirty="0" smtClean="0"/>
              <a:t>?</a:t>
            </a:r>
          </a:p>
          <a:p>
            <a:r>
              <a:rPr lang="es-MX" sz="2800" dirty="0" smtClean="0"/>
              <a:t>¿</a:t>
            </a:r>
            <a:r>
              <a:rPr lang="es-MX" sz="2800" dirty="0"/>
              <a:t>Cuáles son los elementos de progresión y el periodo de mayor vulnerabilidad de las víctimas?</a:t>
            </a:r>
            <a:r>
              <a:rPr lang="es-MX" sz="2800" dirty="0" smtClean="0"/>
              <a:t>                            </a:t>
            </a:r>
            <a:r>
              <a:rPr lang="es-MX" dirty="0"/>
              <a:t> 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50" y="0"/>
            <a:ext cx="1254150" cy="83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75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79853"/>
              </p:ext>
            </p:extLst>
          </p:nvPr>
        </p:nvGraphicFramePr>
        <p:xfrm>
          <a:off x="323528" y="332656"/>
          <a:ext cx="8568951" cy="631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5681"/>
                <a:gridCol w="2856635"/>
                <a:gridCol w="2856635"/>
              </a:tblGrid>
              <a:tr h="4217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Datos precedentes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Preguntas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Objetivos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8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Concentración </a:t>
                      </a: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de </a:t>
                      </a:r>
                      <a:r>
                        <a:rPr lang="es-MX" sz="1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denuncias de violación sexual está en mujeres (93%) adolescentes (75%) entre 14 y 17 años (70%).</a:t>
                      </a:r>
                      <a:endParaRPr lang="es-ES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1. </a:t>
                      </a:r>
                      <a:r>
                        <a:rPr lang="es-MX" sz="1800" dirty="0" smtClean="0">
                          <a:effectLst/>
                        </a:rPr>
                        <a:t>¿Cuál es el patrón </a:t>
                      </a:r>
                      <a:r>
                        <a:rPr lang="es-MX" sz="1800" dirty="0">
                          <a:effectLst/>
                        </a:rPr>
                        <a:t>de violencia </a:t>
                      </a:r>
                      <a:r>
                        <a:rPr lang="es-MX" sz="1800" dirty="0" smtClean="0">
                          <a:effectLst/>
                        </a:rPr>
                        <a:t>sexual y sus </a:t>
                      </a:r>
                      <a:r>
                        <a:rPr lang="es-MX" sz="1800" dirty="0">
                          <a:effectLst/>
                        </a:rPr>
                        <a:t>antecedentes </a:t>
                      </a:r>
                      <a:r>
                        <a:rPr lang="es-MX" sz="1800" dirty="0" smtClean="0">
                          <a:effectLst/>
                        </a:rPr>
                        <a:t>de los casos de </a:t>
                      </a:r>
                      <a:r>
                        <a:rPr lang="es-MX" sz="1800" dirty="0">
                          <a:effectLst/>
                        </a:rPr>
                        <a:t>violación denunciada en muestras de mujeres que fueron víctimas entre los 16 y 17 años?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1. Determinar en una muestra comparada el patrón de violencia sexual precedente a una violación sexual denunciada cuando las  víctimas tenían entre 16 y 17 años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65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La violación sexual denunciada tiene alta correlación (95%) con otras ofensas sexuales precedentes.</a:t>
                      </a:r>
                      <a:endParaRPr lang="es-ES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2. ¿Cuáles fueron los puntos de inicio de la cadena de violencia sexual en los casos de las muestras?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2. determinar los puntos de inicio de la trayectoria de violencia sexual en la muestra indicada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108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La </a:t>
                      </a:r>
                      <a:r>
                        <a:rPr lang="es-MX" sz="1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VS </a:t>
                      </a: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se concentra en población adolescente y </a:t>
                      </a:r>
                      <a:r>
                        <a:rPr lang="es-MX" sz="1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ocurre en situaciones de </a:t>
                      </a: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alta </a:t>
                      </a:r>
                      <a:r>
                        <a:rPr lang="es-MX" sz="1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vulnerabilidad; falta de atención</a:t>
                      </a: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, servicios y protección del Estado. </a:t>
                      </a:r>
                      <a:endParaRPr lang="es-ES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3. ¿Cuáles son los elementos de progresión y el periodo de mayor vulnerabilidad de las víctimas?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3. Determinar los elementos de progresión y el periodo en el que las víctimas tienen mayor vulnerabilidad.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45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Metodología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-457200"/>
            <a:r>
              <a:rPr lang="es-MX" sz="3000" dirty="0" smtClean="0"/>
              <a:t>Revisión de </a:t>
            </a:r>
            <a:r>
              <a:rPr lang="es-MX" sz="3000" dirty="0"/>
              <a:t>los archivos penales </a:t>
            </a:r>
            <a:r>
              <a:rPr lang="es-MX" sz="3000" dirty="0" smtClean="0"/>
              <a:t>(Fuente Observatorio </a:t>
            </a:r>
            <a:r>
              <a:rPr lang="es-MX" sz="3000" dirty="0"/>
              <a:t>de Criminalidad del Ministerio Público</a:t>
            </a:r>
            <a:r>
              <a:rPr lang="es-MX" sz="3000" dirty="0" smtClean="0"/>
              <a:t>) </a:t>
            </a:r>
          </a:p>
          <a:p>
            <a:pPr marL="292608" lvl="1" indent="0" defTabSz="442913">
              <a:buNone/>
            </a:pPr>
            <a:r>
              <a:rPr lang="es-MX" sz="2800" dirty="0" smtClean="0"/>
              <a:t>		Selección aleatoria de casos por cada una de las 			cinco regiones seleccionadas para el estudio</a:t>
            </a:r>
          </a:p>
          <a:p>
            <a:pPr marL="442913" lvl="1" indent="-442913"/>
            <a:r>
              <a:rPr lang="es-MX" sz="3000" dirty="0" smtClean="0"/>
              <a:t>Cada casos contó con 3 reemplazos </a:t>
            </a:r>
            <a:r>
              <a:rPr lang="es-MX" sz="3000" dirty="0" err="1" smtClean="0"/>
              <a:t>aeleatorios</a:t>
            </a:r>
            <a:r>
              <a:rPr lang="es-MX" sz="3000" dirty="0" smtClean="0"/>
              <a:t> estableciéndose cadenas de recojo de dato</a:t>
            </a:r>
          </a:p>
          <a:p>
            <a:pPr marL="442913" lvl="1" indent="-442913"/>
            <a:r>
              <a:rPr lang="es-MX" sz="3000" dirty="0" smtClean="0"/>
              <a:t>Entrevista y aplicación de instrumento complementario de levantamiento de eventos en la trayectoria de vida. </a:t>
            </a:r>
            <a:r>
              <a:rPr lang="es-ES" sz="3000" dirty="0" smtClean="0"/>
              <a:t> 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50" y="0"/>
            <a:ext cx="1254150" cy="83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88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286604"/>
            <a:ext cx="7683192" cy="1450757"/>
          </a:xfrm>
        </p:spPr>
        <p:txBody>
          <a:bodyPr/>
          <a:lstStyle/>
          <a:p>
            <a:r>
              <a:rPr lang="es-ES" b="1" dirty="0" smtClean="0"/>
              <a:t>Resultados esperados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/>
          </a:bodyPr>
          <a:lstStyle/>
          <a:p>
            <a:pPr lvl="0"/>
            <a:r>
              <a:rPr lang="es-MX" sz="3600" dirty="0" smtClean="0"/>
              <a:t>Reconstrucción </a:t>
            </a:r>
            <a:r>
              <a:rPr lang="es-MX" sz="3600" dirty="0"/>
              <a:t>de un patrón comparado y estable de eventos de violencia sexual precedentes a la violación sexual denunciada</a:t>
            </a:r>
            <a:endParaRPr lang="es-ES" sz="3600" dirty="0"/>
          </a:p>
          <a:p>
            <a:pPr lvl="0"/>
            <a:r>
              <a:rPr lang="es-MX" sz="3600" dirty="0" smtClean="0"/>
              <a:t>Dato </a:t>
            </a:r>
            <a:r>
              <a:rPr lang="es-MX" sz="3600" dirty="0"/>
              <a:t>estable de determinación de punto de inicio de la violencia en el primer evento en un rango etario común a las víctimas. </a:t>
            </a:r>
            <a:endParaRPr lang="es-ES" sz="3600" dirty="0"/>
          </a:p>
          <a:p>
            <a:pPr lvl="0"/>
            <a:r>
              <a:rPr lang="es-MX" sz="3600" dirty="0" smtClean="0"/>
              <a:t>Dato </a:t>
            </a:r>
            <a:r>
              <a:rPr lang="es-MX" sz="3600" dirty="0"/>
              <a:t>de umbral de riesgo y victimización  determinado en la muestra </a:t>
            </a:r>
            <a:r>
              <a:rPr lang="es-MX" sz="3600" dirty="0" smtClean="0"/>
              <a:t>comparada</a:t>
            </a:r>
            <a:endParaRPr lang="es-ES" sz="3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50" y="0"/>
            <a:ext cx="1254150" cy="83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19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Resultado: 128 líneas de tiempo… 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32" y="1737361"/>
            <a:ext cx="7107128" cy="4499951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50" y="0"/>
            <a:ext cx="1254150" cy="83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896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… en las que se buscaron: 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1846263"/>
            <a:ext cx="7992888" cy="4535065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50" y="0"/>
            <a:ext cx="1254150" cy="83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014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9425"/>
            <a:ext cx="8229600" cy="990600"/>
          </a:xfrm>
        </p:spPr>
        <p:txBody>
          <a:bodyPr/>
          <a:lstStyle/>
          <a:p>
            <a:r>
              <a:rPr lang="es-ES" dirty="0" smtClean="0"/>
              <a:t>5. Hallazgos 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21465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s-ES" sz="2000" dirty="0" smtClean="0">
                <a:solidFill>
                  <a:schemeClr val="tx1"/>
                </a:solidFill>
              </a:rPr>
              <a:t>85.9%  hubo violación sexual previa no denunciada a la denunciada.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000" dirty="0" smtClean="0">
                <a:solidFill>
                  <a:schemeClr val="tx1"/>
                </a:solidFill>
              </a:rPr>
              <a:t>71.8% ocurrió entre los 14 y 15 años de edad.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000" dirty="0" smtClean="0">
                <a:solidFill>
                  <a:schemeClr val="tx1"/>
                </a:solidFill>
              </a:rPr>
              <a:t>68.75% estuvo vinculada con al menos un intento de violación denunciada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000" dirty="0" smtClean="0">
                <a:solidFill>
                  <a:schemeClr val="tx1"/>
                </a:solidFill>
              </a:rPr>
              <a:t>13.28% declaró haber sufrido un intento de violación entre 12-13 años.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000" dirty="0" smtClean="0">
                <a:solidFill>
                  <a:schemeClr val="tx1"/>
                </a:solidFill>
              </a:rPr>
              <a:t>Hay una trayectoria </a:t>
            </a:r>
            <a:r>
              <a:rPr lang="es-ES" sz="2000" dirty="0">
                <a:solidFill>
                  <a:schemeClr val="tx1"/>
                </a:solidFill>
              </a:rPr>
              <a:t>de </a:t>
            </a:r>
            <a:r>
              <a:rPr lang="es-ES" sz="2000" dirty="0" smtClean="0">
                <a:solidFill>
                  <a:schemeClr val="tx1"/>
                </a:solidFill>
              </a:rPr>
              <a:t>victimización </a:t>
            </a:r>
            <a:r>
              <a:rPr lang="es-ES" sz="2000" dirty="0">
                <a:solidFill>
                  <a:schemeClr val="tx1"/>
                </a:solidFill>
              </a:rPr>
              <a:t>en </a:t>
            </a:r>
            <a:r>
              <a:rPr lang="es-ES" sz="2000" dirty="0" smtClean="0">
                <a:solidFill>
                  <a:schemeClr val="tx1"/>
                </a:solidFill>
              </a:rPr>
              <a:t>el tiempo; Registro </a:t>
            </a:r>
            <a:r>
              <a:rPr lang="es-ES" sz="2000" dirty="0">
                <a:solidFill>
                  <a:schemeClr val="tx1"/>
                </a:solidFill>
              </a:rPr>
              <a:t>de intentos de </a:t>
            </a:r>
            <a:r>
              <a:rPr lang="es-ES" sz="2000" dirty="0" smtClean="0">
                <a:solidFill>
                  <a:schemeClr val="tx1"/>
                </a:solidFill>
              </a:rPr>
              <a:t>violación </a:t>
            </a:r>
            <a:r>
              <a:rPr lang="es-ES" sz="2000" dirty="0">
                <a:solidFill>
                  <a:schemeClr val="tx1"/>
                </a:solidFill>
              </a:rPr>
              <a:t>se puede rastrear con intensidad hasta los 12 y 13 </a:t>
            </a:r>
            <a:r>
              <a:rPr lang="es-ES" sz="2000" dirty="0" smtClean="0">
                <a:solidFill>
                  <a:schemeClr val="tx1"/>
                </a:solidFill>
              </a:rPr>
              <a:t>años </a:t>
            </a:r>
            <a:r>
              <a:rPr lang="es-ES" sz="2000" dirty="0">
                <a:solidFill>
                  <a:schemeClr val="tx1"/>
                </a:solidFill>
              </a:rPr>
              <a:t>de edad de las </a:t>
            </a:r>
            <a:r>
              <a:rPr lang="es-ES" sz="2000" dirty="0" smtClean="0">
                <a:solidFill>
                  <a:schemeClr val="tx1"/>
                </a:solidFill>
              </a:rPr>
              <a:t>víctimas.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000" dirty="0" smtClean="0">
                <a:solidFill>
                  <a:schemeClr val="tx1"/>
                </a:solidFill>
              </a:rPr>
              <a:t>En las líneas de tiempo se encuentran practicas de violencia que se organizan en intensidad.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s-ES" sz="2000" dirty="0" smtClean="0">
                <a:solidFill>
                  <a:schemeClr val="tx1"/>
                </a:solidFill>
              </a:rPr>
              <a:t>El </a:t>
            </a:r>
            <a:r>
              <a:rPr lang="es-ES" sz="2000" dirty="0">
                <a:solidFill>
                  <a:schemeClr val="tx1"/>
                </a:solidFill>
              </a:rPr>
              <a:t>28.12% de las </a:t>
            </a:r>
            <a:r>
              <a:rPr lang="es-ES" sz="2000" dirty="0" smtClean="0">
                <a:solidFill>
                  <a:schemeClr val="tx1"/>
                </a:solidFill>
              </a:rPr>
              <a:t>víctimas </a:t>
            </a:r>
            <a:r>
              <a:rPr lang="es-ES" sz="2000" dirty="0">
                <a:solidFill>
                  <a:schemeClr val="tx1"/>
                </a:solidFill>
              </a:rPr>
              <a:t>declara haber sufrido tocamientos sexuales no consentidos cuando </a:t>
            </a:r>
            <a:r>
              <a:rPr lang="es-ES" sz="2000" dirty="0" smtClean="0">
                <a:solidFill>
                  <a:schemeClr val="tx1"/>
                </a:solidFill>
              </a:rPr>
              <a:t>tenían </a:t>
            </a:r>
            <a:r>
              <a:rPr lang="es-ES" sz="2000" dirty="0">
                <a:solidFill>
                  <a:schemeClr val="tx1"/>
                </a:solidFill>
              </a:rPr>
              <a:t>10-11 </a:t>
            </a:r>
            <a:r>
              <a:rPr lang="es-ES" sz="2000" dirty="0" smtClean="0">
                <a:solidFill>
                  <a:schemeClr val="tx1"/>
                </a:solidFill>
              </a:rPr>
              <a:t>años. El porcentaje va en incremento: 35% entre los 12</a:t>
            </a:r>
            <a:r>
              <a:rPr lang="es-ES" sz="2000" dirty="0">
                <a:solidFill>
                  <a:schemeClr val="tx1"/>
                </a:solidFill>
              </a:rPr>
              <a:t>-13 </a:t>
            </a:r>
            <a:r>
              <a:rPr lang="es-ES" sz="2000" dirty="0" smtClean="0">
                <a:solidFill>
                  <a:schemeClr val="tx1"/>
                </a:solidFill>
              </a:rPr>
              <a:t>años, 78.12 entre los 14-15 años y 79.68% entre 16-17 años </a:t>
            </a:r>
            <a:endParaRPr lang="es-ES" sz="200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50" y="0"/>
            <a:ext cx="1254150" cy="83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14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Hechos de violencia sexual declarados anteriores a la violación denunciada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9550" y="2209800"/>
            <a:ext cx="6229350" cy="3295650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50" y="0"/>
            <a:ext cx="1254150" cy="83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18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Antecedentes; 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ES" sz="4000" dirty="0" smtClean="0"/>
              <a:t>¿Qué explica la altísima tasa de embarazo en adolescentes en la selva peruana?</a:t>
            </a:r>
          </a:p>
          <a:p>
            <a:pPr marL="0" indent="0">
              <a:buNone/>
            </a:pPr>
            <a:r>
              <a:rPr lang="es-ES" sz="4000" dirty="0" smtClean="0"/>
              <a:t>¿Cuales son las intervenciones mas costo eficientes?</a:t>
            </a:r>
          </a:p>
          <a:p>
            <a:pPr marL="0" indent="0">
              <a:buNone/>
            </a:pPr>
            <a:endParaRPr lang="es-ES" sz="4000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50" y="0"/>
            <a:ext cx="1254150" cy="83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51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00FF"/>
                </a:solidFill>
              </a:rPr>
              <a:t>Hechos se incrementan </a:t>
            </a:r>
            <a:r>
              <a:rPr lang="es-ES" dirty="0">
                <a:solidFill>
                  <a:srgbClr val="0000FF"/>
                </a:solidFill>
              </a:rPr>
              <a:t>en ciertos periodos. 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ES" sz="4300" dirty="0"/>
          </a:p>
          <a:p>
            <a:pPr lvl="1"/>
            <a:r>
              <a:rPr lang="es-ES" sz="3700" dirty="0"/>
              <a:t>Línea </a:t>
            </a:r>
            <a:r>
              <a:rPr lang="es-ES" sz="3700" dirty="0" smtClean="0"/>
              <a:t>ascendente </a:t>
            </a:r>
            <a:r>
              <a:rPr lang="es-ES" sz="3700" dirty="0"/>
              <a:t>vinculado la edad de la </a:t>
            </a:r>
            <a:r>
              <a:rPr lang="es-ES" sz="3700" dirty="0" smtClean="0"/>
              <a:t>víctima</a:t>
            </a:r>
          </a:p>
          <a:p>
            <a:pPr lvl="1"/>
            <a:r>
              <a:rPr lang="es-ES" sz="3700" dirty="0" smtClean="0"/>
              <a:t>Solo </a:t>
            </a:r>
            <a:r>
              <a:rPr lang="es-ES" sz="3700" dirty="0"/>
              <a:t>en </a:t>
            </a:r>
            <a:r>
              <a:rPr lang="es-ES" sz="3700" dirty="0" smtClean="0"/>
              <a:t>el 8.59% no </a:t>
            </a:r>
            <a:r>
              <a:rPr lang="es-ES" sz="3700" dirty="0"/>
              <a:t>se registra ningún hecho declarado de violencia sexual precedente a la violación denunciada. </a:t>
            </a:r>
            <a:endParaRPr lang="es-ES" sz="3700" dirty="0" smtClean="0"/>
          </a:p>
          <a:p>
            <a:pPr lvl="1"/>
            <a:r>
              <a:rPr lang="es-ES" sz="3700" dirty="0" smtClean="0"/>
              <a:t>Hay un patrón regular de antecedentes de violencia sexual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26986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91059" y="30731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Ojiva de hechos de violencia declarados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5" y="1846263"/>
            <a:ext cx="7865083" cy="4535065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50" y="0"/>
            <a:ext cx="1254150" cy="83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9689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9691"/>
            <a:ext cx="8229600" cy="990600"/>
          </a:xfrm>
        </p:spPr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48156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sz="3300" b="1" i="1" dirty="0" smtClean="0"/>
              <a:t>Primera</a:t>
            </a:r>
            <a:r>
              <a:rPr lang="es-ES" sz="3300" b="1" i="1" dirty="0"/>
              <a:t>.</a:t>
            </a:r>
            <a:r>
              <a:rPr lang="es-ES" sz="3300" i="1" dirty="0"/>
              <a:t> </a:t>
            </a:r>
            <a:r>
              <a:rPr lang="es-ES" sz="3300" i="1" dirty="0" smtClean="0"/>
              <a:t>Evidencias de la alta prevalencia de violación sexual, concentrada </a:t>
            </a:r>
            <a:r>
              <a:rPr lang="es-ES" sz="3300" dirty="0" smtClean="0"/>
              <a:t>en </a:t>
            </a:r>
            <a:r>
              <a:rPr lang="es-ES" sz="3300" dirty="0"/>
              <a:t>el rango de 14 a 17 </a:t>
            </a:r>
            <a:r>
              <a:rPr lang="es-ES" sz="3300" dirty="0" smtClean="0"/>
              <a:t>años </a:t>
            </a:r>
            <a:r>
              <a:rPr lang="es-ES" sz="3300" dirty="0"/>
              <a:t>de </a:t>
            </a:r>
            <a:r>
              <a:rPr lang="es-ES" sz="3300" dirty="0" smtClean="0"/>
              <a:t>edad. </a:t>
            </a:r>
          </a:p>
          <a:p>
            <a:pPr marL="0" indent="0">
              <a:buNone/>
            </a:pPr>
            <a:r>
              <a:rPr lang="es-ES" sz="3300" b="1" i="1" dirty="0" smtClean="0"/>
              <a:t>Segunda</a:t>
            </a:r>
            <a:r>
              <a:rPr lang="es-ES" sz="3300" i="1" dirty="0"/>
              <a:t>. </a:t>
            </a:r>
            <a:r>
              <a:rPr lang="es-ES" sz="3300" i="1" dirty="0" smtClean="0"/>
              <a:t>La VS, </a:t>
            </a:r>
            <a:r>
              <a:rPr lang="es-ES" sz="3300" dirty="0" smtClean="0"/>
              <a:t>asociada </a:t>
            </a:r>
            <a:r>
              <a:rPr lang="es-ES" sz="3300" dirty="0"/>
              <a:t>a antecedentes de ofensas </a:t>
            </a:r>
            <a:r>
              <a:rPr lang="es-ES" sz="3300" dirty="0" smtClean="0"/>
              <a:t>sexuales; El 86% VS no es la primera violación. La línea de tiempo indica que la VS es parte de una </a:t>
            </a:r>
            <a:r>
              <a:rPr lang="es-ES" sz="3300" dirty="0"/>
              <a:t>cadena de hechos </a:t>
            </a:r>
            <a:r>
              <a:rPr lang="es-ES" sz="3300" dirty="0" smtClean="0"/>
              <a:t>que </a:t>
            </a:r>
            <a:r>
              <a:rPr lang="es-ES" sz="3300" dirty="0"/>
              <a:t>se inicia varios </a:t>
            </a:r>
            <a:r>
              <a:rPr lang="es-ES" sz="3300" dirty="0" smtClean="0"/>
              <a:t>años </a:t>
            </a:r>
            <a:r>
              <a:rPr lang="es-ES" sz="3300" dirty="0"/>
              <a:t>antes del hecho denunciado (entre los 10-11 y 12-</a:t>
            </a:r>
            <a:r>
              <a:rPr lang="es-ES" sz="3300" dirty="0" smtClean="0"/>
              <a:t>13).</a:t>
            </a:r>
          </a:p>
          <a:p>
            <a:pPr marL="0" indent="0">
              <a:buNone/>
            </a:pPr>
            <a:r>
              <a:rPr lang="es-ES" sz="3300" b="1" i="1" dirty="0" smtClean="0"/>
              <a:t>Tercera</a:t>
            </a:r>
            <a:r>
              <a:rPr lang="es-ES" sz="3300" b="1" i="1" dirty="0"/>
              <a:t>.</a:t>
            </a:r>
            <a:r>
              <a:rPr lang="es-ES" sz="3300" i="1" dirty="0"/>
              <a:t> </a:t>
            </a:r>
            <a:r>
              <a:rPr lang="es-ES" sz="3300" i="1" dirty="0" smtClean="0"/>
              <a:t>Las </a:t>
            </a:r>
            <a:r>
              <a:rPr lang="es-ES" sz="3300" dirty="0" smtClean="0"/>
              <a:t>violaciones </a:t>
            </a:r>
            <a:r>
              <a:rPr lang="es-ES" sz="3300" dirty="0"/>
              <a:t>sexuales </a:t>
            </a:r>
            <a:r>
              <a:rPr lang="es-ES" sz="3300" dirty="0" smtClean="0"/>
              <a:t>no son hechos aislados </a:t>
            </a:r>
            <a:r>
              <a:rPr lang="es-ES" sz="3300" dirty="0"/>
              <a:t>o </a:t>
            </a:r>
            <a:r>
              <a:rPr lang="es-ES" sz="3300" dirty="0" smtClean="0"/>
              <a:t>un evento a causa de agresor ocasional. </a:t>
            </a:r>
          </a:p>
          <a:p>
            <a:pPr lvl="1"/>
            <a:r>
              <a:rPr lang="es-ES" sz="3100" dirty="0" smtClean="0"/>
              <a:t>Presentan movimiento </a:t>
            </a:r>
            <a:r>
              <a:rPr lang="es-ES" sz="3100" dirty="0"/>
              <a:t>de escalada (en </a:t>
            </a:r>
            <a:r>
              <a:rPr lang="es-ES" sz="3100" dirty="0" smtClean="0"/>
              <a:t>intensidad): </a:t>
            </a:r>
            <a:r>
              <a:rPr lang="es-ES" sz="3100" i="1" dirty="0" smtClean="0"/>
              <a:t>in </a:t>
            </a:r>
            <a:r>
              <a:rPr lang="es-ES" sz="3100" i="1" dirty="0"/>
              <a:t>crescendo</a:t>
            </a:r>
            <a:r>
              <a:rPr lang="es-ES" sz="3100" dirty="0"/>
              <a:t>, </a:t>
            </a:r>
            <a:r>
              <a:rPr lang="es-ES" sz="3100" dirty="0" smtClean="0"/>
              <a:t>en el inicio </a:t>
            </a:r>
            <a:r>
              <a:rPr lang="es-ES" sz="3100" dirty="0"/>
              <a:t>de la adolescencia, </a:t>
            </a:r>
            <a:r>
              <a:rPr lang="es-ES" sz="3100" dirty="0" smtClean="0"/>
              <a:t>e </a:t>
            </a:r>
            <a:r>
              <a:rPr lang="es-ES" sz="3100" i="1" dirty="0" smtClean="0"/>
              <a:t>in </a:t>
            </a:r>
            <a:r>
              <a:rPr lang="es-ES" sz="3100" i="1" dirty="0"/>
              <a:t>minuendo</a:t>
            </a:r>
            <a:r>
              <a:rPr lang="es-ES" sz="3100" dirty="0"/>
              <a:t>, al final de ese </a:t>
            </a:r>
            <a:r>
              <a:rPr lang="es-ES" sz="3100" dirty="0" smtClean="0"/>
              <a:t>periodo.</a:t>
            </a:r>
          </a:p>
          <a:p>
            <a:pPr lvl="1"/>
            <a:r>
              <a:rPr lang="es-ES" sz="3300" dirty="0" smtClean="0"/>
              <a:t>los </a:t>
            </a:r>
            <a:r>
              <a:rPr lang="es-ES" sz="3300" dirty="0"/>
              <a:t>criterios de prevención requieren reconstruir esa cadena y ubicar el punto cero de su escalada. </a:t>
            </a:r>
          </a:p>
          <a:p>
            <a:pPr marL="0" indent="0">
              <a:buNone/>
            </a:pPr>
            <a:endParaRPr lang="es-ES" sz="2500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50" y="0"/>
            <a:ext cx="1254150" cy="83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290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964010"/>
            <a:ext cx="8229600" cy="52733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b="1" i="1" dirty="0" smtClean="0"/>
              <a:t>Cuarta</a:t>
            </a:r>
            <a:r>
              <a:rPr lang="es-ES" sz="2400" i="1" dirty="0" smtClean="0"/>
              <a:t>. Principales </a:t>
            </a:r>
            <a:r>
              <a:rPr lang="es-ES" sz="2400" dirty="0" smtClean="0"/>
              <a:t>agresores tenían relación </a:t>
            </a:r>
            <a:r>
              <a:rPr lang="es-ES" sz="2400" dirty="0"/>
              <a:t>previa con la </a:t>
            </a:r>
            <a:r>
              <a:rPr lang="es-ES" sz="2400" dirty="0" smtClean="0"/>
              <a:t>víctima (consanguíneos, afinidad, cercano entorno </a:t>
            </a:r>
            <a:r>
              <a:rPr lang="es-ES" sz="2400" dirty="0"/>
              <a:t>familiar o tutela </a:t>
            </a:r>
            <a:r>
              <a:rPr lang="es-ES" sz="2400" dirty="0" smtClean="0"/>
              <a:t>parcial; maestros</a:t>
            </a:r>
            <a:r>
              <a:rPr lang="es-ES" sz="2400" dirty="0"/>
              <a:t>, cuidadores, etc.). </a:t>
            </a:r>
            <a:endParaRPr lang="es-ES" sz="2400" dirty="0" smtClean="0"/>
          </a:p>
          <a:p>
            <a:pPr marL="0" indent="0">
              <a:buNone/>
            </a:pPr>
            <a:r>
              <a:rPr lang="es-ES" sz="2400" b="1" i="1" dirty="0" smtClean="0"/>
              <a:t>Quinta.</a:t>
            </a:r>
            <a:r>
              <a:rPr lang="es-ES" sz="2400" i="1" dirty="0" smtClean="0"/>
              <a:t> Hay patrón de </a:t>
            </a:r>
            <a:r>
              <a:rPr lang="es-ES" sz="2400" dirty="0" smtClean="0"/>
              <a:t>violencia </a:t>
            </a:r>
            <a:r>
              <a:rPr lang="es-ES" sz="2400" dirty="0"/>
              <a:t>sexual en la trayectoria de </a:t>
            </a:r>
            <a:r>
              <a:rPr lang="es-ES" sz="2400" dirty="0" smtClean="0"/>
              <a:t>vida: Periodo </a:t>
            </a:r>
            <a:r>
              <a:rPr lang="es-ES" sz="2400" dirty="0"/>
              <a:t>de riesgo cuyo </a:t>
            </a:r>
            <a:r>
              <a:rPr lang="es-ES" sz="2400" dirty="0" smtClean="0"/>
              <a:t>umbral se inicia desde los </a:t>
            </a:r>
            <a:r>
              <a:rPr lang="es-ES" sz="2400" dirty="0"/>
              <a:t>10 </a:t>
            </a:r>
            <a:r>
              <a:rPr lang="es-ES" sz="2400" dirty="0" smtClean="0"/>
              <a:t>años </a:t>
            </a:r>
            <a:r>
              <a:rPr lang="es-ES" sz="2400" dirty="0"/>
              <a:t>y tiende a cerrarse hacia a los </a:t>
            </a:r>
            <a:r>
              <a:rPr lang="es-ES" sz="2400" dirty="0" smtClean="0"/>
              <a:t>17. Cadena de episodios </a:t>
            </a:r>
            <a:r>
              <a:rPr lang="es-ES" sz="2400" dirty="0"/>
              <a:t>de violencia sexual que aparecen en la </a:t>
            </a:r>
            <a:r>
              <a:rPr lang="es-ES" sz="2400" dirty="0" smtClean="0"/>
              <a:t>línea </a:t>
            </a:r>
            <a:r>
              <a:rPr lang="es-ES" sz="2400" dirty="0"/>
              <a:t>de vida y </a:t>
            </a:r>
            <a:r>
              <a:rPr lang="es-ES" sz="2400" dirty="0" smtClean="0"/>
              <a:t>con estructura </a:t>
            </a:r>
            <a:r>
              <a:rPr lang="es-ES" sz="2400" dirty="0"/>
              <a:t>y trayectoria </a:t>
            </a:r>
            <a:r>
              <a:rPr lang="es-ES" sz="2400" dirty="0" smtClean="0"/>
              <a:t>común</a:t>
            </a:r>
            <a:r>
              <a:rPr lang="es-ES" sz="2400" dirty="0"/>
              <a:t>. </a:t>
            </a:r>
            <a:endParaRPr lang="es-ES" sz="2400" dirty="0" smtClean="0"/>
          </a:p>
          <a:p>
            <a:pPr marL="0" indent="0">
              <a:buNone/>
            </a:pPr>
            <a:r>
              <a:rPr lang="es-ES" sz="2400" b="1" i="1" dirty="0" smtClean="0"/>
              <a:t>Sexta.</a:t>
            </a:r>
            <a:r>
              <a:rPr lang="es-ES" sz="2400" dirty="0" smtClean="0"/>
              <a:t> Hay conexión </a:t>
            </a:r>
            <a:r>
              <a:rPr lang="es-ES" sz="2400" dirty="0"/>
              <a:t>entre estos hechos y una trayectoria, y que a partir del punto de origen de esta </a:t>
            </a:r>
            <a:r>
              <a:rPr lang="es-ES" sz="2400" dirty="0" smtClean="0"/>
              <a:t>línea </a:t>
            </a:r>
            <a:r>
              <a:rPr lang="es-ES" sz="2400" dirty="0"/>
              <a:t>se desencadena la violencia </a:t>
            </a:r>
            <a:r>
              <a:rPr lang="es-ES" sz="2400" i="1" dirty="0"/>
              <a:t>in </a:t>
            </a:r>
            <a:r>
              <a:rPr lang="es-ES" sz="2400" i="1" dirty="0" smtClean="0"/>
              <a:t>crescendo</a:t>
            </a:r>
          </a:p>
          <a:p>
            <a:pPr marL="0" indent="0">
              <a:buNone/>
            </a:pPr>
            <a:r>
              <a:rPr lang="es-ES" sz="2400" b="1" i="1" dirty="0" smtClean="0"/>
              <a:t>Séptimo,</a:t>
            </a:r>
            <a:r>
              <a:rPr lang="es-ES" sz="2400" dirty="0" smtClean="0"/>
              <a:t> el desvío </a:t>
            </a:r>
            <a:r>
              <a:rPr lang="es-ES" sz="2400" dirty="0"/>
              <a:t>de esa trayectoria de hechos de violencia </a:t>
            </a:r>
            <a:r>
              <a:rPr lang="es-ES" sz="2400" dirty="0" smtClean="0"/>
              <a:t>constituiría </a:t>
            </a:r>
            <a:r>
              <a:rPr lang="es-ES" sz="2400" dirty="0"/>
              <a:t>un camino para evitar violaciones en el periodo de mayor probabilidad de </a:t>
            </a:r>
            <a:r>
              <a:rPr lang="es-ES" sz="2400" dirty="0" smtClean="0"/>
              <a:t>victimización. </a:t>
            </a:r>
            <a:endParaRPr lang="es-ES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50" y="0"/>
            <a:ext cx="1254150" cy="83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927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350"/>
            <a:ext cx="8363272" cy="1152426"/>
          </a:xfrm>
        </p:spPr>
        <p:txBody>
          <a:bodyPr>
            <a:normAutofit/>
          </a:bodyPr>
          <a:lstStyle/>
          <a:p>
            <a:r>
              <a:rPr lang="es-ES" sz="6600" dirty="0" smtClean="0"/>
              <a:t>Propuesta </a:t>
            </a:r>
            <a:endParaRPr lang="es-ES" sz="6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/>
          </a:bodyPr>
          <a:lstStyle/>
          <a:p>
            <a:pPr marL="357188" indent="-357188">
              <a:buFont typeface="Wingdings" panose="05000000000000000000" pitchFamily="2" charset="2"/>
              <a:buChar char="q"/>
            </a:pPr>
            <a:r>
              <a:rPr lang="es-PE" dirty="0" smtClean="0"/>
              <a:t>La factibilidad de </a:t>
            </a:r>
            <a:r>
              <a:rPr lang="es-PE" dirty="0"/>
              <a:t>construir un indicador de </a:t>
            </a:r>
            <a:r>
              <a:rPr lang="es-PE" dirty="0" err="1"/>
              <a:t>evitabilidad</a:t>
            </a:r>
            <a:r>
              <a:rPr lang="es-PE" dirty="0"/>
              <a:t> y fortalecer la eficacia de las intervenciones. </a:t>
            </a:r>
            <a:endParaRPr lang="es-PE" dirty="0" smtClean="0"/>
          </a:p>
          <a:p>
            <a:pPr marL="384048" lvl="2" indent="0">
              <a:buNone/>
            </a:pPr>
            <a:r>
              <a:rPr lang="es-PE" sz="1600" i="1" dirty="0" smtClean="0"/>
              <a:t>Se </a:t>
            </a:r>
            <a:r>
              <a:rPr lang="es-PE" sz="1600" i="1" dirty="0"/>
              <a:t>puede establecer un factor externo de </a:t>
            </a:r>
            <a:r>
              <a:rPr lang="es-PE" sz="1600" i="1" dirty="0" err="1"/>
              <a:t>evitabilidad</a:t>
            </a:r>
            <a:r>
              <a:rPr lang="es-PE" sz="1600" i="1" dirty="0"/>
              <a:t>, a través de un tamizaje oportuno</a:t>
            </a:r>
            <a:r>
              <a:rPr lang="es-PE" dirty="0"/>
              <a:t>.</a:t>
            </a:r>
          </a:p>
          <a:p>
            <a:pPr marL="357188" indent="-357188">
              <a:buFont typeface="Wingdings" panose="05000000000000000000" pitchFamily="2" charset="2"/>
              <a:buChar char="q"/>
            </a:pPr>
            <a:r>
              <a:rPr lang="es-PE" dirty="0" smtClean="0"/>
              <a:t>Intervenir en el umbral </a:t>
            </a:r>
            <a:r>
              <a:rPr lang="es-PE" dirty="0"/>
              <a:t>de riesgo de </a:t>
            </a:r>
            <a:r>
              <a:rPr lang="es-PE" dirty="0" smtClean="0"/>
              <a:t>violencia sexual; 10 </a:t>
            </a:r>
            <a:r>
              <a:rPr lang="es-PE" dirty="0"/>
              <a:t>y </a:t>
            </a:r>
            <a:r>
              <a:rPr lang="es-PE" dirty="0" smtClean="0"/>
              <a:t>14 años</a:t>
            </a:r>
            <a:r>
              <a:rPr lang="es-PE" dirty="0"/>
              <a:t>, donde </a:t>
            </a:r>
            <a:r>
              <a:rPr lang="es-PE" dirty="0" smtClean="0"/>
              <a:t>se debe proteger </a:t>
            </a:r>
            <a:r>
              <a:rPr lang="es-PE" dirty="0"/>
              <a:t>a la </a:t>
            </a:r>
            <a:r>
              <a:rPr lang="es-PE" dirty="0" smtClean="0"/>
              <a:t>niña antes que la violación ocurra (Punto cero). </a:t>
            </a:r>
          </a:p>
          <a:p>
            <a:pPr marL="357188" indent="-357188">
              <a:buFont typeface="Wingdings" panose="05000000000000000000" pitchFamily="2" charset="2"/>
              <a:buChar char="q"/>
            </a:pPr>
            <a:r>
              <a:rPr lang="es-PE" dirty="0" smtClean="0"/>
              <a:t>Se puede apuntalar contenidos de educación sexual que ayude a </a:t>
            </a:r>
            <a:r>
              <a:rPr lang="es-PE" dirty="0" err="1" smtClean="0"/>
              <a:t>a</a:t>
            </a:r>
            <a:r>
              <a:rPr lang="es-PE" dirty="0" smtClean="0"/>
              <a:t> las niñas a identificar muy oportunamente tocamientos indebidos</a:t>
            </a:r>
          </a:p>
          <a:p>
            <a:pPr marL="357188" indent="-357188">
              <a:buFont typeface="Wingdings" panose="05000000000000000000" pitchFamily="2" charset="2"/>
              <a:buChar char="q"/>
            </a:pPr>
            <a:r>
              <a:rPr lang="es-PE" dirty="0" smtClean="0"/>
              <a:t> Se pueden originar redes de detección y protección oportuna desde las escuelas</a:t>
            </a:r>
          </a:p>
          <a:p>
            <a:pPr marL="357188" indent="-357188">
              <a:buFont typeface="Wingdings" panose="05000000000000000000" pitchFamily="2" charset="2"/>
              <a:buChar char="q"/>
            </a:pPr>
            <a:r>
              <a:rPr lang="es-PE" dirty="0" smtClean="0"/>
              <a:t> El indicador de denuncias es negativo, no es indicador de éxito. Deberíamos  “violaciones evitadas”</a:t>
            </a:r>
            <a:r>
              <a:rPr lang="es-PE" dirty="0"/>
              <a:t> </a:t>
            </a:r>
            <a:endParaRPr lang="es-ES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50" y="0"/>
            <a:ext cx="1254150" cy="83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84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PE" sz="5400" b="1" i="1" dirty="0" smtClean="0">
              <a:solidFill>
                <a:schemeClr val="tx1"/>
              </a:solidFill>
            </a:endParaRPr>
          </a:p>
          <a:p>
            <a:endParaRPr lang="es-PE" sz="5400" b="1" i="1" dirty="0">
              <a:solidFill>
                <a:schemeClr val="tx1"/>
              </a:solidFill>
            </a:endParaRPr>
          </a:p>
          <a:p>
            <a:pPr algn="r"/>
            <a:r>
              <a:rPr lang="es-PE" sz="5400" b="1" i="1" dirty="0" smtClean="0">
                <a:solidFill>
                  <a:schemeClr val="tx1"/>
                </a:solidFill>
              </a:rPr>
              <a:t>GRACIAS!!!</a:t>
            </a:r>
            <a:endParaRPr lang="es-PE" sz="5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60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es-PE" dirty="0" smtClean="0"/>
              <a:t>La variable violación sexual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/>
              <a:t>La violación sexual como un factor que explica el diferencial del embarazo en adolescentes en las zonas de la selva.</a:t>
            </a:r>
          </a:p>
          <a:p>
            <a:pPr marL="514350" indent="-514350">
              <a:buAutoNum type="alphaLcParenR"/>
            </a:pPr>
            <a:r>
              <a:rPr lang="es-ES" sz="2800" dirty="0"/>
              <a:t>Inicio sexual temprano</a:t>
            </a:r>
          </a:p>
          <a:p>
            <a:pPr marL="514350" indent="-514350">
              <a:buAutoNum type="alphaLcParenR"/>
            </a:pPr>
            <a:r>
              <a:rPr lang="es-ES" sz="2800" dirty="0"/>
              <a:t>Alta tolerancia a las prácticas sexuales con menores </a:t>
            </a:r>
          </a:p>
          <a:p>
            <a:pPr marL="514350" indent="-514350">
              <a:buAutoNum type="alphaLcParenR"/>
            </a:pPr>
            <a:r>
              <a:rPr lang="es-ES" sz="2800" dirty="0" smtClean="0"/>
              <a:t>Explotación sexual infantil </a:t>
            </a:r>
            <a:endParaRPr lang="es-ES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50" y="0"/>
            <a:ext cx="1254150" cy="83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330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1848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Estudios sobre violencia sexual en PROMSEX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00808"/>
            <a:ext cx="7772400" cy="4572000"/>
          </a:xfrm>
        </p:spPr>
        <p:txBody>
          <a:bodyPr>
            <a:normAutofit fontScale="85000" lnSpcReduction="10000"/>
          </a:bodyPr>
          <a:lstStyle/>
          <a:p>
            <a:r>
              <a:rPr lang="es-ES" sz="3200" i="1" dirty="0" smtClean="0"/>
              <a:t>“Violaciones sexuales en el Perú 2000-2009, un informe sobre el Estado de la Situación”. (2011)</a:t>
            </a:r>
          </a:p>
          <a:p>
            <a:r>
              <a:rPr lang="es-ES" sz="3200" i="1" dirty="0" smtClean="0"/>
              <a:t>“La microeconomía de la explotación sexual de niñas y mujeres jóvenes en la Amazonia Peruana” (2012)</a:t>
            </a:r>
          </a:p>
          <a:p>
            <a:r>
              <a:rPr lang="es-ES" sz="3200" i="1" dirty="0" smtClean="0"/>
              <a:t>“Estudio de estimación del impacto y prevalencia de la violencia sexual contra mujeres adolescentes en un distrito de la Amazonía Peruana” (2013)</a:t>
            </a:r>
          </a:p>
          <a:p>
            <a:r>
              <a:rPr lang="es-ES" sz="3200" i="1" dirty="0" smtClean="0"/>
              <a:t>Estudio de Trayectorias de la </a:t>
            </a:r>
            <a:r>
              <a:rPr lang="es-ES" sz="3200" i="1" dirty="0"/>
              <a:t>v</a:t>
            </a:r>
            <a:r>
              <a:rPr lang="es-ES" sz="3200" i="1" dirty="0" smtClean="0"/>
              <a:t>iolación sexual (2014) </a:t>
            </a:r>
          </a:p>
          <a:p>
            <a:r>
              <a:rPr lang="es-ES" sz="3200" i="1" dirty="0" smtClean="0"/>
              <a:t>“Estudio Factores contextuales y </a:t>
            </a:r>
            <a:r>
              <a:rPr lang="es-ES" sz="3200" i="1" dirty="0" err="1" smtClean="0"/>
              <a:t>accountability</a:t>
            </a:r>
            <a:r>
              <a:rPr lang="es-ES" sz="3200" i="1" dirty="0" smtClean="0"/>
              <a:t> en espacios domésticos”  (2015, en proceso de publicación)</a:t>
            </a:r>
          </a:p>
          <a:p>
            <a:pPr marL="0" indent="0">
              <a:buNone/>
            </a:pPr>
            <a:endParaRPr lang="es-ES" b="1" i="1" dirty="0" smtClean="0"/>
          </a:p>
          <a:p>
            <a:pPr marL="0" indent="0">
              <a:buNone/>
            </a:pPr>
            <a:endParaRPr lang="es-ES" b="1" i="1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50" y="0"/>
            <a:ext cx="1254150" cy="83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56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b="1" i="1" dirty="0"/>
              <a:t>Violaciones sexuales en el Perú 2000-2009, un informe sobre el Estado de la Situación</a:t>
            </a:r>
            <a:r>
              <a:rPr lang="es-ES" sz="3600" b="1" i="1" dirty="0" smtClean="0"/>
              <a:t>.</a:t>
            </a:r>
            <a:endParaRPr lang="es-PE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sz="2800" dirty="0" smtClean="0"/>
              <a:t>Organización de información pública existente y disponible de violaciones sexuales, dando cuenta de: </a:t>
            </a:r>
          </a:p>
          <a:p>
            <a:pPr marL="514350" indent="-514350">
              <a:buAutoNum type="alphaLcParenR"/>
            </a:pPr>
            <a:r>
              <a:rPr lang="es-ES" sz="2800" dirty="0" smtClean="0"/>
              <a:t>Panorama de las denuncias</a:t>
            </a:r>
          </a:p>
          <a:p>
            <a:pPr marL="514350" indent="-514350">
              <a:buAutoNum type="alphaLcParenR"/>
            </a:pPr>
            <a:r>
              <a:rPr lang="es-ES" sz="2800" dirty="0" smtClean="0"/>
              <a:t>Instituciones en las que se denuncian las violaciones sexuales </a:t>
            </a:r>
          </a:p>
          <a:p>
            <a:pPr marL="514350" indent="-514350">
              <a:buAutoNum type="alphaLcParenR"/>
            </a:pPr>
            <a:r>
              <a:rPr lang="es-ES" sz="2800" dirty="0" smtClean="0"/>
              <a:t>Magnitud de la violencia sexual </a:t>
            </a:r>
          </a:p>
          <a:p>
            <a:pPr marL="514350" indent="-514350">
              <a:buAutoNum type="alphaLcParenR"/>
            </a:pPr>
            <a:r>
              <a:rPr lang="es-ES" sz="2800" dirty="0" smtClean="0"/>
              <a:t>Caracterización de las victimas </a:t>
            </a:r>
            <a:endParaRPr lang="es-ES" sz="2800" dirty="0"/>
          </a:p>
          <a:p>
            <a:pPr marL="514350" indent="-514350">
              <a:buAutoNum type="alphaLcParenR"/>
            </a:pPr>
            <a:r>
              <a:rPr lang="es-ES" sz="2800" dirty="0" smtClean="0"/>
              <a:t>Acceso a la justicia /</a:t>
            </a:r>
            <a:r>
              <a:rPr lang="es-ES" sz="2800" dirty="0" err="1" smtClean="0"/>
              <a:t>judializacion</a:t>
            </a:r>
            <a:r>
              <a:rPr lang="es-ES" sz="2800" dirty="0" smtClean="0"/>
              <a:t> </a:t>
            </a:r>
            <a:endParaRPr lang="es-ES" sz="2800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50" y="0"/>
            <a:ext cx="1254150" cy="83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69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543800" cy="1198180"/>
          </a:xfrm>
        </p:spPr>
        <p:txBody>
          <a:bodyPr>
            <a:normAutofit/>
          </a:bodyPr>
          <a:lstStyle/>
          <a:p>
            <a:pPr marL="0" indent="0"/>
            <a:r>
              <a:rPr lang="es-ES" sz="3600" b="1" dirty="0"/>
              <a:t>La explotación sexual de niñas y mujeres jóvenes en una zona de la Selva (Pucallpa)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769384"/>
            <a:ext cx="7831833" cy="4023360"/>
          </a:xfrm>
        </p:spPr>
        <p:txBody>
          <a:bodyPr>
            <a:normAutofit fontScale="92500"/>
          </a:bodyPr>
          <a:lstStyle/>
          <a:p>
            <a:r>
              <a:rPr lang="en-US" sz="2400" dirty="0" err="1" smtClean="0"/>
              <a:t>Vínculos</a:t>
            </a:r>
            <a:r>
              <a:rPr lang="en-US" sz="2400" dirty="0" smtClean="0"/>
              <a:t> del </a:t>
            </a:r>
            <a:r>
              <a:rPr lang="en-US" sz="2400" dirty="0" err="1" smtClean="0"/>
              <a:t>incremento</a:t>
            </a:r>
            <a:r>
              <a:rPr lang="en-US" sz="2400" dirty="0" smtClean="0"/>
              <a:t> de la </a:t>
            </a:r>
            <a:r>
              <a:rPr lang="en-US" sz="2400" dirty="0" err="1" smtClean="0"/>
              <a:t>explotación</a:t>
            </a:r>
            <a:r>
              <a:rPr lang="en-US" sz="2400" dirty="0" smtClean="0"/>
              <a:t> sexual de </a:t>
            </a:r>
            <a:r>
              <a:rPr lang="en-US" sz="2400" dirty="0" err="1" smtClean="0"/>
              <a:t>niñas</a:t>
            </a:r>
            <a:r>
              <a:rPr lang="en-US" sz="2400" dirty="0" smtClean="0"/>
              <a:t> y </a:t>
            </a:r>
            <a:r>
              <a:rPr lang="en-US" sz="2400" dirty="0" err="1" smtClean="0"/>
              <a:t>mujeres</a:t>
            </a:r>
            <a:r>
              <a:rPr lang="en-US" sz="2400" dirty="0" smtClean="0"/>
              <a:t> </a:t>
            </a:r>
            <a:r>
              <a:rPr lang="en-US" sz="2400" dirty="0" err="1" smtClean="0"/>
              <a:t>jóvenes</a:t>
            </a:r>
            <a:r>
              <a:rPr lang="en-US" sz="2400" dirty="0" smtClean="0"/>
              <a:t>, con el </a:t>
            </a:r>
            <a:r>
              <a:rPr lang="en-US" sz="2400" dirty="0" err="1" smtClean="0"/>
              <a:t>fenomeno</a:t>
            </a:r>
            <a:r>
              <a:rPr lang="en-US" sz="2400" dirty="0" smtClean="0"/>
              <a:t> </a:t>
            </a:r>
            <a:r>
              <a:rPr lang="en-US" sz="2400" dirty="0" err="1" smtClean="0"/>
              <a:t>extractivo</a:t>
            </a:r>
            <a:r>
              <a:rPr lang="en-US" sz="2400" dirty="0" smtClean="0"/>
              <a:t>: </a:t>
            </a:r>
            <a:r>
              <a:rPr lang="en-US" sz="2400" dirty="0" err="1" smtClean="0"/>
              <a:t>Madereros</a:t>
            </a:r>
            <a:r>
              <a:rPr lang="en-US" sz="2400" dirty="0" smtClean="0"/>
              <a:t>, </a:t>
            </a:r>
            <a:r>
              <a:rPr lang="en-US" sz="2400" dirty="0" err="1" smtClean="0"/>
              <a:t>petroleo</a:t>
            </a:r>
            <a:r>
              <a:rPr lang="en-US" sz="2400" dirty="0" smtClean="0"/>
              <a:t>, </a:t>
            </a:r>
            <a:r>
              <a:rPr lang="en-US" sz="2400" dirty="0" err="1" smtClean="0"/>
              <a:t>minerales</a:t>
            </a:r>
            <a:r>
              <a:rPr lang="en-US" sz="2400" dirty="0" smtClean="0"/>
              <a:t>  y gas</a:t>
            </a:r>
          </a:p>
          <a:p>
            <a:r>
              <a:rPr lang="es-PE" sz="2400" dirty="0" smtClean="0"/>
              <a:t>Identificación de dinámicas </a:t>
            </a:r>
            <a:r>
              <a:rPr lang="es-PE" sz="2400" dirty="0"/>
              <a:t>sociales y económicas que sustentan la explotación sexual comercial de niñas y </a:t>
            </a:r>
            <a:r>
              <a:rPr lang="es-PE" sz="2400" dirty="0" smtClean="0"/>
              <a:t>adolescentes.</a:t>
            </a:r>
          </a:p>
          <a:p>
            <a:pPr lvl="1"/>
            <a:r>
              <a:rPr lang="es-PE" sz="2400" dirty="0" smtClean="0"/>
              <a:t>Mecanismos de funcionamiento </a:t>
            </a:r>
            <a:r>
              <a:rPr lang="es-PE" sz="2400" dirty="0"/>
              <a:t>de bares y restaurantes en el puerto, la demanda y las percepciones de la explotación sexual de niños y adolescentes, y </a:t>
            </a:r>
            <a:r>
              <a:rPr lang="es-PE" sz="2400" dirty="0" smtClean="0"/>
              <a:t>lógica </a:t>
            </a:r>
            <a:r>
              <a:rPr lang="es-PE" sz="2400" dirty="0"/>
              <a:t>económica que conlleva. </a:t>
            </a:r>
            <a:endParaRPr lang="es-PE" sz="2400" dirty="0" smtClean="0"/>
          </a:p>
          <a:p>
            <a:pPr lvl="1"/>
            <a:r>
              <a:rPr lang="es-PE" sz="2400" dirty="0"/>
              <a:t>C</a:t>
            </a:r>
            <a:r>
              <a:rPr lang="es-PE" sz="2400" dirty="0" smtClean="0"/>
              <a:t>oncepto de rentabilidad de la oferta sexual de niñas y mujeres jóvenes, ligado al </a:t>
            </a:r>
            <a:r>
              <a:rPr lang="es-PE" sz="2400" dirty="0"/>
              <a:t>comercio de bebidas alcohólicas y </a:t>
            </a:r>
            <a:r>
              <a:rPr lang="es-PE" sz="2400" dirty="0" smtClean="0"/>
              <a:t>alimentos</a:t>
            </a:r>
          </a:p>
          <a:p>
            <a:pPr lvl="1"/>
            <a:r>
              <a:rPr lang="es-PE" sz="2400" dirty="0" smtClean="0"/>
              <a:t>Conexiones </a:t>
            </a:r>
            <a:r>
              <a:rPr lang="es-PE" sz="2400" dirty="0"/>
              <a:t>familiares y </a:t>
            </a:r>
            <a:r>
              <a:rPr lang="es-PE" sz="2400" dirty="0" smtClean="0"/>
              <a:t>redes de la explotación sexual.</a:t>
            </a:r>
            <a:endParaRPr lang="es-PE" sz="2400" dirty="0">
              <a:effectLst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50" y="0"/>
            <a:ext cx="1254150" cy="83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69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543800" cy="1450757"/>
          </a:xfrm>
        </p:spPr>
        <p:txBody>
          <a:bodyPr>
            <a:normAutofit/>
          </a:bodyPr>
          <a:lstStyle/>
          <a:p>
            <a:r>
              <a:rPr lang="es-ES" sz="2800" b="1" i="1" dirty="0"/>
              <a:t>Estudio de estimación del impacto y prevalencia de la violencia sexual contra mujeres adolescentes en un distrito de la Amazonía </a:t>
            </a:r>
            <a:r>
              <a:rPr lang="es-ES" sz="2800" b="1" i="1" dirty="0" smtClean="0"/>
              <a:t>Peruana</a:t>
            </a:r>
            <a:endParaRPr lang="es-PE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3530" y="1916832"/>
            <a:ext cx="7543801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800" dirty="0" smtClean="0"/>
              <a:t>Vínculo de la violencia sexual con el embarazo en adolescentes</a:t>
            </a:r>
            <a:endParaRPr lang="es-MX" sz="2800" dirty="0" smtClean="0"/>
          </a:p>
          <a:p>
            <a:pPr marL="514350" indent="-514350">
              <a:buAutoNum type="arabicPeriod"/>
            </a:pPr>
            <a:r>
              <a:rPr lang="es-ES" sz="2800" dirty="0" smtClean="0"/>
              <a:t>Magnitud de la violencia sexual dentro de un ámbito territorial y brechas entre denuncias y cifras no denunciadas de violencia sexual</a:t>
            </a:r>
          </a:p>
          <a:p>
            <a:pPr marL="514350" indent="-514350">
              <a:buAutoNum type="arabicPeriod"/>
            </a:pPr>
            <a:r>
              <a:rPr lang="es-ES" sz="2800" dirty="0" smtClean="0"/>
              <a:t>Importancia </a:t>
            </a:r>
            <a:r>
              <a:rPr lang="es-ES" sz="2800" dirty="0"/>
              <a:t>de la violencia sexual en el inicio de la vida </a:t>
            </a:r>
            <a:r>
              <a:rPr lang="es-ES" sz="2800" dirty="0" smtClean="0"/>
              <a:t>sexual</a:t>
            </a:r>
          </a:p>
          <a:p>
            <a:pPr marL="514350" indent="-514350">
              <a:buAutoNum type="arabicPeriod"/>
            </a:pPr>
            <a:r>
              <a:rPr lang="es-ES" sz="2800" dirty="0" smtClean="0"/>
              <a:t>Establecimiento de vínculos entre la violencia sexual y en </a:t>
            </a:r>
            <a:r>
              <a:rPr lang="es-ES" sz="2800" dirty="0"/>
              <a:t>el embarazo de las </a:t>
            </a:r>
            <a:r>
              <a:rPr lang="es-ES" sz="2800" dirty="0" smtClean="0"/>
              <a:t>adolescentes. </a:t>
            </a:r>
            <a:endParaRPr lang="es-ES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50" y="0"/>
            <a:ext cx="1254150" cy="83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59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11560" y="3140968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900" b="1" dirty="0" smtClean="0"/>
              <a:t>Estudio; Trayectorias y evidencias para la prevención de la violación sexual </a:t>
            </a:r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50" y="0"/>
            <a:ext cx="1254150" cy="83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37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67544" y="286604"/>
            <a:ext cx="7899216" cy="1450757"/>
          </a:xfrm>
        </p:spPr>
        <p:txBody>
          <a:bodyPr>
            <a:normAutofit/>
          </a:bodyPr>
          <a:lstStyle/>
          <a:p>
            <a:r>
              <a:rPr lang="es-ES" sz="5400" b="1" dirty="0" smtClean="0"/>
              <a:t>Fundamentación</a:t>
            </a:r>
            <a:endParaRPr lang="es-ES" sz="5400" b="1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237931"/>
          </a:xfrm>
        </p:spPr>
        <p:txBody>
          <a:bodyPr>
            <a:noAutofit/>
          </a:bodyPr>
          <a:lstStyle/>
          <a:p>
            <a:r>
              <a:rPr lang="es-PE" sz="3200" dirty="0" smtClean="0"/>
              <a:t>La población más </a:t>
            </a:r>
            <a:r>
              <a:rPr lang="es-PE" sz="3200" dirty="0"/>
              <a:t>vulnerables son las niñas y adolescentes en edad </a:t>
            </a:r>
            <a:r>
              <a:rPr lang="es-PE" sz="3200" dirty="0" smtClean="0"/>
              <a:t>reproductiva.</a:t>
            </a:r>
          </a:p>
          <a:p>
            <a:r>
              <a:rPr lang="es-PE" sz="3200" dirty="0" smtClean="0"/>
              <a:t>Casi </a:t>
            </a:r>
            <a:r>
              <a:rPr lang="es-PE" sz="3200" dirty="0"/>
              <a:t>toda la política pública existente, los instrumentos legales y psicológicos, </a:t>
            </a:r>
            <a:r>
              <a:rPr lang="es-PE" sz="3200" dirty="0" err="1"/>
              <a:t>etc</a:t>
            </a:r>
            <a:r>
              <a:rPr lang="es-PE" sz="3200" dirty="0" smtClean="0"/>
              <a:t>, están  </a:t>
            </a:r>
            <a:r>
              <a:rPr lang="es-PE" sz="3200" dirty="0"/>
              <a:t>concentrados en el tratamiento de la </a:t>
            </a:r>
            <a:r>
              <a:rPr lang="es-PE" sz="3200" dirty="0" smtClean="0"/>
              <a:t>víctima (Post violación). </a:t>
            </a:r>
          </a:p>
          <a:p>
            <a:r>
              <a:rPr lang="es-PE" sz="3200" dirty="0" smtClean="0"/>
              <a:t>Escaso desarrollo prevención; necesitamos disminuir victimización, pero no la denuncia. </a:t>
            </a:r>
            <a:endParaRPr lang="es-ES" sz="3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50" y="0"/>
            <a:ext cx="1254150" cy="83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16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492</TotalTime>
  <Words>1646</Words>
  <Application>Microsoft Office PowerPoint</Application>
  <PresentationFormat>Presentación en pantalla (4:3)</PresentationFormat>
  <Paragraphs>117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Calibri</vt:lpstr>
      <vt:lpstr>Calibri Light</vt:lpstr>
      <vt:lpstr>Times New Roman</vt:lpstr>
      <vt:lpstr>Wingdings</vt:lpstr>
      <vt:lpstr>Retrospección</vt:lpstr>
      <vt:lpstr>Trayectorias de violencia sexual Determinación del punto cero de riesgo de violencia sexual </vt:lpstr>
      <vt:lpstr>Antecedentes; </vt:lpstr>
      <vt:lpstr>La variable violación sexual</vt:lpstr>
      <vt:lpstr>Estudios sobre violencia sexual en PROMSEX</vt:lpstr>
      <vt:lpstr>Violaciones sexuales en el Perú 2000-2009, un informe sobre el Estado de la Situación.</vt:lpstr>
      <vt:lpstr>La explotación sexual de niñas y mujeres jóvenes en una zona de la Selva (Pucallpa)</vt:lpstr>
      <vt:lpstr>Estudio de estimación del impacto y prevalencia de la violencia sexual contra mujeres adolescentes en un distrito de la Amazonía Peruana</vt:lpstr>
      <vt:lpstr>Estudio; Trayectorias y evidencias para la prevención de la violación sexual  </vt:lpstr>
      <vt:lpstr>Fundamentación</vt:lpstr>
      <vt:lpstr>Puntos de partida</vt:lpstr>
      <vt:lpstr>Hipótesis</vt:lpstr>
      <vt:lpstr>Objetivos de investigación</vt:lpstr>
      <vt:lpstr>Presentación de PowerPoint</vt:lpstr>
      <vt:lpstr>Metodología</vt:lpstr>
      <vt:lpstr>Resultados esperados</vt:lpstr>
      <vt:lpstr>Resultado: 128 líneas de tiempo… </vt:lpstr>
      <vt:lpstr>… en las que se buscaron: </vt:lpstr>
      <vt:lpstr>5. Hallazgos  </vt:lpstr>
      <vt:lpstr>Hechos de violencia sexual declarados anteriores a la violación denunciada</vt:lpstr>
      <vt:lpstr>Hechos se incrementan en ciertos periodos. </vt:lpstr>
      <vt:lpstr>Ojiva de hechos de violencia declarados</vt:lpstr>
      <vt:lpstr>Conclusiones</vt:lpstr>
      <vt:lpstr>Presentación de PowerPoint</vt:lpstr>
      <vt:lpstr>Propuesta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Trayectorias de violencia sexual</dc:title>
  <dc:creator>SUSANA</dc:creator>
  <cp:lastModifiedBy>Sara Jesus Cuentas Ramirez</cp:lastModifiedBy>
  <cp:revision>39</cp:revision>
  <dcterms:created xsi:type="dcterms:W3CDTF">2014-09-23T20:18:44Z</dcterms:created>
  <dcterms:modified xsi:type="dcterms:W3CDTF">2015-10-21T21:32:34Z</dcterms:modified>
</cp:coreProperties>
</file>