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 id="2147484096" r:id="rId2"/>
    <p:sldMasterId id="2147484071" r:id="rId3"/>
    <p:sldMasterId id="2147484059" r:id="rId4"/>
    <p:sldMasterId id="2147483672" r:id="rId5"/>
    <p:sldMasterId id="2147483685" r:id="rId6"/>
  </p:sldMasterIdLst>
  <p:notesMasterIdLst>
    <p:notesMasterId r:id="rId32"/>
  </p:notesMasterIdLst>
  <p:sldIdLst>
    <p:sldId id="270" r:id="rId7"/>
    <p:sldId id="273" r:id="rId8"/>
    <p:sldId id="301" r:id="rId9"/>
    <p:sldId id="274" r:id="rId10"/>
    <p:sldId id="275" r:id="rId11"/>
    <p:sldId id="276" r:id="rId12"/>
    <p:sldId id="286" r:id="rId13"/>
    <p:sldId id="287" r:id="rId14"/>
    <p:sldId id="288" r:id="rId15"/>
    <p:sldId id="289" r:id="rId16"/>
    <p:sldId id="290" r:id="rId17"/>
    <p:sldId id="291" r:id="rId18"/>
    <p:sldId id="292" r:id="rId19"/>
    <p:sldId id="297" r:id="rId20"/>
    <p:sldId id="298" r:id="rId21"/>
    <p:sldId id="299" r:id="rId22"/>
    <p:sldId id="302" r:id="rId23"/>
    <p:sldId id="303" r:id="rId24"/>
    <p:sldId id="304" r:id="rId25"/>
    <p:sldId id="305" r:id="rId26"/>
    <p:sldId id="306" r:id="rId27"/>
    <p:sldId id="307" r:id="rId28"/>
    <p:sldId id="308" r:id="rId29"/>
    <p:sldId id="300" r:id="rId30"/>
    <p:sldId id="309"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I Educacion" initials="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DEE8A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84" d="100"/>
          <a:sy n="84" d="100"/>
        </p:scale>
        <p:origin x="143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100DCF2-3D63-460D-B841-DDE1D9346A83}" type="datetimeFigureOut">
              <a:rPr lang="es-ES"/>
              <a:pPr>
                <a:defRPr/>
              </a:pPr>
              <a:t>21/11/2017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685B1EB-2062-4972-9E87-384631B4D18D}" type="slidenum">
              <a:rPr lang="es-ES"/>
              <a:pPr>
                <a:defRPr/>
              </a:pPr>
              <a:t>‹Nº›</a:t>
            </a:fld>
            <a:endParaRPr lang="es-ES"/>
          </a:p>
        </p:txBody>
      </p:sp>
    </p:spTree>
    <p:extLst>
      <p:ext uri="{BB962C8B-B14F-4D97-AF65-F5344CB8AC3E}">
        <p14:creationId xmlns:p14="http://schemas.microsoft.com/office/powerpoint/2010/main" val="372679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pPr>
              <a:defRPr/>
            </a:pPr>
            <a:fld id="{F685B1EB-2062-4972-9E87-384631B4D18D}" type="slidenum">
              <a:rPr lang="es-ES" smtClean="0"/>
              <a:pPr>
                <a:defRPr/>
              </a:pPr>
              <a:t>1</a:t>
            </a:fld>
            <a:endParaRPr lang="es-ES"/>
          </a:p>
        </p:txBody>
      </p:sp>
    </p:spTree>
    <p:extLst>
      <p:ext uri="{BB962C8B-B14F-4D97-AF65-F5344CB8AC3E}">
        <p14:creationId xmlns:p14="http://schemas.microsoft.com/office/powerpoint/2010/main" val="415187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265238F-94B2-47AA-8931-6307020D267A}"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E21354-DDDD-497D-8046-008481C8BA18}" type="slidenum">
              <a:rPr lang="es-ES" smtClean="0"/>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84F695B-5AF5-4101-A654-006C480989C8}"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B9D062-2D74-4A8E-BF63-343990D5AA34}" type="slidenum">
              <a:rPr lang="es-ES" smtClean="0"/>
              <a:pPr/>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DE2D4B-BF05-415F-B588-30C0DCC948E2}" type="datetimeFigureOut">
              <a:rPr lang="es-ES" smtClean="0"/>
              <a:pPr/>
              <a:t>21/11/2017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F997A4-45D9-4D1F-AC8A-BA26A56A261D}" type="slidenum">
              <a:rPr lang="es-ES" smtClean="0"/>
              <a:pPr/>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0E50845-9538-41D5-80D9-6B87D208B0B2}" type="datetimeFigureOut">
              <a:rPr lang="es-ES"/>
              <a:pPr>
                <a:defRPr/>
              </a:pPr>
              <a:t>21/11/2017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68F2EDC-3FD8-4C75-A383-EDCA1615F395}" type="slidenum">
              <a:rPr lang="es-ES"/>
              <a:pPr>
                <a:defRPr/>
              </a:pPr>
              <a:t>‹Nº›</a:t>
            </a:fld>
            <a:endParaRPr lang="es-ES"/>
          </a:p>
        </p:txBody>
      </p:sp>
    </p:spTree>
    <p:extLst>
      <p:ext uri="{BB962C8B-B14F-4D97-AF65-F5344CB8AC3E}">
        <p14:creationId xmlns:p14="http://schemas.microsoft.com/office/powerpoint/2010/main" val="2427957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7851402-8B50-443A-9F40-5499DB2EEC62}" type="datetimeFigureOut">
              <a:rPr lang="es-ES"/>
              <a:pPr>
                <a:defRPr/>
              </a:pPr>
              <a:t>21/11/2017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BA9A240-E2A4-4734-92D4-19B637BBA7D3}" type="slidenum">
              <a:rPr lang="es-ES"/>
              <a:pPr>
                <a:defRPr/>
              </a:pPr>
              <a:t>‹Nº›</a:t>
            </a:fld>
            <a:endParaRPr lang="es-ES"/>
          </a:p>
        </p:txBody>
      </p:sp>
    </p:spTree>
    <p:extLst>
      <p:ext uri="{BB962C8B-B14F-4D97-AF65-F5344CB8AC3E}">
        <p14:creationId xmlns:p14="http://schemas.microsoft.com/office/powerpoint/2010/main" val="3241830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874C210-394F-4661-AB11-7E3CD7CB8A38}" type="datetimeFigureOut">
              <a:rPr lang="es-ES"/>
              <a:pPr>
                <a:defRPr/>
              </a:pPr>
              <a:t>21/11/2017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60BF445-4383-4D99-90A1-29E6C5390608}" type="slidenum">
              <a:rPr lang="es-ES"/>
              <a:pPr>
                <a:defRPr/>
              </a:pPr>
              <a:t>‹Nº›</a:t>
            </a:fld>
            <a:endParaRPr lang="es-ES"/>
          </a:p>
        </p:txBody>
      </p:sp>
    </p:spTree>
    <p:extLst>
      <p:ext uri="{BB962C8B-B14F-4D97-AF65-F5344CB8AC3E}">
        <p14:creationId xmlns:p14="http://schemas.microsoft.com/office/powerpoint/2010/main" val="2635756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18424D6-3F58-4C17-A8B0-75D913A040D0}" type="datetimeFigureOut">
              <a:rPr lang="es-ES"/>
              <a:pPr>
                <a:defRPr/>
              </a:pPr>
              <a:t>21/11/2017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3367D9B-1853-474D-BE24-2A5AFA5A5790}" type="slidenum">
              <a:rPr lang="es-ES"/>
              <a:pPr>
                <a:defRPr/>
              </a:pPr>
              <a:t>‹Nº›</a:t>
            </a:fld>
            <a:endParaRPr lang="es-ES"/>
          </a:p>
        </p:txBody>
      </p:sp>
    </p:spTree>
    <p:extLst>
      <p:ext uri="{BB962C8B-B14F-4D97-AF65-F5344CB8AC3E}">
        <p14:creationId xmlns:p14="http://schemas.microsoft.com/office/powerpoint/2010/main" val="128669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B2DCEE64-30D6-4210-B2D6-C940E263C5CA}" type="datetimeFigureOut">
              <a:rPr lang="es-ES"/>
              <a:pPr>
                <a:defRPr/>
              </a:pPr>
              <a:t>21/11/2017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8C0373D-082D-4EB5-A766-2F172B2D8F51}" type="slidenum">
              <a:rPr lang="es-ES"/>
              <a:pPr>
                <a:defRPr/>
              </a:pPr>
              <a:t>‹Nº›</a:t>
            </a:fld>
            <a:endParaRPr lang="es-ES"/>
          </a:p>
        </p:txBody>
      </p:sp>
    </p:spTree>
    <p:extLst>
      <p:ext uri="{BB962C8B-B14F-4D97-AF65-F5344CB8AC3E}">
        <p14:creationId xmlns:p14="http://schemas.microsoft.com/office/powerpoint/2010/main" val="418149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ECFAA0E-3EC5-47E2-99AA-78A52F56FB7E}" type="datetimeFigureOut">
              <a:rPr lang="es-ES"/>
              <a:pPr>
                <a:defRPr/>
              </a:pPr>
              <a:t>21/11/2017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FC6E9CC0-1E76-4712-89CA-84750138A2BD}" type="slidenum">
              <a:rPr lang="es-ES"/>
              <a:pPr>
                <a:defRPr/>
              </a:pPr>
              <a:t>‹Nº›</a:t>
            </a:fld>
            <a:endParaRPr lang="es-ES"/>
          </a:p>
        </p:txBody>
      </p:sp>
    </p:spTree>
    <p:extLst>
      <p:ext uri="{BB962C8B-B14F-4D97-AF65-F5344CB8AC3E}">
        <p14:creationId xmlns:p14="http://schemas.microsoft.com/office/powerpoint/2010/main" val="2374145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8693D12-0954-455F-8BA5-18ACA002BF8C}" type="datetimeFigureOut">
              <a:rPr lang="es-ES"/>
              <a:pPr>
                <a:defRPr/>
              </a:pPr>
              <a:t>21/11/2017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F63C62D-3472-4D31-95CE-9424E273269F}" type="slidenum">
              <a:rPr lang="es-ES"/>
              <a:pPr>
                <a:defRPr/>
              </a:pPr>
              <a:t>‹Nº›</a:t>
            </a:fld>
            <a:endParaRPr lang="es-ES"/>
          </a:p>
        </p:txBody>
      </p:sp>
    </p:spTree>
    <p:extLst>
      <p:ext uri="{BB962C8B-B14F-4D97-AF65-F5344CB8AC3E}">
        <p14:creationId xmlns:p14="http://schemas.microsoft.com/office/powerpoint/2010/main" val="2607617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F0A6C7F-248E-495A-BAE9-BFD5242ED796}" type="datetimeFigureOut">
              <a:rPr lang="es-ES"/>
              <a:pPr>
                <a:defRPr/>
              </a:pPr>
              <a:t>21/11/2017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3AFFE9A-9093-4F94-B5FC-E92B7CA95C1E}" type="slidenum">
              <a:rPr lang="es-ES"/>
              <a:pPr>
                <a:defRPr/>
              </a:pPr>
              <a:t>‹Nº›</a:t>
            </a:fld>
            <a:endParaRPr lang="es-ES"/>
          </a:p>
        </p:txBody>
      </p:sp>
    </p:spTree>
    <p:extLst>
      <p:ext uri="{BB962C8B-B14F-4D97-AF65-F5344CB8AC3E}">
        <p14:creationId xmlns:p14="http://schemas.microsoft.com/office/powerpoint/2010/main" val="2013925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B3457C5-1725-4047-9123-6741480398E0}" type="datetimeFigureOut">
              <a:rPr lang="es-ES"/>
              <a:pPr>
                <a:defRPr/>
              </a:pPr>
              <a:t>21/11/2017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4C7E2F0-54EA-4860-B831-1B5E0C11BC26}" type="slidenum">
              <a:rPr lang="es-ES"/>
              <a:pPr>
                <a:defRPr/>
              </a:pPr>
              <a:t>‹Nº›</a:t>
            </a:fld>
            <a:endParaRPr lang="es-ES"/>
          </a:p>
        </p:txBody>
      </p:sp>
    </p:spTree>
    <p:extLst>
      <p:ext uri="{BB962C8B-B14F-4D97-AF65-F5344CB8AC3E}">
        <p14:creationId xmlns:p14="http://schemas.microsoft.com/office/powerpoint/2010/main" val="3781157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D143DC2-9D2D-4F11-B395-A47D0725FD9D}" type="datetimeFigureOut">
              <a:rPr lang="es-ES"/>
              <a:pPr>
                <a:defRPr/>
              </a:pPr>
              <a:t>21/11/2017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6CEECF5-B33D-4CA9-B9B9-9F8C19F8CDBB}" type="slidenum">
              <a:rPr lang="es-ES"/>
              <a:pPr>
                <a:defRPr/>
              </a:pPr>
              <a:t>‹Nº›</a:t>
            </a:fld>
            <a:endParaRPr lang="es-ES"/>
          </a:p>
        </p:txBody>
      </p:sp>
    </p:spTree>
    <p:extLst>
      <p:ext uri="{BB962C8B-B14F-4D97-AF65-F5344CB8AC3E}">
        <p14:creationId xmlns:p14="http://schemas.microsoft.com/office/powerpoint/2010/main" val="21498985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9C38FBA-75FF-4FCB-A1B6-6917A730A0EB}" type="datetimeFigureOut">
              <a:rPr lang="es-ES"/>
              <a:pPr>
                <a:defRPr/>
              </a:pPr>
              <a:t>21/11/2017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CCAE491-A34C-49FC-98AD-3D6A402F6061}" type="slidenum">
              <a:rPr lang="es-ES"/>
              <a:pPr>
                <a:defRPr/>
              </a:pPr>
              <a:t>‹Nº›</a:t>
            </a:fld>
            <a:endParaRPr lang="es-ES"/>
          </a:p>
        </p:txBody>
      </p:sp>
    </p:spTree>
    <p:extLst>
      <p:ext uri="{BB962C8B-B14F-4D97-AF65-F5344CB8AC3E}">
        <p14:creationId xmlns:p14="http://schemas.microsoft.com/office/powerpoint/2010/main" val="861729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AC53DF5-EB10-4DC6-932F-09625566E7FC}" type="datetimeFigureOut">
              <a:rPr lang="es-ES"/>
              <a:pPr>
                <a:defRPr/>
              </a:pPr>
              <a:t>21/11/2017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B1E50ADB-B0F1-4132-852D-ABDAD7217275}" type="slidenum">
              <a:rPr lang="es-ES"/>
              <a:pPr>
                <a:defRPr/>
              </a:pPr>
              <a:t>‹Nº›</a:t>
            </a:fld>
            <a:endParaRPr lang="es-ES"/>
          </a:p>
        </p:txBody>
      </p:sp>
    </p:spTree>
    <p:extLst>
      <p:ext uri="{BB962C8B-B14F-4D97-AF65-F5344CB8AC3E}">
        <p14:creationId xmlns:p14="http://schemas.microsoft.com/office/powerpoint/2010/main" val="543687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6A2C2DDA-CA7C-4C4E-B9CC-DBCA2A2D391C}" type="datetimeFigureOut">
              <a:rPr lang="es-ES"/>
              <a:pPr>
                <a:defRPr/>
              </a:pPr>
              <a:t>21/11/2017</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301151-2F93-4536-B6B0-F91F7DC030B8}" type="slidenum">
              <a:rPr lang="es-ES"/>
              <a:pPr>
                <a:defRPr/>
              </a:pPr>
              <a:t>‹Nº›</a:t>
            </a:fld>
            <a:endParaRPr lang="es-ES" dirty="0"/>
          </a:p>
        </p:txBody>
      </p:sp>
    </p:spTree>
    <p:extLst>
      <p:ext uri="{BB962C8B-B14F-4D97-AF65-F5344CB8AC3E}">
        <p14:creationId xmlns:p14="http://schemas.microsoft.com/office/powerpoint/2010/main" val="1224723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71D3854B-FD36-44CA-8273-0F0E238328D7}" type="datetimeFigureOut">
              <a:rPr lang="es-ES"/>
              <a:pPr>
                <a:defRPr/>
              </a:pPr>
              <a:t>21/11/2017</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A6D29F-BBB7-4F5E-85D4-76F4891ACF02}" type="slidenum">
              <a:rPr lang="es-ES"/>
              <a:pPr>
                <a:defRPr/>
              </a:pPr>
              <a:t>‹Nº›</a:t>
            </a:fld>
            <a:endParaRPr lang="es-ES" dirty="0"/>
          </a:p>
        </p:txBody>
      </p:sp>
    </p:spTree>
    <p:extLst>
      <p:ext uri="{BB962C8B-B14F-4D97-AF65-F5344CB8AC3E}">
        <p14:creationId xmlns:p14="http://schemas.microsoft.com/office/powerpoint/2010/main" val="19708702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3B5342D1-CD87-4A29-804B-204847029C4B}" type="datetimeFigureOut">
              <a:rPr lang="es-ES"/>
              <a:pPr>
                <a:defRPr/>
              </a:pPr>
              <a:t>21/11/2017</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638988-DC66-49B0-B815-53AFFEB44D67}" type="slidenum">
              <a:rPr lang="es-ES"/>
              <a:pPr>
                <a:defRPr/>
              </a:pPr>
              <a:t>‹Nº›</a:t>
            </a:fld>
            <a:endParaRPr lang="es-ES" dirty="0"/>
          </a:p>
        </p:txBody>
      </p:sp>
    </p:spTree>
    <p:extLst>
      <p:ext uri="{BB962C8B-B14F-4D97-AF65-F5344CB8AC3E}">
        <p14:creationId xmlns:p14="http://schemas.microsoft.com/office/powerpoint/2010/main" val="19210819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BB98178B-47AE-4EAD-BD25-8DB2530CC618}" type="datetimeFigureOut">
              <a:rPr lang="es-ES"/>
              <a:pPr>
                <a:defRPr/>
              </a:pPr>
              <a:t>21/11/2017</a:t>
            </a:fld>
            <a:endParaRPr lang="es-ES"/>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93F22F4-F2B6-4A9B-8DF3-F6CD1F52F4D4}" type="slidenum">
              <a:rPr lang="es-ES"/>
              <a:pPr>
                <a:defRPr/>
              </a:pPr>
              <a:t>‹Nº›</a:t>
            </a:fld>
            <a:endParaRPr lang="es-ES" dirty="0"/>
          </a:p>
        </p:txBody>
      </p:sp>
    </p:spTree>
    <p:extLst>
      <p:ext uri="{BB962C8B-B14F-4D97-AF65-F5344CB8AC3E}">
        <p14:creationId xmlns:p14="http://schemas.microsoft.com/office/powerpoint/2010/main" val="333324035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467E1B25-90D2-4148-A857-FF222E0B1838}" type="datetimeFigureOut">
              <a:rPr lang="es-ES"/>
              <a:pPr>
                <a:defRPr/>
              </a:pPr>
              <a:t>21/11/2017</a:t>
            </a:fld>
            <a:endParaRPr lang="es-ES"/>
          </a:p>
        </p:txBody>
      </p:sp>
      <p:sp>
        <p:nvSpPr>
          <p:cNvPr id="8"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0AA765D-33F4-4FF9-A778-3021D7AFBEA8}" type="slidenum">
              <a:rPr lang="es-ES"/>
              <a:pPr>
                <a:defRPr/>
              </a:pPr>
              <a:t>‹Nº›</a:t>
            </a:fld>
            <a:endParaRPr lang="es-ES" dirty="0"/>
          </a:p>
        </p:txBody>
      </p:sp>
    </p:spTree>
    <p:extLst>
      <p:ext uri="{BB962C8B-B14F-4D97-AF65-F5344CB8AC3E}">
        <p14:creationId xmlns:p14="http://schemas.microsoft.com/office/powerpoint/2010/main" val="365956595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smtClean="0"/>
              <a:t>Haga clic para modificar el estilo de título del patrón</a:t>
            </a:r>
            <a:endParaRPr lang="es-ES" dirty="0"/>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59065716-FCFF-40C9-97C2-3EF0FAE572B6}" type="datetimeFigureOut">
              <a:rPr lang="es-ES"/>
              <a:pPr>
                <a:defRPr/>
              </a:pPr>
              <a:t>21/11/2017</a:t>
            </a:fld>
            <a:endParaRPr lang="es-ES"/>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22F6BF2-1DB9-462B-8EC2-2D58849D6FF5}" type="slidenum">
              <a:rPr lang="es-ES"/>
              <a:pPr>
                <a:defRPr/>
              </a:pPr>
              <a:t>‹Nº›</a:t>
            </a:fld>
            <a:endParaRPr lang="es-ES" dirty="0"/>
          </a:p>
        </p:txBody>
      </p:sp>
    </p:spTree>
    <p:extLst>
      <p:ext uri="{BB962C8B-B14F-4D97-AF65-F5344CB8AC3E}">
        <p14:creationId xmlns:p14="http://schemas.microsoft.com/office/powerpoint/2010/main" val="351937796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B24B9B91-A333-4314-9BC9-D6EA2537C68A}" type="datetimeFigureOut">
              <a:rPr lang="es-ES"/>
              <a:pPr>
                <a:defRPr/>
              </a:pPr>
              <a:t>21/11/2017</a:t>
            </a:fld>
            <a:endParaRPr lang="es-ES"/>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FC62D79-9553-4944-836A-FDB6E54E4471}" type="slidenum">
              <a:rPr lang="es-ES"/>
              <a:pPr>
                <a:defRPr/>
              </a:pPr>
              <a:t>‹Nº›</a:t>
            </a:fld>
            <a:endParaRPr lang="es-ES" dirty="0"/>
          </a:p>
        </p:txBody>
      </p:sp>
    </p:spTree>
    <p:extLst>
      <p:ext uri="{BB962C8B-B14F-4D97-AF65-F5344CB8AC3E}">
        <p14:creationId xmlns:p14="http://schemas.microsoft.com/office/powerpoint/2010/main" val="81689587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9BF8D5F5-82C7-45A2-B1DC-6402AFDD69E9}" type="datetimeFigureOut">
              <a:rPr lang="es-ES"/>
              <a:pPr>
                <a:defRPr/>
              </a:pPr>
              <a:t>21/11/2017</a:t>
            </a:fld>
            <a:endParaRPr lang="es-ES"/>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66E41F8-AEA5-446D-A0D5-0E367933E97E}" type="slidenum">
              <a:rPr lang="es-ES"/>
              <a:pPr>
                <a:defRPr/>
              </a:pPr>
              <a:t>‹Nº›</a:t>
            </a:fld>
            <a:endParaRPr lang="es-ES" dirty="0"/>
          </a:p>
        </p:txBody>
      </p:sp>
    </p:spTree>
    <p:extLst>
      <p:ext uri="{BB962C8B-B14F-4D97-AF65-F5344CB8AC3E}">
        <p14:creationId xmlns:p14="http://schemas.microsoft.com/office/powerpoint/2010/main" val="35580255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9A3E82D5-498A-40B5-BA24-59A817E4A6E0}" type="datetimeFigureOut">
              <a:rPr lang="es-ES"/>
              <a:pPr>
                <a:defRPr/>
              </a:pPr>
              <a:t>21/11/2017</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ED69F95-8C48-43D8-8D7E-A945B0C75CA5}" type="slidenum">
              <a:rPr lang="es-ES"/>
              <a:pPr>
                <a:defRPr/>
              </a:pPr>
              <a:t>‹Nº›</a:t>
            </a:fld>
            <a:endParaRPr lang="es-ES" dirty="0"/>
          </a:p>
        </p:txBody>
      </p:sp>
    </p:spTree>
    <p:extLst>
      <p:ext uri="{BB962C8B-B14F-4D97-AF65-F5344CB8AC3E}">
        <p14:creationId xmlns:p14="http://schemas.microsoft.com/office/powerpoint/2010/main" val="322298126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A6D6E33B-7179-4F12-94B4-2AF10EE4F242}" type="datetimeFigureOut">
              <a:rPr lang="es-ES"/>
              <a:pPr>
                <a:defRPr/>
              </a:pPr>
              <a:t>21/11/2017</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B36B59-7F61-402A-8DFB-68B07B68BC58}" type="slidenum">
              <a:rPr lang="es-ES"/>
              <a:pPr>
                <a:defRPr/>
              </a:pPr>
              <a:t>‹Nº›</a:t>
            </a:fld>
            <a:endParaRPr lang="es-ES" dirty="0"/>
          </a:p>
        </p:txBody>
      </p:sp>
    </p:spTree>
    <p:extLst>
      <p:ext uri="{BB962C8B-B14F-4D97-AF65-F5344CB8AC3E}">
        <p14:creationId xmlns:p14="http://schemas.microsoft.com/office/powerpoint/2010/main" val="25296748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607059DA-2015-42CB-990E-EC143CED8729}" type="datetimeFigureOut">
              <a:rPr lang="es-ES" smtClean="0"/>
              <a:pPr/>
              <a:t>21/11/2017</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0DFE4A3E-B7A3-4226-A1DF-F722C13125E3}" type="slidenum">
              <a:rPr lang="es-ES" smtClean="0"/>
              <a:pPr/>
              <a:t>‹Nº›</a:t>
            </a:fld>
            <a:endParaRPr lang="es-ES"/>
          </a:p>
        </p:txBody>
      </p:sp>
    </p:spTree>
    <p:extLst>
      <p:ext uri="{BB962C8B-B14F-4D97-AF65-F5344CB8AC3E}">
        <p14:creationId xmlns:p14="http://schemas.microsoft.com/office/powerpoint/2010/main" val="344708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7059DA-2015-42CB-990E-EC143CED8729}" type="datetimeFigureOut">
              <a:rPr lang="es-ES" smtClean="0"/>
              <a:pPr/>
              <a:t>21/11/2017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FE4A3E-B7A3-4226-A1DF-F722C13125E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059DA-2015-42CB-990E-EC143CED8729}" type="datetimeFigureOut">
              <a:rPr lang="es-ES" smtClean="0"/>
              <a:pPr/>
              <a:t>21/11/2017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E4A3E-B7A3-4226-A1DF-F722C13125E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5238F-94B2-47AA-8931-6307020D267A}" type="datetimeFigureOut">
              <a:rPr lang="es-ES" smtClean="0"/>
              <a:pPr/>
              <a:t>21/11/2017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21354-DDDD-497D-8046-008481C8BA1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F695B-5AF5-4101-A654-006C480989C8}" type="datetimeFigureOut">
              <a:rPr lang="es-ES" smtClean="0"/>
              <a:pPr/>
              <a:t>21/11/2017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9D062-2D74-4A8E-BF63-343990D5AA3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E2D4B-BF05-415F-B588-30C0DCC948E2}" type="datetimeFigureOut">
              <a:rPr lang="es-ES" smtClean="0"/>
              <a:pPr/>
              <a:t>21/11/2017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997A4-45D9-4D1F-AC8A-BA26A56A261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A168A88-EA95-4F44-9426-9B6D14E5584C}" type="datetimeFigureOut">
              <a:rPr lang="es-ES"/>
              <a:pPr>
                <a:defRPr/>
              </a:pPr>
              <a:t>21/11/2017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87EBC88-E791-4A68-9CB6-9FD09E3C98D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7 Conector recto"/>
          <p:cNvCxnSpPr/>
          <p:nvPr userDrawn="1"/>
        </p:nvCxnSpPr>
        <p:spPr>
          <a:xfrm>
            <a:off x="0" y="785813"/>
            <a:ext cx="8929688" cy="1587"/>
          </a:xfrm>
          <a:prstGeom prst="line">
            <a:avLst/>
          </a:prstGeom>
          <a:ln w="53975" cap="rnd" cmpd="sng">
            <a:solidFill>
              <a:schemeClr val="accent6">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3079" name="8 Imagen" descr="logo sumbi.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29563" y="42863"/>
            <a:ext cx="1212850"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3" r:id="rId7"/>
    <p:sldLayoutId id="2147484054" r:id="rId8"/>
    <p:sldLayoutId id="2147484055" r:id="rId9"/>
    <p:sldLayoutId id="2147484056" r:id="rId10"/>
    <p:sldLayoutId id="214748410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ctr"/>
            <a:r>
              <a:rPr lang="es-PE" sz="1600" dirty="0"/>
              <a:t>"BUENA PARENTALIDAD PARA MAS OPORTUNIDAD"</a:t>
            </a:r>
            <a:br>
              <a:rPr lang="es-PE" sz="1600" dirty="0"/>
            </a:br>
            <a:r>
              <a:rPr lang="es-PE" sz="1600" dirty="0"/>
              <a:t>Carmen Vásquez de Velasco</a:t>
            </a:r>
            <a:br>
              <a:rPr lang="es-PE" sz="1600" dirty="0"/>
            </a:br>
            <a:r>
              <a:rPr lang="es-PE" sz="1600" dirty="0"/>
              <a:t>Noviembre 2017</a:t>
            </a:r>
            <a:br>
              <a:rPr lang="es-PE" sz="1600" dirty="0"/>
            </a:br>
            <a:endParaRPr lang="es-PE" sz="1600" dirty="0"/>
          </a:p>
        </p:txBody>
      </p:sp>
      <p:sp>
        <p:nvSpPr>
          <p:cNvPr id="7" name="6 Marcador de texto"/>
          <p:cNvSpPr>
            <a:spLocks noGrp="1"/>
          </p:cNvSpPr>
          <p:nvPr>
            <p:ph type="body" idx="1"/>
          </p:nvPr>
        </p:nvSpPr>
        <p:spPr>
          <a:xfrm>
            <a:off x="827584" y="2564904"/>
            <a:ext cx="7772400" cy="1500187"/>
          </a:xfrm>
        </p:spPr>
        <p:txBody>
          <a:bodyPr/>
          <a:lstStyle/>
          <a:p>
            <a:pPr algn="ctr"/>
            <a:r>
              <a:rPr lang="es-PE" b="1" dirty="0">
                <a:solidFill>
                  <a:schemeClr val="tx1"/>
                </a:solidFill>
              </a:rPr>
              <a:t>“LAS COMPETENCIAS PARENTALES PARA PREVENIR LA DESPROTECCIÓN DE NIÑAS, NIÑOS Y ADOLESCENTES"</a:t>
            </a:r>
            <a:endParaRPr lang="es-PE" dirty="0">
              <a:solidFill>
                <a:schemeClr val="tx1"/>
              </a:solidFill>
            </a:endParaRPr>
          </a:p>
          <a:p>
            <a:pPr algn="ctr"/>
            <a:r>
              <a:rPr lang="es-PE" b="1" dirty="0">
                <a:solidFill>
                  <a:schemeClr val="tx1"/>
                </a:solidFill>
              </a:rPr>
              <a:t>XII Congreso de Defensorías del Niño y del Adolescente</a:t>
            </a:r>
            <a:r>
              <a:rPr lang="es-PE" dirty="0">
                <a:solidFill>
                  <a:schemeClr val="tx1"/>
                </a:solidFill>
              </a:rPr>
              <a:t> " </a:t>
            </a:r>
            <a:r>
              <a:rPr lang="es-PE" b="1" dirty="0">
                <a:solidFill>
                  <a:schemeClr val="tx1"/>
                </a:solidFill>
              </a:rPr>
              <a:t>EL ROL DE LA DEMUNA EN LA ATENCIÓN DE NIÑAS, NIÑOS Y ADOLESCENTES SIN CUIDADO PARENTALES O EN RIESGO DE PERDERLOS"</a:t>
            </a:r>
            <a:endParaRPr lang="es-PE" dirty="0">
              <a:solidFill>
                <a:schemeClr val="tx1"/>
              </a:solidFill>
            </a:endParaRPr>
          </a:p>
          <a:p>
            <a:endParaRPr lang="es-PE"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1500" y="1196752"/>
            <a:ext cx="8928992" cy="792088"/>
          </a:xfrm>
        </p:spPr>
        <p:txBody>
          <a:bodyPr>
            <a:normAutofit fontScale="90000"/>
          </a:bodyPr>
          <a:lstStyle/>
          <a:p>
            <a:r>
              <a:rPr lang="es-PE" sz="3100" b="1" u="sng" dirty="0" smtClean="0"/>
              <a:t>La </a:t>
            </a:r>
            <a:r>
              <a:rPr lang="es-PE" sz="3100" b="1" u="sng" dirty="0"/>
              <a:t>comprensión de familia desde la perspectiva sistémica </a:t>
            </a:r>
            <a:r>
              <a:rPr lang="es-PE" dirty="0"/>
              <a:t/>
            </a:r>
            <a:br>
              <a:rPr lang="es-PE" dirty="0"/>
            </a:br>
            <a:endParaRPr lang="es-PE" dirty="0"/>
          </a:p>
        </p:txBody>
      </p:sp>
      <p:pic>
        <p:nvPicPr>
          <p:cNvPr id="5" name="Imagen 2" descr="http://geopolicraticus.files.wordpress.com/2011/01/ecological-systems-theory.jpg"/>
          <p:cNvPicPr/>
          <p:nvPr/>
        </p:nvPicPr>
        <p:blipFill>
          <a:blip r:embed="rId2"/>
          <a:srcRect/>
          <a:stretch>
            <a:fillRect/>
          </a:stretch>
        </p:blipFill>
        <p:spPr bwMode="auto">
          <a:xfrm>
            <a:off x="2339752" y="2348880"/>
            <a:ext cx="4392488" cy="4009504"/>
          </a:xfrm>
          <a:prstGeom prst="rect">
            <a:avLst/>
          </a:prstGeom>
          <a:noFill/>
          <a:ln w="9525">
            <a:noFill/>
            <a:miter lim="800000"/>
            <a:headEnd/>
            <a:tailEnd/>
          </a:ln>
        </p:spPr>
      </p:pic>
    </p:spTree>
    <p:extLst>
      <p:ext uri="{BB962C8B-B14F-4D97-AF65-F5344CB8AC3E}">
        <p14:creationId xmlns:p14="http://schemas.microsoft.com/office/powerpoint/2010/main" val="281626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80864" y="764704"/>
            <a:ext cx="8229600" cy="1143000"/>
          </a:xfrm>
        </p:spPr>
        <p:txBody>
          <a:bodyPr>
            <a:normAutofit fontScale="90000"/>
          </a:bodyPr>
          <a:lstStyle/>
          <a:p>
            <a:r>
              <a:rPr lang="es-PE" sz="2700" b="1" u="sng" dirty="0" smtClean="0"/>
              <a:t/>
            </a:r>
            <a:br>
              <a:rPr lang="es-PE" sz="2700" b="1" u="sng" dirty="0" smtClean="0"/>
            </a:br>
            <a:r>
              <a:rPr lang="es-PE" sz="2700" b="1" u="sng" dirty="0" smtClean="0"/>
              <a:t>Roles </a:t>
            </a:r>
            <a:r>
              <a:rPr lang="es-PE" sz="2700" b="1" u="sng" dirty="0"/>
              <a:t>parentales en el desarrollo, educación y </a:t>
            </a:r>
            <a:r>
              <a:rPr lang="es-PE" sz="2700" b="1" u="sng" dirty="0" smtClean="0"/>
              <a:t/>
            </a:r>
            <a:br>
              <a:rPr lang="es-PE" sz="2700" b="1" u="sng" dirty="0" smtClean="0"/>
            </a:br>
            <a:r>
              <a:rPr lang="es-PE" sz="2700" b="1" u="sng" dirty="0" smtClean="0"/>
              <a:t>aprendizaje </a:t>
            </a:r>
            <a:r>
              <a:rPr lang="es-PE" sz="2700" b="1" u="sng" dirty="0"/>
              <a:t>infantil</a:t>
            </a:r>
            <a:r>
              <a:rPr lang="es-PE" sz="2700" u="sng" dirty="0"/>
              <a:t>. </a:t>
            </a:r>
            <a:r>
              <a:rPr lang="es-PE" dirty="0"/>
              <a:t/>
            </a:r>
            <a:br>
              <a:rPr lang="es-PE" dirty="0"/>
            </a:br>
            <a:endParaRPr lang="es-PE" dirty="0"/>
          </a:p>
        </p:txBody>
      </p:sp>
      <p:pic>
        <p:nvPicPr>
          <p:cNvPr id="5" name="Imagen 2" descr="http://bp3.blogger.com/_ehUjJ6wSGME/Ry3u5l1K7qI/AAAAAAAAAxc/eH3cCjzoj8Q/s1600/Planes+de+los+padres.jpg"/>
          <p:cNvPicPr/>
          <p:nvPr/>
        </p:nvPicPr>
        <p:blipFill>
          <a:blip r:embed="rId2">
            <a:extLst>
              <a:ext uri="{28A0092B-C50C-407E-A947-70E740481C1C}">
                <a14:useLocalDpi xmlns:a14="http://schemas.microsoft.com/office/drawing/2010/main" val="0"/>
              </a:ext>
            </a:extLst>
          </a:blip>
          <a:srcRect/>
          <a:stretch>
            <a:fillRect/>
          </a:stretch>
        </p:blipFill>
        <p:spPr bwMode="auto">
          <a:xfrm>
            <a:off x="480864" y="2348880"/>
            <a:ext cx="8352928" cy="3744416"/>
          </a:xfrm>
          <a:prstGeom prst="rect">
            <a:avLst/>
          </a:prstGeom>
          <a:noFill/>
          <a:ln>
            <a:noFill/>
          </a:ln>
        </p:spPr>
      </p:pic>
    </p:spTree>
    <p:extLst>
      <p:ext uri="{BB962C8B-B14F-4D97-AF65-F5344CB8AC3E}">
        <p14:creationId xmlns:p14="http://schemas.microsoft.com/office/powerpoint/2010/main" val="242981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395536" y="1916832"/>
            <a:ext cx="8229600" cy="4784725"/>
          </a:xfrm>
        </p:spPr>
        <p:txBody>
          <a:bodyPr/>
          <a:lstStyle/>
          <a:p>
            <a:r>
              <a:rPr lang="es-ES" altLang="es-PE" sz="2400" b="1" dirty="0" smtClean="0"/>
              <a:t>Condiciones socia afectivas en el hogar y protección frente a la violencia:</a:t>
            </a:r>
            <a:r>
              <a:rPr lang="es-ES" altLang="es-PE" sz="2400" dirty="0" smtClean="0"/>
              <a:t/>
            </a:r>
            <a:br>
              <a:rPr lang="es-ES" altLang="es-PE" sz="2400" dirty="0" smtClean="0"/>
            </a:br>
            <a:r>
              <a:rPr lang="es-ES" altLang="es-PE" sz="2400" dirty="0" smtClean="0"/>
              <a:t/>
            </a:r>
            <a:br>
              <a:rPr lang="es-ES" altLang="es-PE" sz="2400" dirty="0" smtClean="0"/>
            </a:br>
            <a:r>
              <a:rPr lang="es-ES" altLang="es-PE" sz="2400" b="0" dirty="0" smtClean="0"/>
              <a:t>Condiciones en el hogar, son aquellos factores familiares, a nivel de cada padre o madre así como el grupo familiar, que influyen en la crianza y socialización infantil, y contribuyen o no con el desarrollo infantil. Asume primordialmente al adulto como el principal autor de las estrategias de cuidado, atención, disciplina, educación, que permiten que el niño se desarrolle, así como aquellos factores que influyen o afectan negativamente esta interacción entre adultos y niños. </a:t>
            </a:r>
            <a:endParaRPr lang="en-US" altLang="es-MX" b="0" dirty="0" smtClean="0">
              <a:solidFill>
                <a:srgbClr val="FF0000"/>
              </a:solidFill>
            </a:endParaRPr>
          </a:p>
        </p:txBody>
      </p:sp>
      <p:sp>
        <p:nvSpPr>
          <p:cNvPr id="5" name="4 CuadroTexto"/>
          <p:cNvSpPr txBox="1"/>
          <p:nvPr/>
        </p:nvSpPr>
        <p:spPr>
          <a:xfrm>
            <a:off x="3055000" y="1139701"/>
            <a:ext cx="3240087" cy="461963"/>
          </a:xfrm>
          <a:prstGeom prst="rect">
            <a:avLst/>
          </a:prstGeom>
          <a:noFill/>
        </p:spPr>
        <p:txBody>
          <a:bodyPr>
            <a:spAutoFit/>
          </a:bodyPr>
          <a:lstStyle/>
          <a:p>
            <a:pPr algn="ctr">
              <a:defRPr/>
            </a:pPr>
            <a:r>
              <a:rPr lang="es-MX" sz="2400" b="1" u="sng" dirty="0">
                <a:latin typeface="+mj-lt"/>
                <a:ea typeface="+mj-ea"/>
                <a:cs typeface="+mj-cs"/>
              </a:rPr>
              <a:t>DEFINICIÓN</a:t>
            </a:r>
          </a:p>
        </p:txBody>
      </p:sp>
    </p:spTree>
    <p:extLst>
      <p:ext uri="{BB962C8B-B14F-4D97-AF65-F5344CB8AC3E}">
        <p14:creationId xmlns:p14="http://schemas.microsoft.com/office/powerpoint/2010/main" val="28633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39552" y="1340768"/>
            <a:ext cx="8229600" cy="1143000"/>
          </a:xfrm>
        </p:spPr>
        <p:txBody>
          <a:bodyPr>
            <a:normAutofit fontScale="90000"/>
          </a:bodyPr>
          <a:lstStyle/>
          <a:p>
            <a:r>
              <a:rPr lang="es-ES_tradnl" b="1" dirty="0" smtClean="0">
                <a:latin typeface="Calibri" panose="020F0502020204030204" pitchFamily="34" charset="0"/>
                <a:ea typeface="Calibri" panose="020F0502020204030204" pitchFamily="34" charset="0"/>
                <a:cs typeface="Times New Roman" panose="02020603050405020304" pitchFamily="18" charset="0"/>
              </a:rPr>
              <a:t>¿</a:t>
            </a:r>
            <a:r>
              <a:rPr lang="es-ES_tradnl" b="1" dirty="0">
                <a:latin typeface="Calibri" panose="020F0502020204030204" pitchFamily="34" charset="0"/>
                <a:ea typeface="Calibri" panose="020F0502020204030204" pitchFamily="34" charset="0"/>
                <a:cs typeface="Times New Roman" panose="02020603050405020304" pitchFamily="18" charset="0"/>
              </a:rPr>
              <a:t>Qué es ser padre y madre?</a:t>
            </a:r>
            <a:r>
              <a:rPr lang="es-PE" dirty="0">
                <a:latin typeface="Calibri" panose="020F0502020204030204" pitchFamily="34" charset="0"/>
                <a:ea typeface="Calibri" panose="020F0502020204030204" pitchFamily="34" charset="0"/>
                <a:cs typeface="Times New Roman" panose="02020603050405020304" pitchFamily="18" charset="0"/>
              </a:rPr>
              <a:t/>
            </a:r>
            <a:br>
              <a:rPr lang="es-PE"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sp>
        <p:nvSpPr>
          <p:cNvPr id="5" name="Rectángulo 2"/>
          <p:cNvSpPr/>
          <p:nvPr/>
        </p:nvSpPr>
        <p:spPr>
          <a:xfrm>
            <a:off x="1448336" y="2564904"/>
            <a:ext cx="6120680" cy="1870512"/>
          </a:xfrm>
          <a:prstGeom prst="rect">
            <a:avLst/>
          </a:prstGeom>
        </p:spPr>
        <p:txBody>
          <a:bodyPr wrap="square">
            <a:spAutoFit/>
          </a:bodyPr>
          <a:lstStyle/>
          <a:p>
            <a:pPr algn="just">
              <a:lnSpc>
                <a:spcPct val="107000"/>
              </a:lnSpc>
              <a:spcAft>
                <a:spcPts val="800"/>
              </a:spcAft>
            </a:pPr>
            <a:r>
              <a:rPr lang="es-ES_tradnl" dirty="0" smtClean="0">
                <a:latin typeface="Calibri" panose="020F0502020204030204" pitchFamily="34" charset="0"/>
                <a:ea typeface="Calibri" panose="020F0502020204030204" pitchFamily="34" charset="0"/>
                <a:cs typeface="Times New Roman" panose="02020603050405020304" pitchFamily="18" charset="0"/>
              </a:rPr>
              <a:t>Diversos </a:t>
            </a:r>
            <a:r>
              <a:rPr lang="es-ES_tradnl" dirty="0">
                <a:latin typeface="Calibri" panose="020F0502020204030204" pitchFamily="34" charset="0"/>
                <a:ea typeface="Calibri" panose="020F0502020204030204" pitchFamily="34" charset="0"/>
                <a:cs typeface="Times New Roman" panose="02020603050405020304" pitchFamily="18" charset="0"/>
              </a:rPr>
              <a:t>estudios realizados en Lima, Cajamarca, Puno, Ucayali los padres y madres, mayoritariamente definen que </a:t>
            </a:r>
            <a:r>
              <a:rPr lang="es-ES_tradnl" b="1" dirty="0">
                <a:latin typeface="Calibri" panose="020F0502020204030204" pitchFamily="34" charset="0"/>
                <a:ea typeface="Calibri" panose="020F0502020204030204" pitchFamily="34" charset="0"/>
                <a:cs typeface="Times New Roman" panose="02020603050405020304" pitchFamily="18" charset="0"/>
              </a:rPr>
              <a:t>la madre significa amor con responsabilidad</a:t>
            </a:r>
            <a:r>
              <a:rPr lang="es-ES_tradnl" dirty="0">
                <a:latin typeface="Calibri" panose="020F0502020204030204" pitchFamily="34" charset="0"/>
                <a:ea typeface="Calibri" panose="020F0502020204030204" pitchFamily="34" charset="0"/>
                <a:cs typeface="Times New Roman" panose="02020603050405020304" pitchFamily="18" charset="0"/>
              </a:rPr>
              <a:t>,  y el  padre, solo refieren </a:t>
            </a:r>
            <a:r>
              <a:rPr lang="es-ES_tradnl" b="1" dirty="0">
                <a:latin typeface="Calibri" panose="020F0502020204030204" pitchFamily="34" charset="0"/>
                <a:ea typeface="Calibri" panose="020F0502020204030204" pitchFamily="34" charset="0"/>
                <a:cs typeface="Times New Roman" panose="02020603050405020304" pitchFamily="18" charset="0"/>
              </a:rPr>
              <a:t>responsabilidad</a:t>
            </a:r>
            <a:r>
              <a:rPr lang="es-ES_tradnl" dirty="0">
                <a:latin typeface="Calibri" panose="020F0502020204030204" pitchFamily="34" charset="0"/>
                <a:ea typeface="Calibri" panose="020F0502020204030204" pitchFamily="34" charset="0"/>
                <a:cs typeface="Times New Roman" panose="02020603050405020304" pitchFamily="18" charset="0"/>
              </a:rPr>
              <a:t>, manteniendo visiones tradicionales</a:t>
            </a:r>
            <a:r>
              <a:rPr lang="es-ES_tradnl" dirty="0">
                <a:latin typeface="Calibri" panose="020F0502020204030204" pitchFamily="34" charset="0"/>
                <a:ea typeface="Calibri" panose="020F0502020204030204" pitchFamily="34" charset="0"/>
                <a:cs typeface="Cambria" panose="02040503050406030204" pitchFamily="18" charset="0"/>
              </a:rPr>
              <a:t>, a nivel discursivo, </a:t>
            </a:r>
            <a:r>
              <a:rPr lang="es-ES_tradnl" dirty="0">
                <a:latin typeface="Calibri" panose="020F0502020204030204" pitchFamily="34" charset="0"/>
                <a:ea typeface="Calibri" panose="020F0502020204030204" pitchFamily="34" charset="0"/>
                <a:cs typeface="Times New Roman" panose="02020603050405020304" pitchFamily="18" charset="0"/>
              </a:rPr>
              <a:t> del padre como proveedor y la madre como responsable del cuidado. </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4932040" y="4221088"/>
            <a:ext cx="3921421" cy="2481912"/>
          </a:xfrm>
          <a:prstGeom prst="rect">
            <a:avLst/>
          </a:prstGeom>
        </p:spPr>
      </p:pic>
    </p:spTree>
    <p:extLst>
      <p:ext uri="{BB962C8B-B14F-4D97-AF65-F5344CB8AC3E}">
        <p14:creationId xmlns:p14="http://schemas.microsoft.com/office/powerpoint/2010/main" val="221714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58714"/>
            <a:ext cx="6707088" cy="1143000"/>
          </a:xfrm>
        </p:spPr>
        <p:txBody>
          <a:bodyPr>
            <a:normAutofit fontScale="90000"/>
          </a:bodyPr>
          <a:lstStyle/>
          <a:p>
            <a:r>
              <a:rPr lang="es-ES_tradnl" b="1" i="1" dirty="0">
                <a:latin typeface="Calibri" panose="020F0502020204030204" pitchFamily="34" charset="0"/>
                <a:ea typeface="Calibri" panose="020F0502020204030204" pitchFamily="34" charset="0"/>
                <a:cs typeface="Times New Roman" panose="02020603050405020304" pitchFamily="18" charset="0"/>
              </a:rPr>
              <a:t>¿Qué es </a:t>
            </a:r>
            <a:r>
              <a:rPr lang="es-ES_tradnl" b="1" i="1" dirty="0" smtClean="0">
                <a:latin typeface="Calibri" panose="020F0502020204030204" pitchFamily="34" charset="0"/>
                <a:ea typeface="Calibri" panose="020F0502020204030204" pitchFamily="34" charset="0"/>
                <a:cs typeface="Times New Roman" panose="02020603050405020304" pitchFamily="18" charset="0"/>
              </a:rPr>
              <a:t>un/a niño/a?</a:t>
            </a:r>
            <a:r>
              <a:rPr lang="es-PE" dirty="0">
                <a:latin typeface="Calibri" panose="020F0502020204030204" pitchFamily="34" charset="0"/>
                <a:ea typeface="Calibri" panose="020F0502020204030204" pitchFamily="34" charset="0"/>
                <a:cs typeface="Times New Roman" panose="02020603050405020304" pitchFamily="18" charset="0"/>
              </a:rPr>
              <a:t/>
            </a:r>
            <a:br>
              <a:rPr lang="es-PE"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sp>
        <p:nvSpPr>
          <p:cNvPr id="5" name="Rectángulo 4"/>
          <p:cNvSpPr/>
          <p:nvPr/>
        </p:nvSpPr>
        <p:spPr>
          <a:xfrm>
            <a:off x="1187624" y="2636912"/>
            <a:ext cx="6552728" cy="2269467"/>
          </a:xfrm>
          <a:prstGeom prst="rect">
            <a:avLst/>
          </a:prstGeom>
        </p:spPr>
        <p:txBody>
          <a:bodyPr wrap="square">
            <a:spAutoFit/>
          </a:bodyPr>
          <a:lstStyle/>
          <a:p>
            <a:pPr algn="just">
              <a:lnSpc>
                <a:spcPct val="107000"/>
              </a:lnSpc>
              <a:spcAft>
                <a:spcPts val="800"/>
              </a:spcAft>
            </a:pPr>
            <a:r>
              <a:rPr lang="es-ES_tradnl" b="1" dirty="0">
                <a:latin typeface="Calibri" panose="020F0502020204030204" pitchFamily="34" charset="0"/>
                <a:ea typeface="Calibri" panose="020F0502020204030204" pitchFamily="34" charset="0"/>
                <a:cs typeface="Times New Roman" panose="02020603050405020304" pitchFamily="18" charset="0"/>
              </a:rPr>
              <a:t>Nociones o percepciones de niñez</a:t>
            </a:r>
            <a:r>
              <a:rPr lang="es-ES_tradnl" dirty="0">
                <a:latin typeface="Calibri" panose="020F0502020204030204" pitchFamily="34" charset="0"/>
                <a:ea typeface="Calibri" panose="020F0502020204030204" pitchFamily="34" charset="0"/>
                <a:cs typeface="Times New Roman" panose="02020603050405020304" pitchFamily="18" charset="0"/>
              </a:rPr>
              <a:t> </a:t>
            </a:r>
            <a:endParaRPr lang="es-ES_tradnl"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dirty="0" smtClean="0">
                <a:latin typeface="Calibri" panose="020F0502020204030204" pitchFamily="34" charset="0"/>
                <a:ea typeface="Calibri" panose="020F0502020204030204" pitchFamily="34" charset="0"/>
                <a:cs typeface="Times New Roman" panose="02020603050405020304" pitchFamily="18" charset="0"/>
              </a:rPr>
              <a:t>todas </a:t>
            </a:r>
            <a:r>
              <a:rPr lang="es-ES_tradnl" dirty="0">
                <a:latin typeface="Calibri" panose="020F0502020204030204" pitchFamily="34" charset="0"/>
                <a:ea typeface="Calibri" panose="020F0502020204030204" pitchFamily="34" charset="0"/>
                <a:cs typeface="Times New Roman" panose="02020603050405020304" pitchFamily="18" charset="0"/>
              </a:rPr>
              <a:t>las personas, especialmente los adultos (padres, madres, educadores, autoridades) tienen </a:t>
            </a:r>
            <a:r>
              <a:rPr lang="es-ES_tradnl" dirty="0">
                <a:latin typeface="Calibri" panose="020F0502020204030204" pitchFamily="34" charset="0"/>
                <a:ea typeface="Calibri" panose="020F0502020204030204" pitchFamily="34" charset="0"/>
                <a:cs typeface="Calibri" panose="020F0502020204030204" pitchFamily="34" charset="0"/>
              </a:rPr>
              <a:t>una forma particular o personal de entender lo que son los niños y niñas, entendida como una construcción socio cultural que se genera progresivamente, de manera individual o colectiva; y que se manifiesta en percepciones, actitudes o interacciones frente a los niños  niñas. </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6156176" y="1158714"/>
            <a:ext cx="2822693" cy="1621677"/>
          </a:xfrm>
          <a:prstGeom prst="rect">
            <a:avLst/>
          </a:prstGeom>
        </p:spPr>
      </p:pic>
    </p:spTree>
    <p:extLst>
      <p:ext uri="{BB962C8B-B14F-4D97-AF65-F5344CB8AC3E}">
        <p14:creationId xmlns:p14="http://schemas.microsoft.com/office/powerpoint/2010/main" val="26222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4624" y="1014698"/>
            <a:ext cx="8229600" cy="1143000"/>
          </a:xfrm>
        </p:spPr>
        <p:txBody>
          <a:bodyPr>
            <a:normAutofit fontScale="90000"/>
          </a:bodyPr>
          <a:lstStyle/>
          <a:p>
            <a:r>
              <a:rPr lang="es-ES_tradnl" b="1" i="1" dirty="0">
                <a:latin typeface="Calibri" panose="020F0502020204030204" pitchFamily="34" charset="0"/>
                <a:ea typeface="Calibri" panose="020F0502020204030204" pitchFamily="34" charset="0"/>
                <a:cs typeface="Times New Roman" panose="02020603050405020304" pitchFamily="18" charset="0"/>
              </a:rPr>
              <a:t>¿Qué </a:t>
            </a:r>
            <a:r>
              <a:rPr lang="es-ES_tradnl" b="1" i="1">
                <a:latin typeface="Calibri" panose="020F0502020204030204" pitchFamily="34" charset="0"/>
                <a:ea typeface="Calibri" panose="020F0502020204030204" pitchFamily="34" charset="0"/>
                <a:cs typeface="Times New Roman" panose="02020603050405020304" pitchFamily="18" charset="0"/>
              </a:rPr>
              <a:t>es </a:t>
            </a:r>
            <a:r>
              <a:rPr lang="es-ES_tradnl" b="1" i="1" smtClean="0">
                <a:latin typeface="Calibri" panose="020F0502020204030204" pitchFamily="34" charset="0"/>
                <a:ea typeface="Calibri" panose="020F0502020204030204" pitchFamily="34" charset="0"/>
                <a:cs typeface="Times New Roman" panose="02020603050405020304" pitchFamily="18" charset="0"/>
              </a:rPr>
              <a:t>un/a niño/a?</a:t>
            </a:r>
            <a:r>
              <a:rPr lang="es-PE" dirty="0">
                <a:latin typeface="Calibri" panose="020F0502020204030204" pitchFamily="34" charset="0"/>
                <a:ea typeface="Calibri" panose="020F0502020204030204" pitchFamily="34" charset="0"/>
                <a:cs typeface="Times New Roman" panose="02020603050405020304" pitchFamily="18" charset="0"/>
              </a:rPr>
              <a:t/>
            </a:r>
            <a:br>
              <a:rPr lang="es-PE"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sp>
        <p:nvSpPr>
          <p:cNvPr id="5" name="Rectángulo 4"/>
          <p:cNvSpPr/>
          <p:nvPr/>
        </p:nvSpPr>
        <p:spPr>
          <a:xfrm>
            <a:off x="1259632" y="2492896"/>
            <a:ext cx="6552728" cy="3422540"/>
          </a:xfrm>
          <a:prstGeom prst="rect">
            <a:avLst/>
          </a:prstGeom>
        </p:spPr>
        <p:txBody>
          <a:bodyPr wrap="square">
            <a:spAutoFit/>
          </a:bodyPr>
          <a:lstStyle/>
          <a:p>
            <a:pPr lvl="0" algn="just"/>
            <a:r>
              <a:rPr lang="es-ES_tradnl" dirty="0"/>
              <a:t>Barrios Altos </a:t>
            </a:r>
            <a:r>
              <a:rPr lang="es-ES_tradnl" b="1" dirty="0"/>
              <a:t>(Lima)  </a:t>
            </a:r>
            <a:r>
              <a:rPr lang="es-ES_tradnl" dirty="0"/>
              <a:t>el  55% de los padres creen que un niño es una persona especial que requiere cuidado y afecto, en Ucayali el 50% de los padres , considera que el niño es una persona con derechos, que requiere cuidado y afecto; en </a:t>
            </a:r>
            <a:r>
              <a:rPr lang="es-ES_tradnl" b="1" dirty="0" err="1"/>
              <a:t>Querocoto</a:t>
            </a:r>
            <a:r>
              <a:rPr lang="es-ES_tradnl" b="1" dirty="0"/>
              <a:t> Cajamarca el 35% y en Puno el 25% </a:t>
            </a:r>
            <a:r>
              <a:rPr lang="es-ES_tradnl" dirty="0"/>
              <a:t>de los entrevistados. </a:t>
            </a:r>
            <a:endParaRPr lang="es-ES_tradnl" dirty="0" smtClean="0"/>
          </a:p>
          <a:p>
            <a:pPr lvl="0"/>
            <a:endParaRPr lang="es-PE" dirty="0"/>
          </a:p>
          <a:p>
            <a:pPr lvl="0"/>
            <a:r>
              <a:rPr lang="es-ES_tradnl" dirty="0"/>
              <a:t>Las familias de </a:t>
            </a:r>
            <a:r>
              <a:rPr lang="es-ES_tradnl" b="1" dirty="0"/>
              <a:t>Puno y Ucayali </a:t>
            </a:r>
            <a:r>
              <a:rPr lang="es-ES_tradnl" dirty="0"/>
              <a:t>mayoritariamente tienen una visión idealista o mágica de la niñez, al considerarla como un “regalo de Dios” (Ucayali 50%, Puno 44%, Lima el 11% y Cajamarca el 31%).</a:t>
            </a:r>
            <a:endParaRPr lang="es-PE" dirty="0"/>
          </a:p>
          <a:p>
            <a:pPr algn="just">
              <a:lnSpc>
                <a:spcPct val="107000"/>
              </a:lnSpc>
              <a:spcAft>
                <a:spcPts val="800"/>
              </a:spcAft>
            </a:pP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5939408" y="776573"/>
            <a:ext cx="2819400" cy="1619250"/>
          </a:xfrm>
          <a:prstGeom prst="rect">
            <a:avLst/>
          </a:prstGeom>
        </p:spPr>
      </p:pic>
    </p:spTree>
    <p:extLst>
      <p:ext uri="{BB962C8B-B14F-4D97-AF65-F5344CB8AC3E}">
        <p14:creationId xmlns:p14="http://schemas.microsoft.com/office/powerpoint/2010/main" val="78862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290349"/>
            <a:ext cx="8229600" cy="1143000"/>
          </a:xfrm>
        </p:spPr>
        <p:txBody>
          <a:bodyPr>
            <a:normAutofit fontScale="90000"/>
          </a:bodyPr>
          <a:lstStyle/>
          <a:p>
            <a:r>
              <a:rPr lang="es-ES_tradnl" b="1" dirty="0"/>
              <a:t>¿Cuánto dura la infancia?</a:t>
            </a:r>
            <a:r>
              <a:rPr lang="es-PE" dirty="0"/>
              <a:t/>
            </a:r>
            <a:br>
              <a:rPr lang="es-PE" dirty="0"/>
            </a:br>
            <a:endParaRPr lang="es-PE" dirty="0"/>
          </a:p>
        </p:txBody>
      </p:sp>
      <p:sp>
        <p:nvSpPr>
          <p:cNvPr id="3" name="Rectángulo 2"/>
          <p:cNvSpPr/>
          <p:nvPr/>
        </p:nvSpPr>
        <p:spPr>
          <a:xfrm>
            <a:off x="1043608" y="2420888"/>
            <a:ext cx="5886400" cy="3191515"/>
          </a:xfrm>
          <a:prstGeom prst="rect">
            <a:avLst/>
          </a:prstGeom>
        </p:spPr>
        <p:txBody>
          <a:bodyPr wrap="square">
            <a:spAutoFit/>
          </a:bodyPr>
          <a:lstStyle/>
          <a:p>
            <a:pPr algn="just">
              <a:lnSpc>
                <a:spcPct val="107000"/>
              </a:lnSpc>
              <a:spcAft>
                <a:spcPts val="800"/>
              </a:spcAft>
            </a:pPr>
            <a:r>
              <a:rPr lang="es-ES_tradnl" dirty="0" smtClean="0">
                <a:latin typeface="Calibri" panose="020F0502020204030204" pitchFamily="34" charset="0"/>
                <a:ea typeface="Calibri" panose="020F0502020204030204" pitchFamily="34" charset="0"/>
                <a:cs typeface="Times New Roman" panose="02020603050405020304" pitchFamily="18" charset="0"/>
              </a:rPr>
              <a:t>Lima </a:t>
            </a:r>
            <a:r>
              <a:rPr lang="es-ES_tradnl" dirty="0">
                <a:latin typeface="Calibri" panose="020F0502020204030204" pitchFamily="34" charset="0"/>
                <a:ea typeface="Calibri" panose="020F0502020204030204" pitchFamily="34" charset="0"/>
                <a:cs typeface="Calibri" panose="020F0502020204030204" pitchFamily="34" charset="0"/>
              </a:rPr>
              <a:t>un </a:t>
            </a:r>
            <a:r>
              <a:rPr lang="es-ES_tradnl" dirty="0">
                <a:latin typeface="Calibri" panose="020F0502020204030204" pitchFamily="34" charset="0"/>
                <a:ea typeface="Calibri" panose="020F0502020204030204" pitchFamily="34" charset="0"/>
                <a:cs typeface="Times New Roman" panose="02020603050405020304" pitchFamily="18" charset="0"/>
              </a:rPr>
              <a:t>60% </a:t>
            </a:r>
            <a:r>
              <a:rPr lang="es-ES_tradnl" dirty="0" smtClean="0">
                <a:latin typeface="Calibri" panose="020F0502020204030204" pitchFamily="34" charset="0"/>
                <a:ea typeface="Calibri" panose="020F0502020204030204" pitchFamily="34" charset="0"/>
                <a:cs typeface="Times New Roman" panose="02020603050405020304" pitchFamily="18" charset="0"/>
              </a:rPr>
              <a:t>de </a:t>
            </a:r>
            <a:r>
              <a:rPr lang="es-ES_tradnl" dirty="0">
                <a:latin typeface="Calibri" panose="020F0502020204030204" pitchFamily="34" charset="0"/>
                <a:ea typeface="Calibri" panose="020F0502020204030204" pitchFamily="34" charset="0"/>
                <a:cs typeface="Times New Roman" panose="02020603050405020304" pitchFamily="18" charset="0"/>
              </a:rPr>
              <a:t>las familias </a:t>
            </a:r>
            <a:r>
              <a:rPr lang="es-ES_tradnl" dirty="0" smtClean="0">
                <a:latin typeface="Calibri" panose="020F0502020204030204" pitchFamily="34" charset="0"/>
                <a:ea typeface="Calibri" panose="020F0502020204030204" pitchFamily="34" charset="0"/>
                <a:cs typeface="Times New Roman" panose="02020603050405020304" pitchFamily="18" charset="0"/>
              </a:rPr>
              <a:t>hasta </a:t>
            </a:r>
            <a:r>
              <a:rPr lang="es-ES_tradnl" dirty="0">
                <a:latin typeface="Calibri" panose="020F0502020204030204" pitchFamily="34" charset="0"/>
                <a:ea typeface="Calibri" panose="020F0502020204030204" pitchFamily="34" charset="0"/>
                <a:cs typeface="Times New Roman" panose="02020603050405020304" pitchFamily="18" charset="0"/>
              </a:rPr>
              <a:t>9 y 11 años;  en Ucayali el 50% entre 6 a 7 años, y por lo tanto, se puede entender que luego de ese periodo, sus hijos adquieren otras responsabilidades, o la atención de los padres de cuidado, afecto o vínculo, disminuyen.</a:t>
            </a:r>
            <a:endParaRPr lang="es-PE"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2800" b="1" dirty="0">
                <a:latin typeface="Calibri" panose="020F0502020204030204" pitchFamily="34" charset="0"/>
                <a:ea typeface="Calibri" panose="020F0502020204030204" pitchFamily="34" charset="0"/>
                <a:cs typeface="Times New Roman" panose="02020603050405020304" pitchFamily="18" charset="0"/>
              </a:rPr>
              <a:t>Hasta qué edad los niños deberían recibir afecto: </a:t>
            </a:r>
            <a:r>
              <a:rPr lang="es-ES_tradnl" dirty="0">
                <a:latin typeface="Calibri" panose="020F0502020204030204" pitchFamily="34" charset="0"/>
                <a:ea typeface="Calibri" panose="020F0502020204030204" pitchFamily="34" charset="0"/>
                <a:cs typeface="Times New Roman" panose="02020603050405020304" pitchFamily="18" charset="0"/>
              </a:rPr>
              <a:t>en promedio el 35% de las familias de Lima creen que es hasta los 9 a 11 años, y en Ucayali entre los 13 y 15 años mayoritariamente.</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059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1052736"/>
            <a:ext cx="7056784" cy="2585323"/>
          </a:xfrm>
          <a:prstGeom prst="rect">
            <a:avLst/>
          </a:prstGeom>
        </p:spPr>
        <p:txBody>
          <a:bodyPr wrap="square">
            <a:spAutoFit/>
          </a:bodyPr>
          <a:lstStyle/>
          <a:p>
            <a:r>
              <a:rPr lang="es-PE" b="1" i="1" dirty="0" err="1" smtClean="0"/>
              <a:t>parentalidad</a:t>
            </a:r>
            <a:r>
              <a:rPr lang="es-PE" b="1" dirty="0" smtClean="0"/>
              <a:t> </a:t>
            </a:r>
            <a:r>
              <a:rPr lang="es-PE" b="1" dirty="0"/>
              <a:t>o </a:t>
            </a:r>
            <a:r>
              <a:rPr lang="es-PE" b="1" i="1" dirty="0" err="1"/>
              <a:t>parentalización</a:t>
            </a:r>
            <a:r>
              <a:rPr lang="es-PE" b="1" dirty="0"/>
              <a:t>, </a:t>
            </a:r>
            <a:r>
              <a:rPr lang="es-ES_tradnl" b="1" dirty="0" smtClean="0"/>
              <a:t>o </a:t>
            </a:r>
            <a:r>
              <a:rPr lang="es-ES_tradnl" b="1" dirty="0"/>
              <a:t>competencia parental </a:t>
            </a:r>
            <a:r>
              <a:rPr lang="es-ES_tradnl" dirty="0"/>
              <a:t>se puede definir como “aquel conjunto de capacidades que permiten a los padres afrontar de modo flexible y adaptativo la área vital de ser padres, de acuerdo con las necesidades evolutivas y educativas de los hijos e hijas y con los estándares considerados como aceptables por la sociedad, y aprovechando todas las oportunidades y apoyos que les brindan los sistemas de influencia de la familia para desplegar dichas capacidades”.</a:t>
            </a:r>
            <a:endParaRPr lang="es-PE" dirty="0"/>
          </a:p>
          <a:p>
            <a:r>
              <a:rPr lang="en-US" dirty="0"/>
              <a:t> </a:t>
            </a:r>
            <a:endParaRPr lang="es-PE" dirty="0"/>
          </a:p>
        </p:txBody>
      </p:sp>
    </p:spTree>
    <p:extLst>
      <p:ext uri="{BB962C8B-B14F-4D97-AF65-F5344CB8AC3E}">
        <p14:creationId xmlns:p14="http://schemas.microsoft.com/office/powerpoint/2010/main" val="1715448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1052736"/>
            <a:ext cx="7056784" cy="369332"/>
          </a:xfrm>
          <a:prstGeom prst="rect">
            <a:avLst/>
          </a:prstGeom>
        </p:spPr>
        <p:txBody>
          <a:bodyPr wrap="square">
            <a:spAutoFit/>
          </a:bodyPr>
          <a:lstStyle/>
          <a:p>
            <a:r>
              <a:rPr lang="en-US" dirty="0"/>
              <a:t> </a:t>
            </a:r>
            <a:endParaRPr lang="es-PE" dirty="0"/>
          </a:p>
        </p:txBody>
      </p:sp>
      <p:pic>
        <p:nvPicPr>
          <p:cNvPr id="3" name="Picture 1"/>
          <p:cNvPicPr/>
          <p:nvPr/>
        </p:nvPicPr>
        <p:blipFill>
          <a:blip r:embed="rId2" cstate="print">
            <a:extLst>
              <a:ext uri="{28A0092B-C50C-407E-A947-70E740481C1C}">
                <a14:useLocalDpi xmlns:a14="http://schemas.microsoft.com/office/drawing/2010/main" val="0"/>
              </a:ext>
            </a:extLst>
          </a:blip>
          <a:stretch>
            <a:fillRect/>
          </a:stretch>
        </p:blipFill>
        <p:spPr>
          <a:xfrm>
            <a:off x="1761172" y="650240"/>
            <a:ext cx="5621655" cy="5557520"/>
          </a:xfrm>
          <a:prstGeom prst="rect">
            <a:avLst/>
          </a:prstGeom>
        </p:spPr>
      </p:pic>
    </p:spTree>
    <p:extLst>
      <p:ext uri="{BB962C8B-B14F-4D97-AF65-F5344CB8AC3E}">
        <p14:creationId xmlns:p14="http://schemas.microsoft.com/office/powerpoint/2010/main" val="4061775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1052736"/>
            <a:ext cx="7056784" cy="369332"/>
          </a:xfrm>
          <a:prstGeom prst="rect">
            <a:avLst/>
          </a:prstGeom>
        </p:spPr>
        <p:txBody>
          <a:bodyPr wrap="square">
            <a:spAutoFit/>
          </a:bodyPr>
          <a:lstStyle/>
          <a:p>
            <a:r>
              <a:rPr lang="en-US" dirty="0"/>
              <a:t> </a:t>
            </a:r>
            <a:endParaRPr lang="es-PE" dirty="0"/>
          </a:p>
        </p:txBody>
      </p:sp>
      <p:sp>
        <p:nvSpPr>
          <p:cNvPr id="7" name="Rectángulo 6"/>
          <p:cNvSpPr/>
          <p:nvPr/>
        </p:nvSpPr>
        <p:spPr>
          <a:xfrm>
            <a:off x="1115616" y="1340768"/>
            <a:ext cx="6174432" cy="4031873"/>
          </a:xfrm>
          <a:prstGeom prst="rect">
            <a:avLst/>
          </a:prstGeom>
        </p:spPr>
        <p:txBody>
          <a:bodyPr wrap="square">
            <a:spAutoFit/>
          </a:bodyPr>
          <a:lstStyle/>
          <a:p>
            <a:pPr algn="just">
              <a:spcAft>
                <a:spcPts val="0"/>
              </a:spcAft>
            </a:pPr>
            <a:r>
              <a:rPr lang="es-ES" dirty="0">
                <a:latin typeface="Calibri" panose="020F0502020204030204" pitchFamily="34" charset="0"/>
                <a:ea typeface="Arial Unicode MS" panose="020B0604020202020204" pitchFamily="34" charset="-128"/>
                <a:cs typeface="Arial Unicode MS" panose="020B0604020202020204" pitchFamily="34" charset="-128"/>
              </a:rPr>
              <a:t>El riesgo psicosocial son el </a:t>
            </a:r>
            <a:r>
              <a:rPr lang="es-ES" u="sng" dirty="0">
                <a:latin typeface="Calibri" panose="020F0502020204030204" pitchFamily="34" charset="0"/>
                <a:ea typeface="Arial Unicode MS" panose="020B0604020202020204" pitchFamily="34" charset="-128"/>
                <a:cs typeface="Arial Unicode MS" panose="020B0604020202020204" pitchFamily="34" charset="-128"/>
              </a:rPr>
              <a:t>conjunto de circunstancias, hechos y factores personales</a:t>
            </a:r>
            <a:r>
              <a:rPr lang="es-ES" dirty="0">
                <a:latin typeface="Calibri" panose="020F0502020204030204" pitchFamily="34" charset="0"/>
                <a:ea typeface="Arial Unicode MS" panose="020B0604020202020204" pitchFamily="34" charset="-128"/>
                <a:cs typeface="Arial Unicode MS" panose="020B0604020202020204" pitchFamily="34" charset="-128"/>
              </a:rPr>
              <a:t>, </a:t>
            </a:r>
            <a:r>
              <a:rPr lang="es-ES" u="sng" dirty="0">
                <a:latin typeface="Calibri" panose="020F0502020204030204" pitchFamily="34" charset="0"/>
                <a:ea typeface="Arial Unicode MS" panose="020B0604020202020204" pitchFamily="34" charset="-128"/>
                <a:cs typeface="Arial Unicode MS" panose="020B0604020202020204" pitchFamily="34" charset="-128"/>
              </a:rPr>
              <a:t>familiares o sociales</a:t>
            </a:r>
            <a:r>
              <a:rPr lang="es-ES" dirty="0">
                <a:latin typeface="Calibri" panose="020F0502020204030204" pitchFamily="34" charset="0"/>
                <a:ea typeface="Arial Unicode MS" panose="020B0604020202020204" pitchFamily="34" charset="-128"/>
                <a:cs typeface="Arial Unicode MS" panose="020B0604020202020204" pitchFamily="34" charset="-128"/>
              </a:rPr>
              <a:t>, relacionados con una problemática determinada (abandono paterno, maltrato, descuido, baja escolaridad, explotación económica, vínculos familiares precarios, necesidades básicas insatisfechas, entre otros) </a:t>
            </a:r>
            <a:r>
              <a:rPr lang="es-ES" u="sng" dirty="0">
                <a:latin typeface="Calibri" panose="020F0502020204030204" pitchFamily="34" charset="0"/>
                <a:ea typeface="Arial Unicode MS" panose="020B0604020202020204" pitchFamily="34" charset="-128"/>
                <a:cs typeface="Arial Unicode MS" panose="020B0604020202020204" pitchFamily="34" charset="-128"/>
              </a:rPr>
              <a:t>que aumentan la probabilidad</a:t>
            </a:r>
            <a:r>
              <a:rPr lang="es-ES" dirty="0">
                <a:latin typeface="Calibri" panose="020F0502020204030204" pitchFamily="34" charset="0"/>
                <a:ea typeface="Arial Unicode MS" panose="020B0604020202020204" pitchFamily="34" charset="-128"/>
                <a:cs typeface="Arial Unicode MS" panose="020B0604020202020204" pitchFamily="34" charset="-128"/>
              </a:rPr>
              <a:t> de que un sujeto inicie o se mantenga en situaciones críticas </a:t>
            </a:r>
            <a:r>
              <a:rPr lang="es-ES" u="sng" dirty="0">
                <a:latin typeface="Calibri" panose="020F0502020204030204" pitchFamily="34" charset="0"/>
                <a:ea typeface="Arial Unicode MS" panose="020B0604020202020204" pitchFamily="34" charset="-128"/>
                <a:cs typeface="Arial Unicode MS" panose="020B0604020202020204" pitchFamily="34" charset="-128"/>
              </a:rPr>
              <a:t>que afectan a su desarrollo integral</a:t>
            </a:r>
            <a:r>
              <a:rPr lang="es-ES" dirty="0">
                <a:latin typeface="Calibri" panose="020F0502020204030204" pitchFamily="34" charset="0"/>
                <a:ea typeface="Arial Unicode MS" panose="020B0604020202020204" pitchFamily="34" charset="-128"/>
                <a:cs typeface="Arial Unicode MS" panose="020B0604020202020204" pitchFamily="34" charset="-128"/>
              </a:rPr>
              <a:t> (deserción escolar, bajo desempeño académico, timidez o agresividad, entre otros), o que sea víctima o autor de la violencia u otras situaciones mencionadas.</a:t>
            </a:r>
            <a:endParaRPr lang="es-P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Aft>
                <a:spcPts val="0"/>
              </a:spcAft>
            </a:pPr>
            <a:r>
              <a:rPr lang="es-ES" dirty="0">
                <a:latin typeface="Calibri" panose="020F0502020204030204" pitchFamily="34" charset="0"/>
                <a:ea typeface="Arial Unicode MS" panose="020B0604020202020204" pitchFamily="34" charset="-128"/>
                <a:cs typeface="Arial Unicode MS" panose="020B0604020202020204" pitchFamily="34" charset="-128"/>
              </a:rPr>
              <a:t> </a:t>
            </a:r>
            <a:endParaRPr lang="es-PE"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Aft>
                <a:spcPts val="0"/>
              </a:spcAft>
            </a:pPr>
            <a:r>
              <a:rPr lang="es-PE" dirty="0">
                <a:latin typeface="Calibri" panose="020F0502020204030204" pitchFamily="34" charset="0"/>
                <a:ea typeface="Calibri" panose="020F0502020204030204" pitchFamily="34" charset="0"/>
              </a:rPr>
              <a:t>Los </a:t>
            </a:r>
            <a:r>
              <a:rPr lang="es-PE" u="sng" dirty="0">
                <a:latin typeface="Calibri" panose="020F0502020204030204" pitchFamily="34" charset="0"/>
                <a:ea typeface="Calibri" panose="020F0502020204030204" pitchFamily="34" charset="0"/>
              </a:rPr>
              <a:t>factores de riesgo psicosocial se convierten en posibilidad cuando confluyen entre sí</a:t>
            </a:r>
            <a:r>
              <a:rPr lang="es-PE" dirty="0">
                <a:latin typeface="Calibri" panose="020F0502020204030204" pitchFamily="34" charset="0"/>
                <a:ea typeface="Calibri" panose="020F0502020204030204" pitchFamily="34" charset="0"/>
              </a:rPr>
              <a:t>, en un momento determinado, durante el ciclo de vida de la </a:t>
            </a:r>
            <a:r>
              <a:rPr lang="es-PE" dirty="0" smtClean="0">
                <a:latin typeface="Calibri" panose="020F0502020204030204" pitchFamily="34" charset="0"/>
                <a:ea typeface="Calibri" panose="020F0502020204030204" pitchFamily="34" charset="0"/>
              </a:rPr>
              <a:t>persona</a:t>
            </a:r>
            <a:r>
              <a:rPr lang="es-PE" sz="1400" kern="50" dirty="0">
                <a:latin typeface="Calibri" panose="020F0502020204030204" pitchFamily="34" charset="0"/>
                <a:ea typeface="Times New Roman" panose="02020603050405020304" pitchFamily="18" charset="0"/>
                <a:cs typeface="Times New Roman" panose="02020603050405020304" pitchFamily="18" charset="0"/>
              </a:rPr>
              <a:t> </a:t>
            </a:r>
            <a:endParaRPr lang="es-PE" sz="1400" kern="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669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87624" y="1844824"/>
            <a:ext cx="6768752" cy="2246769"/>
          </a:xfrm>
          <a:prstGeom prst="rect">
            <a:avLst/>
          </a:prstGeom>
        </p:spPr>
        <p:txBody>
          <a:bodyPr wrap="square">
            <a:spAutoFit/>
          </a:bodyPr>
          <a:lstStyle/>
          <a:p>
            <a:pPr algn="ctr"/>
            <a:r>
              <a:rPr lang="es-PE" sz="2000" dirty="0">
                <a:latin typeface="+mn-lt"/>
              </a:rPr>
              <a:t>¿Qué valor tiene la familia desde el desarrollo infantil?</a:t>
            </a:r>
          </a:p>
          <a:p>
            <a:pPr algn="ctr"/>
            <a:r>
              <a:rPr lang="es-PE" sz="2000" dirty="0">
                <a:latin typeface="+mn-lt"/>
              </a:rPr>
              <a:t>¿Es posible lograr el desarrollo pleno y armonioso de los niños desde las competencias parentales de cuidado y protección?</a:t>
            </a:r>
          </a:p>
          <a:p>
            <a:pPr algn="ctr"/>
            <a:r>
              <a:rPr lang="es-PE" sz="2000" dirty="0">
                <a:latin typeface="+mn-lt"/>
              </a:rPr>
              <a:t>¿Es posible prevenir la violencia desde  la identificación  de los factores de riesgo psicosocial en los niños, niñas y adolescentes?</a:t>
            </a:r>
          </a:p>
          <a:p>
            <a:pPr algn="ctr"/>
            <a:r>
              <a:rPr lang="es-PE" sz="2000" dirty="0">
                <a:latin typeface="+mn-lt"/>
              </a:rPr>
              <a:t>¿Cómo se forma una familia? O desde la </a:t>
            </a:r>
            <a:r>
              <a:rPr lang="es-PE" sz="2000" dirty="0" err="1">
                <a:latin typeface="+mn-lt"/>
              </a:rPr>
              <a:t>parentalidad</a:t>
            </a:r>
            <a:r>
              <a:rPr lang="es-PE" sz="2000" dirty="0">
                <a:latin typeface="+mn-lt"/>
              </a:rPr>
              <a:t>?</a:t>
            </a:r>
          </a:p>
        </p:txBody>
      </p:sp>
    </p:spTree>
    <p:extLst>
      <p:ext uri="{BB962C8B-B14F-4D97-AF65-F5344CB8AC3E}">
        <p14:creationId xmlns:p14="http://schemas.microsoft.com/office/powerpoint/2010/main" val="380068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1052736"/>
            <a:ext cx="7056784" cy="369332"/>
          </a:xfrm>
          <a:prstGeom prst="rect">
            <a:avLst/>
          </a:prstGeom>
        </p:spPr>
        <p:txBody>
          <a:bodyPr wrap="square">
            <a:spAutoFit/>
          </a:bodyPr>
          <a:lstStyle/>
          <a:p>
            <a:r>
              <a:rPr lang="en-US" dirty="0"/>
              <a:t> </a:t>
            </a:r>
            <a:endParaRPr lang="es-PE" dirty="0"/>
          </a:p>
        </p:txBody>
      </p:sp>
      <p:pic>
        <p:nvPicPr>
          <p:cNvPr id="4" name="Picture 1" descr="http://reme.uji.es/articulos/numero32/article2/texto.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422068"/>
            <a:ext cx="4825325" cy="3317572"/>
          </a:xfrm>
          <a:prstGeom prst="rect">
            <a:avLst/>
          </a:prstGeom>
          <a:noFill/>
          <a:ln>
            <a:noFill/>
          </a:ln>
        </p:spPr>
      </p:pic>
      <p:sp>
        <p:nvSpPr>
          <p:cNvPr id="3" name="Título 2"/>
          <p:cNvSpPr>
            <a:spLocks noGrp="1"/>
          </p:cNvSpPr>
          <p:nvPr>
            <p:ph type="title"/>
          </p:nvPr>
        </p:nvSpPr>
        <p:spPr/>
        <p:txBody>
          <a:bodyPr/>
          <a:lstStyle/>
          <a:p>
            <a:r>
              <a:rPr lang="es-PE" sz="3600" dirty="0" smtClean="0"/>
              <a:t/>
            </a:r>
            <a:br>
              <a:rPr lang="es-PE" sz="3600" dirty="0" smtClean="0"/>
            </a:br>
            <a:r>
              <a:rPr lang="es-PE" sz="3600" dirty="0" smtClean="0"/>
              <a:t>ESTILOS PARENTALES DE EDUCACION</a:t>
            </a:r>
            <a:endParaRPr lang="es-PE" sz="3600" dirty="0"/>
          </a:p>
        </p:txBody>
      </p:sp>
      <p:sp>
        <p:nvSpPr>
          <p:cNvPr id="5" name="Marcador de contenido 4"/>
          <p:cNvSpPr>
            <a:spLocks noGrp="1"/>
          </p:cNvSpPr>
          <p:nvPr>
            <p:ph idx="1"/>
          </p:nvPr>
        </p:nvSpPr>
        <p:spPr>
          <a:xfrm>
            <a:off x="457200" y="2060848"/>
            <a:ext cx="8229600" cy="4065315"/>
          </a:xfrm>
        </p:spPr>
        <p:txBody>
          <a:bodyPr/>
          <a:lstStyle/>
          <a:p>
            <a:endParaRPr lang="es-PE" dirty="0"/>
          </a:p>
        </p:txBody>
      </p:sp>
    </p:spTree>
    <p:extLst>
      <p:ext uri="{BB962C8B-B14F-4D97-AF65-F5344CB8AC3E}">
        <p14:creationId xmlns:p14="http://schemas.microsoft.com/office/powerpoint/2010/main" val="3611779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1052736"/>
            <a:ext cx="7056784" cy="369332"/>
          </a:xfrm>
          <a:prstGeom prst="rect">
            <a:avLst/>
          </a:prstGeom>
        </p:spPr>
        <p:txBody>
          <a:bodyPr wrap="square">
            <a:spAutoFit/>
          </a:bodyPr>
          <a:lstStyle/>
          <a:p>
            <a:r>
              <a:rPr lang="en-US" dirty="0"/>
              <a:t> </a:t>
            </a:r>
            <a:endParaRPr lang="es-PE" dirty="0"/>
          </a:p>
        </p:txBody>
      </p:sp>
      <p:sp>
        <p:nvSpPr>
          <p:cNvPr id="5" name="Rectángulo 4"/>
          <p:cNvSpPr/>
          <p:nvPr/>
        </p:nvSpPr>
        <p:spPr>
          <a:xfrm>
            <a:off x="1763688" y="908720"/>
            <a:ext cx="5616624" cy="4297330"/>
          </a:xfrm>
          <a:prstGeom prst="rect">
            <a:avLst/>
          </a:prstGeom>
        </p:spPr>
        <p:txBody>
          <a:bodyPr wrap="square">
            <a:spAutoFit/>
          </a:bodyPr>
          <a:lstStyle/>
          <a:p>
            <a:pPr>
              <a:lnSpc>
                <a:spcPct val="107000"/>
              </a:lnSpc>
              <a:spcAft>
                <a:spcPts val="800"/>
              </a:spcAft>
            </a:pPr>
            <a:r>
              <a:rPr lang="es-PE" b="1" u="sng" dirty="0">
                <a:latin typeface="Calibri" panose="020F0502020204030204" pitchFamily="34" charset="0"/>
                <a:ea typeface="Calibri" panose="020F0502020204030204" pitchFamily="34" charset="0"/>
                <a:cs typeface="Times New Roman" panose="02020603050405020304" pitchFamily="18" charset="0"/>
              </a:rPr>
              <a:t>Cómo aprenden los padres a ser padres. </a:t>
            </a:r>
            <a:endParaRPr lang="es-PE" b="1"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smtClean="0">
                <a:latin typeface="Calibri" panose="020F0502020204030204" pitchFamily="34" charset="0"/>
                <a:ea typeface="Calibri" panose="020F0502020204030204" pitchFamily="34" charset="0"/>
                <a:cs typeface="Calibri" panose="020F0502020204030204" pitchFamily="34" charset="0"/>
              </a:rPr>
              <a:t>Tienen </a:t>
            </a:r>
            <a:r>
              <a:rPr lang="es-ES" dirty="0">
                <a:latin typeface="Calibri" panose="020F0502020204030204" pitchFamily="34" charset="0"/>
                <a:ea typeface="Calibri" panose="020F0502020204030204" pitchFamily="34" charset="0"/>
                <a:cs typeface="Calibri" panose="020F0502020204030204" pitchFamily="34" charset="0"/>
              </a:rPr>
              <a:t>estilos y mecanismos de aprendizaje propios de los adultos. </a:t>
            </a:r>
            <a:endParaRPr lang="es-ES"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ES" dirty="0" smtClean="0">
                <a:latin typeface="Calibri" panose="020F0502020204030204" pitchFamily="34" charset="0"/>
                <a:ea typeface="Calibri" panose="020F0502020204030204" pitchFamily="34" charset="0"/>
                <a:cs typeface="Calibri" panose="020F0502020204030204" pitchFamily="34" charset="0"/>
              </a:rPr>
              <a:t>La </a:t>
            </a:r>
            <a:r>
              <a:rPr lang="es-ES" dirty="0">
                <a:latin typeface="Calibri" panose="020F0502020204030204" pitchFamily="34" charset="0"/>
                <a:ea typeface="Calibri" panose="020F0502020204030204" pitchFamily="34" charset="0"/>
                <a:cs typeface="Calibri" panose="020F0502020204030204" pitchFamily="34" charset="0"/>
              </a:rPr>
              <a:t>forma como aprenden está condicionada por el </a:t>
            </a:r>
            <a:r>
              <a:rPr lang="es-PE" dirty="0">
                <a:latin typeface="Calibri" panose="020F0502020204030204" pitchFamily="34" charset="0"/>
                <a:ea typeface="Calibri" panose="020F0502020204030204" pitchFamily="34" charset="0"/>
                <a:cs typeface="Calibri" panose="020F0502020204030204" pitchFamily="34" charset="0"/>
              </a:rPr>
              <a:t>nivel de desarrollo alcanzado y por sus diversas experiencias de vida, </a:t>
            </a:r>
            <a:r>
              <a:rPr lang="es-PE" dirty="0" smtClean="0">
                <a:latin typeface="Calibri" panose="020F0502020204030204" pitchFamily="34" charset="0"/>
                <a:ea typeface="Calibri" panose="020F0502020204030204" pitchFamily="34" charset="0"/>
                <a:cs typeface="Calibri" panose="020F0502020204030204" pitchFamily="34" charset="0"/>
              </a:rPr>
              <a:t>influido </a:t>
            </a:r>
            <a:r>
              <a:rPr lang="es-PE" dirty="0">
                <a:latin typeface="Calibri" panose="020F0502020204030204" pitchFamily="34" charset="0"/>
                <a:ea typeface="Calibri" panose="020F0502020204030204" pitchFamily="34" charset="0"/>
                <a:cs typeface="Calibri" panose="020F0502020204030204" pitchFamily="34" charset="0"/>
              </a:rPr>
              <a:t>por el entorno socio cultural, político o económico en que se desenvuelva</a:t>
            </a:r>
            <a:r>
              <a:rPr lang="es-ES" dirty="0">
                <a:latin typeface="Calibri" panose="020F0502020204030204" pitchFamily="34" charset="0"/>
                <a:ea typeface="Calibri" panose="020F0502020204030204" pitchFamily="34" charset="0"/>
                <a:cs typeface="Calibri" panose="020F0502020204030204" pitchFamily="34" charset="0"/>
              </a:rPr>
              <a:t>. </a:t>
            </a:r>
            <a:endParaRPr lang="es-ES"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ES" dirty="0" smtClean="0">
                <a:latin typeface="Calibri" panose="020F0502020204030204" pitchFamily="34" charset="0"/>
                <a:ea typeface="Calibri" panose="020F0502020204030204" pitchFamily="34" charset="0"/>
                <a:cs typeface="Calibri" panose="020F0502020204030204" pitchFamily="34" charset="0"/>
              </a:rPr>
              <a:t>Por </a:t>
            </a:r>
            <a:r>
              <a:rPr lang="es-ES" dirty="0">
                <a:latin typeface="Calibri" panose="020F0502020204030204" pitchFamily="34" charset="0"/>
                <a:ea typeface="Calibri" panose="020F0502020204030204" pitchFamily="34" charset="0"/>
                <a:cs typeface="Calibri" panose="020F0502020204030204" pitchFamily="34" charset="0"/>
              </a:rPr>
              <a:t>ello las acciones de capacitación con padres o las sesiones educativas con familia, tienen que ser diseñadas desde la pedagogía o aprendizaje del adulto.</a:t>
            </a:r>
            <a:endParaRPr lang="es-PE"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dirty="0">
                <a:latin typeface="Calibri" panose="020F0502020204030204" pitchFamily="34" charset="0"/>
                <a:ea typeface="Calibri" panose="020F0502020204030204" pitchFamily="34" charset="0"/>
                <a:cs typeface="Calibri" panose="020F0502020204030204" pitchFamily="34" charset="0"/>
              </a:rPr>
              <a:t>Considerando también las experiencias escolares, y como fue su desempeño estudiantil.</a:t>
            </a:r>
            <a:endParaRPr lang="es-PE"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dirty="0">
                <a:latin typeface="Calibri" panose="020F0502020204030204" pitchFamily="34" charset="0"/>
                <a:ea typeface="Calibri" panose="020F0502020204030204" pitchFamily="34" charset="0"/>
                <a:cs typeface="Calibri" panose="020F0502020204030204" pitchFamily="34" charset="0"/>
              </a:rPr>
              <a:t>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5209358" y="4683453"/>
            <a:ext cx="2838450" cy="1609725"/>
          </a:xfrm>
          <a:prstGeom prst="rect">
            <a:avLst/>
          </a:prstGeom>
        </p:spPr>
      </p:pic>
    </p:spTree>
    <p:extLst>
      <p:ext uri="{BB962C8B-B14F-4D97-AF65-F5344CB8AC3E}">
        <p14:creationId xmlns:p14="http://schemas.microsoft.com/office/powerpoint/2010/main" val="1920037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1052736"/>
            <a:ext cx="7056784" cy="369332"/>
          </a:xfrm>
          <a:prstGeom prst="rect">
            <a:avLst/>
          </a:prstGeom>
        </p:spPr>
        <p:txBody>
          <a:bodyPr wrap="square">
            <a:spAutoFit/>
          </a:bodyPr>
          <a:lstStyle/>
          <a:p>
            <a:r>
              <a:rPr lang="en-US" dirty="0"/>
              <a:t> </a:t>
            </a:r>
            <a:r>
              <a:rPr lang="en-US" dirty="0" err="1" smtClean="0"/>
              <a:t>pasos</a:t>
            </a:r>
            <a:r>
              <a:rPr lang="en-US" dirty="0" smtClean="0"/>
              <a:t> </a:t>
            </a:r>
            <a:r>
              <a:rPr lang="en-US" dirty="0" err="1" smtClean="0"/>
              <a:t>metodologicos</a:t>
            </a:r>
            <a:r>
              <a:rPr lang="en-US" dirty="0" smtClean="0"/>
              <a:t> de SUMBI</a:t>
            </a:r>
            <a:endParaRPr lang="es-PE" dirty="0"/>
          </a:p>
        </p:txBody>
      </p:sp>
      <p:sp>
        <p:nvSpPr>
          <p:cNvPr id="5" name="Rectángulo 4"/>
          <p:cNvSpPr/>
          <p:nvPr/>
        </p:nvSpPr>
        <p:spPr>
          <a:xfrm>
            <a:off x="1763688" y="908720"/>
            <a:ext cx="5616624" cy="369332"/>
          </a:xfrm>
          <a:prstGeom prst="rect">
            <a:avLst/>
          </a:prstGeom>
        </p:spPr>
        <p:txBody>
          <a:bodyPr wrap="square">
            <a:spAutoFit/>
          </a:bodyPr>
          <a:lstStyle/>
          <a:p>
            <a:pPr algn="just">
              <a:spcAft>
                <a:spcPts val="0"/>
              </a:spcAft>
            </a:pPr>
            <a:r>
              <a:rPr lang="es-MX" dirty="0">
                <a:latin typeface="Calibri" panose="020F0502020204030204" pitchFamily="34" charset="0"/>
                <a:ea typeface="Calibri" panose="020F0502020204030204" pitchFamily="34" charset="0"/>
                <a:cs typeface="Calibri" panose="020F0502020204030204" pitchFamily="34" charset="0"/>
              </a:rPr>
              <a:t>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ítulo 8"/>
          <p:cNvSpPr>
            <a:spLocks noGrp="1"/>
          </p:cNvSpPr>
          <p:nvPr>
            <p:ph type="title"/>
          </p:nvPr>
        </p:nvSpPr>
        <p:spPr/>
        <p:txBody>
          <a:bodyPr/>
          <a:lstStyle/>
          <a:p>
            <a:r>
              <a:rPr lang="es-PE" sz="4000" dirty="0" smtClean="0"/>
              <a:t>PASOS METODOLOGICOS DE SUMBI</a:t>
            </a:r>
            <a:endParaRPr lang="es-PE" sz="4000" dirty="0"/>
          </a:p>
        </p:txBody>
      </p:sp>
      <p:sp>
        <p:nvSpPr>
          <p:cNvPr id="10" name="Marcador de contenido 9"/>
          <p:cNvSpPr>
            <a:spLocks noGrp="1"/>
          </p:cNvSpPr>
          <p:nvPr>
            <p:ph idx="1"/>
          </p:nvPr>
        </p:nvSpPr>
        <p:spPr/>
        <p:txBody>
          <a:bodyPr/>
          <a:lstStyle/>
          <a:p>
            <a:r>
              <a:rPr lang="es-PE" sz="2000" b="1" dirty="0"/>
              <a:t>Silencio: </a:t>
            </a:r>
            <a:r>
              <a:rPr lang="es-PE" sz="2000" dirty="0"/>
              <a:t>introspección personal para alcanzar bienestar, dejar las preocupaciones y sentir paz o calma y que el participante pueda abrirse al aprendizaje. </a:t>
            </a:r>
          </a:p>
          <a:p>
            <a:r>
              <a:rPr lang="es-PE" sz="2000" b="1" dirty="0"/>
              <a:t>Integración: </a:t>
            </a:r>
            <a:r>
              <a:rPr lang="es-PE" sz="2000" dirty="0"/>
              <a:t>favorece que los participantes se conozcan entre sí, definan sus normas y expresen sus expectativas para consensuar con los objetivos. </a:t>
            </a:r>
          </a:p>
          <a:p>
            <a:r>
              <a:rPr lang="es-PE" sz="2000" b="1" dirty="0"/>
              <a:t>Motivación: </a:t>
            </a:r>
            <a:r>
              <a:rPr lang="es-PE" sz="2000" dirty="0"/>
              <a:t>Despierta lúdicamente un interés en el tema, genera condiciones para abordarlos. Se usa el juego de roles, el estudio de casos, video debate, entre otros.</a:t>
            </a:r>
          </a:p>
          <a:p>
            <a:r>
              <a:rPr lang="es-PE" sz="2000" b="1" dirty="0"/>
              <a:t>Reflexión: </a:t>
            </a:r>
            <a:r>
              <a:rPr lang="es-PE" sz="2000" dirty="0"/>
              <a:t>profundiza los contenidos a través de un análisis profundo con apoyo del facilitador a partir de sus vivencias o experiencia. </a:t>
            </a:r>
          </a:p>
          <a:p>
            <a:endParaRPr lang="es-PE" dirty="0"/>
          </a:p>
        </p:txBody>
      </p:sp>
    </p:spTree>
    <p:extLst>
      <p:ext uri="{BB962C8B-B14F-4D97-AF65-F5344CB8AC3E}">
        <p14:creationId xmlns:p14="http://schemas.microsoft.com/office/powerpoint/2010/main" val="770734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1052736"/>
            <a:ext cx="7056784" cy="369332"/>
          </a:xfrm>
          <a:prstGeom prst="rect">
            <a:avLst/>
          </a:prstGeom>
        </p:spPr>
        <p:txBody>
          <a:bodyPr wrap="square">
            <a:spAutoFit/>
          </a:bodyPr>
          <a:lstStyle/>
          <a:p>
            <a:r>
              <a:rPr lang="en-US" dirty="0"/>
              <a:t> </a:t>
            </a:r>
            <a:r>
              <a:rPr lang="en-US" dirty="0" err="1" smtClean="0"/>
              <a:t>pasos</a:t>
            </a:r>
            <a:r>
              <a:rPr lang="en-US" dirty="0" smtClean="0"/>
              <a:t> </a:t>
            </a:r>
            <a:r>
              <a:rPr lang="en-US" dirty="0" err="1" smtClean="0"/>
              <a:t>metodologicos</a:t>
            </a:r>
            <a:r>
              <a:rPr lang="en-US" dirty="0" smtClean="0"/>
              <a:t> de SUMBI</a:t>
            </a:r>
            <a:endParaRPr lang="es-PE" dirty="0"/>
          </a:p>
        </p:txBody>
      </p:sp>
      <p:sp>
        <p:nvSpPr>
          <p:cNvPr id="5" name="Rectángulo 4"/>
          <p:cNvSpPr/>
          <p:nvPr/>
        </p:nvSpPr>
        <p:spPr>
          <a:xfrm>
            <a:off x="1763688" y="908720"/>
            <a:ext cx="5616624" cy="369332"/>
          </a:xfrm>
          <a:prstGeom prst="rect">
            <a:avLst/>
          </a:prstGeom>
        </p:spPr>
        <p:txBody>
          <a:bodyPr wrap="square">
            <a:spAutoFit/>
          </a:bodyPr>
          <a:lstStyle/>
          <a:p>
            <a:pPr algn="just">
              <a:spcAft>
                <a:spcPts val="0"/>
              </a:spcAft>
            </a:pPr>
            <a:r>
              <a:rPr lang="es-MX" dirty="0">
                <a:latin typeface="Calibri" panose="020F0502020204030204" pitchFamily="34" charset="0"/>
                <a:ea typeface="Calibri" panose="020F0502020204030204" pitchFamily="34" charset="0"/>
                <a:cs typeface="Calibri" panose="020F0502020204030204" pitchFamily="34" charset="0"/>
              </a:rPr>
              <a:t>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ítulo 8"/>
          <p:cNvSpPr>
            <a:spLocks noGrp="1"/>
          </p:cNvSpPr>
          <p:nvPr>
            <p:ph type="title"/>
          </p:nvPr>
        </p:nvSpPr>
        <p:spPr/>
        <p:txBody>
          <a:bodyPr/>
          <a:lstStyle/>
          <a:p>
            <a:r>
              <a:rPr lang="es-PE" sz="4000" dirty="0" smtClean="0"/>
              <a:t>PASOS METODOLOGICOS DE SUMBI</a:t>
            </a:r>
            <a:endParaRPr lang="es-PE" sz="4000" dirty="0"/>
          </a:p>
        </p:txBody>
      </p:sp>
      <p:sp>
        <p:nvSpPr>
          <p:cNvPr id="10" name="Marcador de contenido 9"/>
          <p:cNvSpPr>
            <a:spLocks noGrp="1"/>
          </p:cNvSpPr>
          <p:nvPr>
            <p:ph idx="1"/>
          </p:nvPr>
        </p:nvSpPr>
        <p:spPr/>
        <p:txBody>
          <a:bodyPr/>
          <a:lstStyle/>
          <a:p>
            <a:r>
              <a:rPr lang="es-ES" sz="2400" b="1" dirty="0"/>
              <a:t>Aplicación: </a:t>
            </a:r>
            <a:r>
              <a:rPr lang="es-MX" sz="2400" dirty="0" smtClean="0"/>
              <a:t>aproximación </a:t>
            </a:r>
            <a:r>
              <a:rPr lang="es-MX" sz="2400" dirty="0"/>
              <a:t>práctica de lo que se espera </a:t>
            </a:r>
            <a:r>
              <a:rPr lang="es-MX" sz="2400" dirty="0" smtClean="0"/>
              <a:t>lograr. Favorece </a:t>
            </a:r>
            <a:r>
              <a:rPr lang="es-MX" sz="2400" dirty="0"/>
              <a:t>que el participante y/o al grupo busque formas de asumir lo que ha reflexionado o aprendido, o lo que se ha identificado como necesario de transformar.</a:t>
            </a:r>
            <a:endParaRPr lang="es-PE" sz="2400" dirty="0"/>
          </a:p>
          <a:p>
            <a:r>
              <a:rPr lang="es-MX" sz="2400" b="1" dirty="0"/>
              <a:t>Visualización: </a:t>
            </a:r>
            <a:r>
              <a:rPr lang="es-MX" sz="2400" dirty="0"/>
              <a:t>Genera un visión de cambio o transformación y refuerza lo positivo. </a:t>
            </a:r>
            <a:endParaRPr lang="es-MX" sz="2400" dirty="0" smtClean="0"/>
          </a:p>
          <a:p>
            <a:r>
              <a:rPr lang="es-MX" sz="2400" b="1" dirty="0" smtClean="0"/>
              <a:t>Evaluación</a:t>
            </a:r>
            <a:r>
              <a:rPr lang="es-MX" sz="2400" b="1" dirty="0"/>
              <a:t>: </a:t>
            </a:r>
            <a:r>
              <a:rPr lang="es-ES" sz="2400" dirty="0"/>
              <a:t>Permite conocer las apreciaciones o sentimientos y hacer ajustes de sugerencias</a:t>
            </a:r>
            <a:r>
              <a:rPr lang="es-MX" sz="2400" dirty="0"/>
              <a:t>. Recoge anónimamente impresiones, sean individuales o en grupo.</a:t>
            </a:r>
            <a:endParaRPr lang="es-PE" sz="2400" dirty="0"/>
          </a:p>
        </p:txBody>
      </p:sp>
    </p:spTree>
    <p:extLst>
      <p:ext uri="{BB962C8B-B14F-4D97-AF65-F5344CB8AC3E}">
        <p14:creationId xmlns:p14="http://schemas.microsoft.com/office/powerpoint/2010/main" val="2910457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GIF</a:t>
            </a:r>
            <a:endParaRPr lang="es-PE" dirty="0"/>
          </a:p>
        </p:txBody>
      </p:sp>
      <p:sp>
        <p:nvSpPr>
          <p:cNvPr id="3" name="Rectángulo 2"/>
          <p:cNvSpPr/>
          <p:nvPr/>
        </p:nvSpPr>
        <p:spPr>
          <a:xfrm>
            <a:off x="827584" y="715565"/>
            <a:ext cx="7416824" cy="3352328"/>
          </a:xfrm>
          <a:prstGeom prst="rect">
            <a:avLst/>
          </a:prstGeom>
        </p:spPr>
        <p:txBody>
          <a:bodyPr wrap="square">
            <a:spAutoFit/>
          </a:bodyPr>
          <a:lstStyle/>
          <a:p>
            <a:pPr algn="just">
              <a:lnSpc>
                <a:spcPct val="107000"/>
              </a:lnSpc>
              <a:spcAft>
                <a:spcPts val="800"/>
              </a:spcAft>
            </a:pPr>
            <a:r>
              <a:rPr lang="es-PE" dirty="0">
                <a:latin typeface="Calibri" panose="020F0502020204030204" pitchFamily="34" charset="0"/>
                <a:ea typeface="Calibri" panose="020F0502020204030204" pitchFamily="34" charset="0"/>
                <a:cs typeface="Times New Roman" panose="02020603050405020304" pitchFamily="18" charset="0"/>
              </a:rPr>
              <a:t>SUMBI desarrolla los </a:t>
            </a:r>
            <a:r>
              <a:rPr lang="es-PE" b="1" dirty="0">
                <a:latin typeface="Calibri" panose="020F0502020204030204" pitchFamily="34" charset="0"/>
                <a:ea typeface="Calibri" panose="020F0502020204030204" pitchFamily="34" charset="0"/>
                <a:cs typeface="Times New Roman" panose="02020603050405020304" pitchFamily="18" charset="0"/>
              </a:rPr>
              <a:t>GIF Grupos de </a:t>
            </a:r>
            <a:r>
              <a:rPr lang="es-PE" b="1" dirty="0" err="1">
                <a:latin typeface="Calibri" panose="020F0502020204030204" pitchFamily="34" charset="0"/>
                <a:ea typeface="Calibri" panose="020F0502020204030204" pitchFamily="34" charset="0"/>
                <a:cs typeface="Times New Roman" panose="02020603050405020304" pitchFamily="18" charset="0"/>
              </a:rPr>
              <a:t>Interaprendizaje</a:t>
            </a:r>
            <a:r>
              <a:rPr lang="es-PE" b="1" dirty="0">
                <a:latin typeface="Calibri" panose="020F0502020204030204" pitchFamily="34" charset="0"/>
                <a:ea typeface="Calibri" panose="020F0502020204030204" pitchFamily="34" charset="0"/>
                <a:cs typeface="Times New Roman" panose="02020603050405020304" pitchFamily="18" charset="0"/>
              </a:rPr>
              <a:t> familiar </a:t>
            </a:r>
            <a:r>
              <a:rPr lang="es-PE" dirty="0">
                <a:latin typeface="Calibri" panose="020F0502020204030204" pitchFamily="34" charset="0"/>
                <a:ea typeface="Calibri" panose="020F0502020204030204" pitchFamily="34" charset="0"/>
                <a:cs typeface="Times New Roman" panose="02020603050405020304" pitchFamily="18" charset="0"/>
              </a:rPr>
              <a:t>desde hace 3 años, con familias de riesgo psicosocial medio o bajo, identificadas en centros de cuidado infantil, donde profesionales de educación, psicología o trabajo social debidamente capacitadas, desarrollan un paquete de 10 sesiones con contenidos traducidos en capacidades y competencias, con indicadores medibles, que permiten demostrar cambios sustanciales a partir de la 3ª o 4ª sesión. </a:t>
            </a:r>
            <a:r>
              <a:rPr lang="es-PE" dirty="0">
                <a:solidFill>
                  <a:srgbClr val="500050"/>
                </a:solidFill>
                <a:latin typeface="Calibri" panose="020F0502020204030204" pitchFamily="34" charset="0"/>
                <a:ea typeface="Times New Roman" panose="02020603050405020304" pitchFamily="18" charset="0"/>
                <a:cs typeface="Arial" panose="020B0604020202020204" pitchFamily="34" charset="0"/>
              </a:rPr>
              <a:t>Los GIF son definidos como “espacios de encuentro voluntario entre </a:t>
            </a:r>
            <a:r>
              <a:rPr lang="es-PE" dirty="0">
                <a:latin typeface="Calibri" panose="020F0502020204030204" pitchFamily="34" charset="0"/>
                <a:ea typeface="Times New Roman" panose="02020603050405020304" pitchFamily="18" charset="0"/>
                <a:cs typeface="Arial" panose="020B0604020202020204" pitchFamily="34" charset="0"/>
              </a:rPr>
              <a:t>padres y madres, que se han desarrollado con el objetivo de fomentar apoyo mutuo, intercambiar experiencias y aprendizajes para responder a las necesidades en la crianza, desarrollo y atención de sus hijos e hijas de 0 a 11 años”. </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293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GIF</a:t>
            </a:r>
            <a:endParaRPr lang="es-PE" dirty="0"/>
          </a:p>
        </p:txBody>
      </p:sp>
      <p:sp>
        <p:nvSpPr>
          <p:cNvPr id="3" name="Rectángulo 2"/>
          <p:cNvSpPr/>
          <p:nvPr/>
        </p:nvSpPr>
        <p:spPr>
          <a:xfrm>
            <a:off x="827584" y="715565"/>
            <a:ext cx="7416824" cy="375552"/>
          </a:xfrm>
          <a:prstGeom prst="rect">
            <a:avLst/>
          </a:prstGeom>
        </p:spPr>
        <p:txBody>
          <a:bodyPr wrap="square">
            <a:spAutoFit/>
          </a:bodyPr>
          <a:lstStyle/>
          <a:p>
            <a:pPr algn="just">
              <a:lnSpc>
                <a:spcPct val="107000"/>
              </a:lnSpc>
              <a:spcAft>
                <a:spcPts val="800"/>
              </a:spcAft>
            </a:pP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786763431"/>
              </p:ext>
            </p:extLst>
          </p:nvPr>
        </p:nvGraphicFramePr>
        <p:xfrm>
          <a:off x="1115616" y="1548068"/>
          <a:ext cx="6624736" cy="4362911"/>
        </p:xfrm>
        <a:graphic>
          <a:graphicData uri="http://schemas.openxmlformats.org/drawingml/2006/table">
            <a:tbl>
              <a:tblPr firstRow="1" firstCol="1" bandRow="1">
                <a:tableStyleId>{5C22544A-7EE6-4342-B048-85BDC9FD1C3A}</a:tableStyleId>
              </a:tblPr>
              <a:tblGrid>
                <a:gridCol w="1936629"/>
                <a:gridCol w="4688107"/>
              </a:tblGrid>
              <a:tr h="96697">
                <a:tc gridSpan="2">
                  <a:txBody>
                    <a:bodyPr/>
                    <a:lstStyle/>
                    <a:p>
                      <a:pPr algn="just">
                        <a:lnSpc>
                          <a:spcPct val="107000"/>
                        </a:lnSpc>
                        <a:spcAft>
                          <a:spcPts val="0"/>
                        </a:spcAft>
                      </a:pPr>
                      <a:r>
                        <a:rPr lang="es-PE" sz="600">
                          <a:effectLst/>
                        </a:rPr>
                        <a:t>REUNIÓN 1</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hMerge="1">
                  <a:txBody>
                    <a:bodyPr/>
                    <a:lstStyle/>
                    <a:p>
                      <a:endParaRPr lang="es-PE"/>
                    </a:p>
                  </a:txBody>
                  <a:tcPr/>
                </a:tc>
              </a:tr>
              <a:tr h="386785">
                <a:tc>
                  <a:txBody>
                    <a:bodyPr/>
                    <a:lstStyle/>
                    <a:p>
                      <a:pPr>
                        <a:lnSpc>
                          <a:spcPct val="107000"/>
                        </a:lnSpc>
                        <a:spcAft>
                          <a:spcPts val="0"/>
                        </a:spcAft>
                      </a:pPr>
                      <a:r>
                        <a:rPr lang="es-PE" sz="600">
                          <a:effectLst/>
                        </a:rPr>
                        <a:t>Miro mi infancia con ojos de padre o madre</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a:txBody>
                    <a:bodyPr/>
                    <a:lstStyle/>
                    <a:p>
                      <a:pPr algn="just">
                        <a:lnSpc>
                          <a:spcPct val="107000"/>
                        </a:lnSpc>
                        <a:spcAft>
                          <a:spcPts val="0"/>
                        </a:spcAft>
                      </a:pPr>
                      <a:r>
                        <a:rPr lang="es-PE" sz="600">
                          <a:effectLst/>
                        </a:rPr>
                        <a:t>Revisión de mi propia infancia y de mis vivencias y sentimientos siendo niño/a. El impacto de mis vivencias infantiles en mi vida actual y en mi rol parental. Reconocimiento de situaciones difíciles o dolorosas, decisión de transformación y reisiliencia.</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r>
              <a:tr h="96697">
                <a:tc gridSpan="2">
                  <a:txBody>
                    <a:bodyPr/>
                    <a:lstStyle/>
                    <a:p>
                      <a:pPr>
                        <a:lnSpc>
                          <a:spcPct val="107000"/>
                        </a:lnSpc>
                        <a:spcAft>
                          <a:spcPts val="0"/>
                        </a:spcAft>
                      </a:pPr>
                      <a:r>
                        <a:rPr lang="es-PE" sz="600">
                          <a:effectLst/>
                        </a:rPr>
                        <a:t>REUNIÓN 2</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hMerge="1">
                  <a:txBody>
                    <a:bodyPr/>
                    <a:lstStyle/>
                    <a:p>
                      <a:endParaRPr lang="es-PE"/>
                    </a:p>
                  </a:txBody>
                  <a:tcPr/>
                </a:tc>
              </a:tr>
              <a:tr h="290089">
                <a:tc>
                  <a:txBody>
                    <a:bodyPr/>
                    <a:lstStyle/>
                    <a:p>
                      <a:pPr>
                        <a:lnSpc>
                          <a:spcPct val="107000"/>
                        </a:lnSpc>
                        <a:spcAft>
                          <a:spcPts val="0"/>
                        </a:spcAft>
                      </a:pPr>
                      <a:r>
                        <a:rPr lang="es-PE" sz="600">
                          <a:effectLst/>
                        </a:rPr>
                        <a:t>¿Qué es ser niño o niña?</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a:txBody>
                    <a:bodyPr/>
                    <a:lstStyle/>
                    <a:p>
                      <a:pPr algn="just">
                        <a:lnSpc>
                          <a:spcPct val="107000"/>
                        </a:lnSpc>
                        <a:spcAft>
                          <a:spcPts val="0"/>
                        </a:spcAft>
                      </a:pPr>
                      <a:r>
                        <a:rPr lang="es-PE" sz="600">
                          <a:effectLst/>
                        </a:rPr>
                        <a:t>Concepción de niñez (niño/a como sujeto de derechos) y desarrollo infantil temprano. Las necesidades integrales de los niños/as para su desarrollo pleno y armonioso.</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r>
              <a:tr h="96697">
                <a:tc gridSpan="2">
                  <a:txBody>
                    <a:bodyPr/>
                    <a:lstStyle/>
                    <a:p>
                      <a:pPr>
                        <a:lnSpc>
                          <a:spcPct val="107000"/>
                        </a:lnSpc>
                        <a:spcAft>
                          <a:spcPts val="0"/>
                        </a:spcAft>
                      </a:pPr>
                      <a:r>
                        <a:rPr lang="es-PE" sz="600">
                          <a:effectLst/>
                        </a:rPr>
                        <a:t>REUNIÓN 3</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hMerge="1">
                  <a:txBody>
                    <a:bodyPr/>
                    <a:lstStyle/>
                    <a:p>
                      <a:endParaRPr lang="es-PE"/>
                    </a:p>
                  </a:txBody>
                  <a:tcPr/>
                </a:tc>
              </a:tr>
              <a:tr h="290089">
                <a:tc>
                  <a:txBody>
                    <a:bodyPr/>
                    <a:lstStyle/>
                    <a:p>
                      <a:pPr>
                        <a:lnSpc>
                          <a:spcPct val="107000"/>
                        </a:lnSpc>
                        <a:spcAft>
                          <a:spcPts val="0"/>
                        </a:spcAft>
                      </a:pPr>
                      <a:r>
                        <a:rPr lang="es-PE" sz="600">
                          <a:effectLst/>
                        </a:rPr>
                        <a:t>Nuestra familia, tu hogar</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a:txBody>
                    <a:bodyPr/>
                    <a:lstStyle/>
                    <a:p>
                      <a:pPr algn="just">
                        <a:lnSpc>
                          <a:spcPct val="107000"/>
                        </a:lnSpc>
                        <a:spcAft>
                          <a:spcPts val="0"/>
                        </a:spcAft>
                      </a:pPr>
                      <a:r>
                        <a:rPr lang="es-PE" sz="600">
                          <a:effectLst/>
                        </a:rPr>
                        <a:t>La familia como promotora del desarrollo infantil y protectora de la infancia. Los modelos parentales (abuelos y padres) como impacto en mi rol actual, crianza ejemplificadora y tiempo de dedicación exclusiva. </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r>
              <a:tr h="96697">
                <a:tc gridSpan="2">
                  <a:txBody>
                    <a:bodyPr/>
                    <a:lstStyle/>
                    <a:p>
                      <a:pPr>
                        <a:lnSpc>
                          <a:spcPct val="107000"/>
                        </a:lnSpc>
                        <a:spcAft>
                          <a:spcPts val="0"/>
                        </a:spcAft>
                      </a:pPr>
                      <a:r>
                        <a:rPr lang="es-PE" sz="600">
                          <a:effectLst/>
                        </a:rPr>
                        <a:t>REUNIÓN 4</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hMerge="1">
                  <a:txBody>
                    <a:bodyPr/>
                    <a:lstStyle/>
                    <a:p>
                      <a:endParaRPr lang="es-PE"/>
                    </a:p>
                  </a:txBody>
                  <a:tcPr/>
                </a:tc>
              </a:tr>
              <a:tr h="290089">
                <a:tc>
                  <a:txBody>
                    <a:bodyPr/>
                    <a:lstStyle/>
                    <a:p>
                      <a:pPr>
                        <a:lnSpc>
                          <a:spcPct val="107000"/>
                        </a:lnSpc>
                        <a:spcAft>
                          <a:spcPts val="0"/>
                        </a:spcAft>
                      </a:pPr>
                      <a:r>
                        <a:rPr lang="es-PE" sz="600">
                          <a:effectLst/>
                        </a:rPr>
                        <a:t>Educar y cuidar con amor</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a:txBody>
                    <a:bodyPr/>
                    <a:lstStyle/>
                    <a:p>
                      <a:pPr algn="just">
                        <a:lnSpc>
                          <a:spcPct val="107000"/>
                        </a:lnSpc>
                        <a:spcAft>
                          <a:spcPts val="0"/>
                        </a:spcAft>
                      </a:pPr>
                      <a:r>
                        <a:rPr lang="es-PE" sz="600">
                          <a:effectLst/>
                        </a:rPr>
                        <a:t>Las prácticas de crianza basada en el buen trato, los recursos para la crianza, el soporte social, el espacio propio del niño/a en el hogar, las rutinas, horarios y rituales.</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r>
              <a:tr h="96697">
                <a:tc gridSpan="2">
                  <a:txBody>
                    <a:bodyPr/>
                    <a:lstStyle/>
                    <a:p>
                      <a:pPr>
                        <a:lnSpc>
                          <a:spcPct val="107000"/>
                        </a:lnSpc>
                        <a:spcAft>
                          <a:spcPts val="0"/>
                        </a:spcAft>
                      </a:pPr>
                      <a:r>
                        <a:rPr lang="es-PE" sz="600">
                          <a:effectLst/>
                        </a:rPr>
                        <a:t>REUNIÓN 5</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hMerge="1">
                  <a:txBody>
                    <a:bodyPr/>
                    <a:lstStyle/>
                    <a:p>
                      <a:endParaRPr lang="es-PE"/>
                    </a:p>
                  </a:txBody>
                  <a:tcPr/>
                </a:tc>
              </a:tr>
              <a:tr h="193393">
                <a:tc>
                  <a:txBody>
                    <a:bodyPr/>
                    <a:lstStyle/>
                    <a:p>
                      <a:pPr>
                        <a:lnSpc>
                          <a:spcPct val="107000"/>
                        </a:lnSpc>
                        <a:spcAft>
                          <a:spcPts val="0"/>
                        </a:spcAft>
                      </a:pPr>
                      <a:r>
                        <a:rPr lang="es-PE" sz="600">
                          <a:effectLst/>
                        </a:rPr>
                        <a:t>Me encanta cuidarte, soy papá</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a:txBody>
                    <a:bodyPr/>
                    <a:lstStyle/>
                    <a:p>
                      <a:pPr algn="just">
                        <a:lnSpc>
                          <a:spcPct val="107000"/>
                        </a:lnSpc>
                        <a:spcAft>
                          <a:spcPts val="0"/>
                        </a:spcAft>
                      </a:pPr>
                      <a:r>
                        <a:rPr lang="es-PE" sz="600">
                          <a:effectLst/>
                        </a:rPr>
                        <a:t>La participación activa del padre en la crianza infantil, los factores que la potencian o la limitan y la identidad de género.</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r>
              <a:tr h="96697">
                <a:tc gridSpan="2">
                  <a:txBody>
                    <a:bodyPr/>
                    <a:lstStyle/>
                    <a:p>
                      <a:pPr>
                        <a:lnSpc>
                          <a:spcPct val="107000"/>
                        </a:lnSpc>
                        <a:spcAft>
                          <a:spcPts val="0"/>
                        </a:spcAft>
                      </a:pPr>
                      <a:r>
                        <a:rPr lang="es-PE" sz="600">
                          <a:effectLst/>
                        </a:rPr>
                        <a:t>REUNIÓN 6</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hMerge="1">
                  <a:txBody>
                    <a:bodyPr/>
                    <a:lstStyle/>
                    <a:p>
                      <a:endParaRPr lang="es-PE"/>
                    </a:p>
                  </a:txBody>
                  <a:tcPr/>
                </a:tc>
              </a:tr>
              <a:tr h="386785">
                <a:tc>
                  <a:txBody>
                    <a:bodyPr/>
                    <a:lstStyle/>
                    <a:p>
                      <a:pPr>
                        <a:lnSpc>
                          <a:spcPct val="107000"/>
                        </a:lnSpc>
                        <a:spcAft>
                          <a:spcPts val="0"/>
                        </a:spcAft>
                      </a:pPr>
                      <a:r>
                        <a:rPr lang="es-PE" sz="600">
                          <a:effectLst/>
                        </a:rPr>
                        <a:t>Te quiero, te cuido, te escucho</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a:txBody>
                    <a:bodyPr/>
                    <a:lstStyle/>
                    <a:p>
                      <a:pPr algn="just">
                        <a:lnSpc>
                          <a:spcPct val="107000"/>
                        </a:lnSpc>
                        <a:spcAft>
                          <a:spcPts val="0"/>
                        </a:spcAft>
                      </a:pPr>
                      <a:r>
                        <a:rPr lang="es-PE" sz="600">
                          <a:effectLst/>
                        </a:rPr>
                        <a:t>El desarrollo socioemocional de los niños/as, la capacidad de escucha y la empatía de los padres, el juego como oportunidad de interacción y el reconocimiento del deseo de crecimiento personal frente al rol como padre o madre.</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r>
              <a:tr h="96697">
                <a:tc gridSpan="2">
                  <a:txBody>
                    <a:bodyPr/>
                    <a:lstStyle/>
                    <a:p>
                      <a:pPr>
                        <a:lnSpc>
                          <a:spcPct val="107000"/>
                        </a:lnSpc>
                        <a:spcAft>
                          <a:spcPts val="0"/>
                        </a:spcAft>
                      </a:pPr>
                      <a:r>
                        <a:rPr lang="es-PE" sz="600">
                          <a:effectLst/>
                        </a:rPr>
                        <a:t>REUNIÓN 7</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hMerge="1">
                  <a:txBody>
                    <a:bodyPr/>
                    <a:lstStyle/>
                    <a:p>
                      <a:endParaRPr lang="es-PE"/>
                    </a:p>
                  </a:txBody>
                  <a:tcPr/>
                </a:tc>
              </a:tr>
              <a:tr h="290089">
                <a:tc>
                  <a:txBody>
                    <a:bodyPr/>
                    <a:lstStyle/>
                    <a:p>
                      <a:pPr>
                        <a:lnSpc>
                          <a:spcPct val="107000"/>
                        </a:lnSpc>
                        <a:spcAft>
                          <a:spcPts val="0"/>
                        </a:spcAft>
                      </a:pPr>
                      <a:r>
                        <a:rPr lang="es-PE" sz="600">
                          <a:effectLst/>
                        </a:rPr>
                        <a:t>No somos perfectos, pero con respeto aprendo a ser buen padre o madre</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a:txBody>
                    <a:bodyPr/>
                    <a:lstStyle/>
                    <a:p>
                      <a:pPr algn="just">
                        <a:lnSpc>
                          <a:spcPct val="107000"/>
                        </a:lnSpc>
                        <a:spcAft>
                          <a:spcPts val="0"/>
                        </a:spcAft>
                      </a:pPr>
                      <a:r>
                        <a:rPr lang="es-PE" sz="600">
                          <a:effectLst/>
                        </a:rPr>
                        <a:t>La crianza infantil basada en el buen trato, las consecuencias del maltrato infantil y el manejo respetuoso de pataletas basado en el respeto mutuo.</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r>
              <a:tr h="96697">
                <a:tc gridSpan="2">
                  <a:txBody>
                    <a:bodyPr/>
                    <a:lstStyle/>
                    <a:p>
                      <a:pPr>
                        <a:lnSpc>
                          <a:spcPct val="107000"/>
                        </a:lnSpc>
                        <a:spcAft>
                          <a:spcPts val="0"/>
                        </a:spcAft>
                      </a:pPr>
                      <a:r>
                        <a:rPr lang="es-PE" sz="600">
                          <a:effectLst/>
                        </a:rPr>
                        <a:t>REUNIÓN 8</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hMerge="1">
                  <a:txBody>
                    <a:bodyPr/>
                    <a:lstStyle/>
                    <a:p>
                      <a:endParaRPr lang="es-PE"/>
                    </a:p>
                  </a:txBody>
                  <a:tcPr/>
                </a:tc>
              </a:tr>
              <a:tr h="483482">
                <a:tc>
                  <a:txBody>
                    <a:bodyPr/>
                    <a:lstStyle/>
                    <a:p>
                      <a:pPr>
                        <a:lnSpc>
                          <a:spcPct val="107000"/>
                        </a:lnSpc>
                        <a:spcAft>
                          <a:spcPts val="0"/>
                        </a:spcAft>
                      </a:pPr>
                      <a:r>
                        <a:rPr lang="es-PE" sz="600">
                          <a:effectLst/>
                        </a:rPr>
                        <a:t>Jugando te siento más cerca</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a:txBody>
                    <a:bodyPr/>
                    <a:lstStyle/>
                    <a:p>
                      <a:pPr algn="just">
                        <a:lnSpc>
                          <a:spcPct val="107000"/>
                        </a:lnSpc>
                        <a:spcAft>
                          <a:spcPts val="0"/>
                        </a:spcAft>
                      </a:pPr>
                      <a:r>
                        <a:rPr lang="es-PE" sz="600">
                          <a:effectLst/>
                        </a:rPr>
                        <a:t>La importancia del juego en el desarrollo de los niños/as, los prejuicios y estereotipos del tipo de juego de niños y niñas, los 5 juguetes básicos. El fortalecimiento de los vínculos afectivos, la importancia del tiempo de dedicación exclusiva y el espacio propio del niño/a en el hogar (sentido de pertenencia)</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r>
              <a:tr h="96697">
                <a:tc gridSpan="2">
                  <a:txBody>
                    <a:bodyPr/>
                    <a:lstStyle/>
                    <a:p>
                      <a:pPr>
                        <a:lnSpc>
                          <a:spcPct val="107000"/>
                        </a:lnSpc>
                        <a:spcAft>
                          <a:spcPts val="0"/>
                        </a:spcAft>
                      </a:pPr>
                      <a:r>
                        <a:rPr lang="es-PE" sz="600">
                          <a:effectLst/>
                        </a:rPr>
                        <a:t>REUNIÓN 9</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hMerge="1">
                  <a:txBody>
                    <a:bodyPr/>
                    <a:lstStyle/>
                    <a:p>
                      <a:endParaRPr lang="es-PE"/>
                    </a:p>
                  </a:txBody>
                  <a:tcPr/>
                </a:tc>
              </a:tr>
              <a:tr h="386785">
                <a:tc>
                  <a:txBody>
                    <a:bodyPr/>
                    <a:lstStyle/>
                    <a:p>
                      <a:pPr>
                        <a:lnSpc>
                          <a:spcPct val="107000"/>
                        </a:lnSpc>
                        <a:spcAft>
                          <a:spcPts val="0"/>
                        </a:spcAft>
                      </a:pPr>
                      <a:r>
                        <a:rPr lang="es-PE" sz="600">
                          <a:effectLst/>
                        </a:rPr>
                        <a:t>Un hogar para crecer</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a:txBody>
                    <a:bodyPr/>
                    <a:lstStyle/>
                    <a:p>
                      <a:pPr algn="just">
                        <a:lnSpc>
                          <a:spcPct val="107000"/>
                        </a:lnSpc>
                        <a:spcAft>
                          <a:spcPts val="0"/>
                        </a:spcAft>
                      </a:pPr>
                      <a:r>
                        <a:rPr lang="es-PE" sz="600">
                          <a:effectLst/>
                        </a:rPr>
                        <a:t>Espacios y ambientes para el desarrollo infantil, estrategias de organización en el hogar, el reconocimiento de conductas adultas o condiciones que no se ajustan a las necesidades infantiles y/o vulneran sus derechos y la importancia de construir una relación segura y significativa con sus hijos/as.</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r>
              <a:tr h="96697">
                <a:tc gridSpan="2">
                  <a:txBody>
                    <a:bodyPr/>
                    <a:lstStyle/>
                    <a:p>
                      <a:pPr>
                        <a:lnSpc>
                          <a:spcPct val="107000"/>
                        </a:lnSpc>
                        <a:spcAft>
                          <a:spcPts val="0"/>
                        </a:spcAft>
                      </a:pPr>
                      <a:r>
                        <a:rPr lang="es-PE" sz="600">
                          <a:effectLst/>
                        </a:rPr>
                        <a:t>REUNIÓN 10</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hMerge="1">
                  <a:txBody>
                    <a:bodyPr/>
                    <a:lstStyle/>
                    <a:p>
                      <a:endParaRPr lang="es-PE"/>
                    </a:p>
                  </a:txBody>
                  <a:tcPr/>
                </a:tc>
              </a:tr>
              <a:tr h="386785">
                <a:tc>
                  <a:txBody>
                    <a:bodyPr/>
                    <a:lstStyle/>
                    <a:p>
                      <a:pPr>
                        <a:lnSpc>
                          <a:spcPct val="107000"/>
                        </a:lnSpc>
                        <a:spcAft>
                          <a:spcPts val="0"/>
                        </a:spcAft>
                      </a:pPr>
                      <a:r>
                        <a:rPr lang="es-PE" sz="600">
                          <a:effectLst/>
                        </a:rPr>
                        <a:t>Una familia más grande</a:t>
                      </a:r>
                      <a:endParaRPr lang="es-PE" sz="7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c>
                  <a:txBody>
                    <a:bodyPr/>
                    <a:lstStyle/>
                    <a:p>
                      <a:pPr algn="just">
                        <a:lnSpc>
                          <a:spcPct val="107000"/>
                        </a:lnSpc>
                        <a:spcAft>
                          <a:spcPts val="0"/>
                        </a:spcAft>
                      </a:pPr>
                      <a:r>
                        <a:rPr lang="es-PE" sz="600" dirty="0">
                          <a:effectLst/>
                        </a:rPr>
                        <a:t>La importancia de una red de soporte social con otros padres y madres, la reflexión y compromiso de transformación, la evaluación de los cambios realizados, la valoración del esfuerzo y empeño de los padres y una propuesta de continuar las reuniones entre ellos/as.</a:t>
                      </a:r>
                      <a:endParaRPr lang="es-PE" sz="7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189" marR="45189" marT="0" marB="0"/>
                </a:tc>
              </a:tr>
            </a:tbl>
          </a:graphicData>
        </a:graphic>
      </p:graphicFrame>
      <p:sp>
        <p:nvSpPr>
          <p:cNvPr id="5" name="Rectangle 1"/>
          <p:cNvSpPr>
            <a:spLocks noChangeArrowheads="1"/>
          </p:cNvSpPr>
          <p:nvPr/>
        </p:nvSpPr>
        <p:spPr bwMode="auto">
          <a:xfrm>
            <a:off x="-1517882" y="1661890"/>
            <a:ext cx="170243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E" altLang="es-PE" sz="9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FUENTE: Caja de herramientas GIF SUMBI 2016</a:t>
            </a:r>
            <a:endParaRPr kumimoji="0" lang="es-PE" altLang="es-P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16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sp>
        <p:nvSpPr>
          <p:cNvPr id="3" name="2 Marcador de texto"/>
          <p:cNvSpPr>
            <a:spLocks noGrp="1"/>
          </p:cNvSpPr>
          <p:nvPr>
            <p:ph type="body" idx="1"/>
          </p:nvPr>
        </p:nvSpPr>
        <p:spPr/>
        <p:txBody>
          <a:bodyPr/>
          <a:lstStyle/>
          <a:p>
            <a:endParaRPr lang="es-PE" dirty="0" smtClean="0"/>
          </a:p>
          <a:p>
            <a:endParaRPr lang="es-PE" dirty="0"/>
          </a:p>
          <a:p>
            <a:endParaRPr lang="es-PE" dirty="0"/>
          </a:p>
        </p:txBody>
      </p:sp>
      <p:pic>
        <p:nvPicPr>
          <p:cNvPr id="4" name="Imagen 3"/>
          <p:cNvPicPr>
            <a:picLocks noChangeAspect="1"/>
          </p:cNvPicPr>
          <p:nvPr/>
        </p:nvPicPr>
        <p:blipFill>
          <a:blip r:embed="rId4"/>
          <a:stretch>
            <a:fillRect/>
          </a:stretch>
        </p:blipFill>
        <p:spPr>
          <a:xfrm>
            <a:off x="722313" y="620688"/>
            <a:ext cx="7954143" cy="5698143"/>
          </a:xfrm>
          <a:prstGeom prst="rect">
            <a:avLst/>
          </a:prstGeom>
        </p:spPr>
      </p:pic>
      <p:pic>
        <p:nvPicPr>
          <p:cNvPr id="5" name="01 Pista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66049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91680" y="1988840"/>
            <a:ext cx="5760640" cy="2412712"/>
          </a:xfrm>
          <a:prstGeom prst="rect">
            <a:avLst/>
          </a:prstGeom>
        </p:spPr>
        <p:txBody>
          <a:bodyPr wrap="square">
            <a:spAutoFit/>
          </a:bodyPr>
          <a:lstStyle/>
          <a:p>
            <a:pPr algn="ctr">
              <a:lnSpc>
                <a:spcPct val="107000"/>
              </a:lnSpc>
              <a:spcAft>
                <a:spcPts val="800"/>
              </a:spcAft>
            </a:pPr>
            <a:r>
              <a:rPr lang="es-PE" sz="2800" b="1" u="sng" dirty="0">
                <a:latin typeface="Calibri" panose="020F0502020204030204" pitchFamily="34" charset="0"/>
                <a:ea typeface="Calibri" panose="020F0502020204030204" pitchFamily="34" charset="0"/>
                <a:cs typeface="Times New Roman" panose="02020603050405020304" pitchFamily="18" charset="0"/>
              </a:rPr>
              <a:t>Reflexionando sobre mi infancia</a:t>
            </a:r>
            <a:r>
              <a:rPr lang="es-PE" sz="2800" b="1" u="sng" dirty="0" smtClean="0">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endParaRPr lang="es-PE" sz="2800"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PE" sz="2000" b="1" dirty="0" smtClean="0">
                <a:latin typeface="Calibri" panose="020F0502020204030204" pitchFamily="34" charset="0"/>
                <a:ea typeface="Calibri" panose="020F0502020204030204" pitchFamily="34" charset="0"/>
                <a:cs typeface="Times New Roman" panose="02020603050405020304" pitchFamily="18" charset="0"/>
              </a:rPr>
              <a:t>¿</a:t>
            </a:r>
            <a:r>
              <a:rPr lang="es-PE" sz="2000" b="1" dirty="0">
                <a:latin typeface="Calibri" panose="020F0502020204030204" pitchFamily="34" charset="0"/>
                <a:ea typeface="Calibri" panose="020F0502020204030204" pitchFamily="34" charset="0"/>
                <a:cs typeface="Times New Roman" panose="02020603050405020304" pitchFamily="18" charset="0"/>
              </a:rPr>
              <a:t>Qué recuerdo de mi niñez?</a:t>
            </a:r>
          </a:p>
          <a:p>
            <a:pPr algn="ctr">
              <a:lnSpc>
                <a:spcPct val="107000"/>
              </a:lnSpc>
              <a:spcAft>
                <a:spcPts val="800"/>
              </a:spcAft>
            </a:pPr>
            <a:r>
              <a:rPr lang="es-PE" sz="2000" b="1" dirty="0">
                <a:latin typeface="Calibri" panose="020F0502020204030204" pitchFamily="34" charset="0"/>
                <a:ea typeface="Calibri" panose="020F0502020204030204" pitchFamily="34" charset="0"/>
                <a:cs typeface="Times New Roman" panose="02020603050405020304" pitchFamily="18" charset="0"/>
              </a:rPr>
              <a:t>¿Dónde estoy? ¿Con quién me relaciono?</a:t>
            </a:r>
          </a:p>
          <a:p>
            <a:pPr algn="ctr">
              <a:lnSpc>
                <a:spcPct val="107000"/>
              </a:lnSpc>
              <a:spcAft>
                <a:spcPts val="800"/>
              </a:spcAft>
            </a:pPr>
            <a:r>
              <a:rPr lang="es-PE" sz="2000" b="1" dirty="0">
                <a:latin typeface="Calibri" panose="020F0502020204030204" pitchFamily="34" charset="0"/>
                <a:ea typeface="Calibri" panose="020F0502020204030204" pitchFamily="34" charset="0"/>
                <a:cs typeface="Times New Roman" panose="02020603050405020304" pitchFamily="18" charset="0"/>
              </a:rPr>
              <a:t>¿Qué sentimientos identifico?</a:t>
            </a:r>
            <a:endParaRPr lang="es-P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6145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1 Grupo"/>
          <p:cNvGrpSpPr>
            <a:grpSpLocks/>
          </p:cNvGrpSpPr>
          <p:nvPr/>
        </p:nvGrpSpPr>
        <p:grpSpPr bwMode="auto">
          <a:xfrm>
            <a:off x="323529" y="1351993"/>
            <a:ext cx="8424936" cy="5089525"/>
            <a:chOff x="500034" y="500042"/>
            <a:chExt cx="7643812" cy="5715018"/>
          </a:xfrm>
        </p:grpSpPr>
        <p:cxnSp>
          <p:nvCxnSpPr>
            <p:cNvPr id="41" name="40 Conector recto"/>
            <p:cNvCxnSpPr/>
            <p:nvPr/>
          </p:nvCxnSpPr>
          <p:spPr bwMode="auto">
            <a:xfrm rot="16200000" flipH="1">
              <a:off x="4100483" y="4757730"/>
              <a:ext cx="655639" cy="1587"/>
            </a:xfrm>
            <a:prstGeom prst="line">
              <a:avLst/>
            </a:prstGeom>
            <a:ln w="28575">
              <a:solidFill>
                <a:srgbClr val="3FBFFF"/>
              </a:solidFill>
              <a:prstDash val="solid"/>
            </a:ln>
          </p:spPr>
          <p:style>
            <a:lnRef idx="1">
              <a:schemeClr val="accent1"/>
            </a:lnRef>
            <a:fillRef idx="0">
              <a:schemeClr val="accent1"/>
            </a:fillRef>
            <a:effectRef idx="0">
              <a:schemeClr val="accent1"/>
            </a:effectRef>
            <a:fontRef idx="minor">
              <a:schemeClr val="tx1"/>
            </a:fontRef>
          </p:style>
        </p:cxnSp>
        <p:sp>
          <p:nvSpPr>
            <p:cNvPr id="46" name="45 Flecha doblada"/>
            <p:cNvSpPr/>
            <p:nvPr/>
          </p:nvSpPr>
          <p:spPr bwMode="auto">
            <a:xfrm rot="10800000" flipV="1">
              <a:off x="6143596" y="714355"/>
              <a:ext cx="1276350" cy="1366842"/>
            </a:xfrm>
            <a:prstGeom prst="bentArrow">
              <a:avLst>
                <a:gd name="adj1" fmla="val 16293"/>
                <a:gd name="adj2" fmla="val 21640"/>
                <a:gd name="adj3" fmla="val 25000"/>
                <a:gd name="adj4" fmla="val 43750"/>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PE">
                <a:solidFill>
                  <a:schemeClr val="tx1"/>
                </a:solidFill>
              </a:endParaRPr>
            </a:p>
          </p:txBody>
        </p:sp>
        <p:sp>
          <p:nvSpPr>
            <p:cNvPr id="42" name="41 Flecha doblada"/>
            <p:cNvSpPr/>
            <p:nvPr/>
          </p:nvSpPr>
          <p:spPr bwMode="auto">
            <a:xfrm rot="10800000" flipH="1" flipV="1">
              <a:off x="1428721" y="642917"/>
              <a:ext cx="1285875" cy="1366841"/>
            </a:xfrm>
            <a:prstGeom prst="bentArrow">
              <a:avLst>
                <a:gd name="adj1" fmla="val 16293"/>
                <a:gd name="adj2" fmla="val 21640"/>
                <a:gd name="adj3" fmla="val 25000"/>
                <a:gd name="adj4" fmla="val 43750"/>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s-PE">
                <a:solidFill>
                  <a:schemeClr val="tx1"/>
                </a:solidFill>
              </a:endParaRPr>
            </a:p>
          </p:txBody>
        </p:sp>
        <p:sp>
          <p:nvSpPr>
            <p:cNvPr id="43" name="42 CuadroTexto"/>
            <p:cNvSpPr txBox="1"/>
            <p:nvPr/>
          </p:nvSpPr>
          <p:spPr bwMode="auto">
            <a:xfrm>
              <a:off x="2786034" y="500042"/>
              <a:ext cx="3429000" cy="923928"/>
            </a:xfrm>
            <a:prstGeom prst="rect">
              <a:avLst/>
            </a:prstGeom>
            <a:noFill/>
          </p:spPr>
          <p:txBody>
            <a:bodyPr>
              <a:spAutoFit/>
            </a:bodyPr>
            <a:lstStyle/>
            <a:p>
              <a:pPr algn="ctr" fontAlgn="auto">
                <a:spcBef>
                  <a:spcPts val="0"/>
                </a:spcBef>
                <a:spcAft>
                  <a:spcPts val="0"/>
                </a:spcAft>
                <a:defRPr/>
              </a:pPr>
              <a:r>
                <a:rPr lang="es-PE" b="1" dirty="0">
                  <a:solidFill>
                    <a:schemeClr val="accent3">
                      <a:lumMod val="75000"/>
                    </a:schemeClr>
                  </a:solidFill>
                  <a:latin typeface="+mn-lt"/>
                  <a:cs typeface="Arial" charset="0"/>
                </a:rPr>
                <a:t>Representaciones. Valoraciones</a:t>
              </a:r>
            </a:p>
            <a:p>
              <a:pPr algn="ctr" fontAlgn="auto">
                <a:spcBef>
                  <a:spcPts val="0"/>
                </a:spcBef>
                <a:spcAft>
                  <a:spcPts val="0"/>
                </a:spcAft>
                <a:defRPr/>
              </a:pPr>
              <a:r>
                <a:rPr lang="es-PE" b="1" dirty="0">
                  <a:solidFill>
                    <a:schemeClr val="accent3">
                      <a:lumMod val="75000"/>
                    </a:schemeClr>
                  </a:solidFill>
                  <a:latin typeface="+mn-lt"/>
                  <a:cs typeface="Arial" charset="0"/>
                </a:rPr>
                <a:t>Prejuicios. Expectativas</a:t>
              </a:r>
            </a:p>
            <a:p>
              <a:pPr algn="ctr" fontAlgn="auto">
                <a:spcBef>
                  <a:spcPts val="0"/>
                </a:spcBef>
                <a:spcAft>
                  <a:spcPts val="0"/>
                </a:spcAft>
                <a:defRPr/>
              </a:pPr>
              <a:r>
                <a:rPr lang="es-PE" b="1" dirty="0">
                  <a:solidFill>
                    <a:schemeClr val="accent3">
                      <a:lumMod val="75000"/>
                    </a:schemeClr>
                  </a:solidFill>
                  <a:latin typeface="+mn-lt"/>
                  <a:cs typeface="Arial" charset="0"/>
                </a:rPr>
                <a:t>Cultura. Conocimientos</a:t>
              </a:r>
            </a:p>
          </p:txBody>
        </p:sp>
        <p:sp>
          <p:nvSpPr>
            <p:cNvPr id="7" name="6 Flecha doblada"/>
            <p:cNvSpPr/>
            <p:nvPr/>
          </p:nvSpPr>
          <p:spPr bwMode="auto">
            <a:xfrm rot="10800000" flipH="1">
              <a:off x="1428721" y="2500298"/>
              <a:ext cx="1000125" cy="1357316"/>
            </a:xfrm>
            <a:prstGeom prst="bentArrow">
              <a:avLst>
                <a:gd name="adj1" fmla="val 16293"/>
                <a:gd name="adj2" fmla="val 21640"/>
                <a:gd name="adj3" fmla="val 25000"/>
                <a:gd name="adj4" fmla="val 43750"/>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s-PE">
                <a:solidFill>
                  <a:schemeClr val="tx1"/>
                </a:solidFill>
              </a:endParaRPr>
            </a:p>
          </p:txBody>
        </p:sp>
        <p:sp>
          <p:nvSpPr>
            <p:cNvPr id="40" name="39 Flecha doblada"/>
            <p:cNvSpPr/>
            <p:nvPr/>
          </p:nvSpPr>
          <p:spPr bwMode="auto">
            <a:xfrm rot="10800000">
              <a:off x="6429346" y="2500298"/>
              <a:ext cx="990600" cy="1357316"/>
            </a:xfrm>
            <a:prstGeom prst="bentArrow">
              <a:avLst>
                <a:gd name="adj1" fmla="val 16293"/>
                <a:gd name="adj2" fmla="val 21640"/>
                <a:gd name="adj3" fmla="val 25000"/>
                <a:gd name="adj4" fmla="val 43750"/>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s-PE">
                <a:solidFill>
                  <a:schemeClr val="tx1"/>
                </a:solidFill>
              </a:endParaRPr>
            </a:p>
          </p:txBody>
        </p:sp>
        <p:sp>
          <p:nvSpPr>
            <p:cNvPr id="16" name="15 Flecha derecha"/>
            <p:cNvSpPr/>
            <p:nvPr/>
          </p:nvSpPr>
          <p:spPr bwMode="auto">
            <a:xfrm>
              <a:off x="2500284" y="1928797"/>
              <a:ext cx="714375" cy="500064"/>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s-PE"/>
            </a:p>
          </p:txBody>
        </p:sp>
        <p:sp>
          <p:nvSpPr>
            <p:cNvPr id="5" name="4 Rectángulo"/>
            <p:cNvSpPr/>
            <p:nvPr/>
          </p:nvSpPr>
          <p:spPr bwMode="auto">
            <a:xfrm>
              <a:off x="500034" y="1785921"/>
              <a:ext cx="2000250" cy="85725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PE" b="1" dirty="0">
                  <a:solidFill>
                    <a:schemeClr val="accent3">
                      <a:lumMod val="50000"/>
                    </a:schemeClr>
                  </a:solidFill>
                  <a:latin typeface="+mj-lt"/>
                </a:rPr>
                <a:t>NOCIÓN DE NIÑEZ</a:t>
              </a:r>
            </a:p>
          </p:txBody>
        </p:sp>
        <p:sp>
          <p:nvSpPr>
            <p:cNvPr id="6" name="5 Rectángulo"/>
            <p:cNvSpPr/>
            <p:nvPr/>
          </p:nvSpPr>
          <p:spPr bwMode="auto">
            <a:xfrm>
              <a:off x="3214659" y="1785921"/>
              <a:ext cx="2214562" cy="85725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s-PE" b="1" dirty="0">
                  <a:solidFill>
                    <a:schemeClr val="accent6">
                      <a:lumMod val="50000"/>
                    </a:schemeClr>
                  </a:solidFill>
                  <a:latin typeface="+mj-lt"/>
                </a:rPr>
                <a:t>DESARROLLO INFANTIL</a:t>
              </a:r>
              <a:endParaRPr lang="es-PE" b="1" dirty="0">
                <a:solidFill>
                  <a:schemeClr val="accent6">
                    <a:lumMod val="50000"/>
                  </a:schemeClr>
                </a:solidFill>
              </a:endParaRPr>
            </a:p>
          </p:txBody>
        </p:sp>
        <p:sp>
          <p:nvSpPr>
            <p:cNvPr id="4" name="3 Elipse"/>
            <p:cNvSpPr/>
            <p:nvPr/>
          </p:nvSpPr>
          <p:spPr bwMode="auto">
            <a:xfrm>
              <a:off x="2500271" y="2857496"/>
              <a:ext cx="3857651" cy="1572178"/>
            </a:xfrm>
            <a:prstGeom prst="ellipse">
              <a:avLst/>
            </a:prstGeom>
          </p:spPr>
          <p:style>
            <a:lnRef idx="1">
              <a:schemeClr val="accent5"/>
            </a:lnRef>
            <a:fillRef idx="2">
              <a:schemeClr val="accent5"/>
            </a:fillRef>
            <a:effectRef idx="1">
              <a:schemeClr val="accent5"/>
            </a:effectRef>
            <a:fontRef idx="minor">
              <a:schemeClr val="dk1"/>
            </a:fontRef>
          </p:style>
          <p:txBody>
            <a:bodyPr anchor="ctr">
              <a:scene3d>
                <a:camera prst="orthographicFront"/>
                <a:lightRig rig="threePt" dir="t"/>
              </a:scene3d>
              <a:sp3d extrusionH="57150">
                <a:bevelT w="38100" h="38100"/>
              </a:sp3d>
            </a:bodyPr>
            <a:lstStyle/>
            <a:p>
              <a:pPr algn="ctr" defTabSz="1149350" fontAlgn="auto">
                <a:spcBef>
                  <a:spcPts val="0"/>
                </a:spcBef>
                <a:spcAft>
                  <a:spcPts val="0"/>
                </a:spcAft>
                <a:defRPr/>
              </a:pPr>
              <a:endParaRPr lang="es-PE" sz="1000" b="1" dirty="0">
                <a:solidFill>
                  <a:schemeClr val="accent1">
                    <a:lumMod val="75000"/>
                  </a:schemeClr>
                </a:solidFill>
                <a:latin typeface="+mj-lt"/>
              </a:endParaRPr>
            </a:p>
            <a:p>
              <a:pPr algn="ctr" defTabSz="1149350" fontAlgn="auto">
                <a:spcBef>
                  <a:spcPts val="0"/>
                </a:spcBef>
                <a:spcAft>
                  <a:spcPts val="0"/>
                </a:spcAft>
                <a:defRPr/>
              </a:pPr>
              <a:r>
                <a:rPr lang="es-PE" b="1" dirty="0">
                  <a:solidFill>
                    <a:schemeClr val="accent1">
                      <a:lumMod val="75000"/>
                    </a:schemeClr>
                  </a:solidFill>
                  <a:latin typeface="+mj-lt"/>
                </a:rPr>
                <a:t>RELACIÓN/VINCULO INTERACCIÓN NIÑO/A - ADULTO</a:t>
              </a:r>
            </a:p>
          </p:txBody>
        </p:sp>
        <p:sp>
          <p:nvSpPr>
            <p:cNvPr id="12" name="11 Rectángulo"/>
            <p:cNvSpPr/>
            <p:nvPr/>
          </p:nvSpPr>
          <p:spPr bwMode="auto">
            <a:xfrm rot="21139002">
              <a:off x="2801578" y="3063853"/>
              <a:ext cx="2043113" cy="369887"/>
            </a:xfrm>
            <a:prstGeom prst="rect">
              <a:avLst/>
            </a:prstGeom>
          </p:spPr>
          <p:txBody>
            <a:bodyPr spcFirstLastPara="1" wrap="none">
              <a:prstTxWarp prst="textArchUp">
                <a:avLst>
                  <a:gd name="adj" fmla="val 10678818"/>
                </a:avLst>
              </a:prstTxWarp>
              <a:spAutoFit/>
            </a:bodyPr>
            <a:lstStyle/>
            <a:p>
              <a:pPr algn="ctr" fontAlgn="auto">
                <a:spcBef>
                  <a:spcPts val="0"/>
                </a:spcBef>
                <a:spcAft>
                  <a:spcPts val="0"/>
                </a:spcAft>
                <a:defRPr/>
              </a:pPr>
              <a:r>
                <a:rPr lang="es-PE" sz="1600" b="1" dirty="0">
                  <a:solidFill>
                    <a:schemeClr val="accent1">
                      <a:lumMod val="75000"/>
                    </a:schemeClr>
                  </a:solidFill>
                  <a:latin typeface="+mj-lt"/>
                  <a:cs typeface="Arial" charset="0"/>
                </a:rPr>
                <a:t>Comportamientos</a:t>
              </a:r>
              <a:endParaRPr lang="es-PE" sz="1600" b="1" dirty="0">
                <a:latin typeface="+mj-lt"/>
                <a:cs typeface="Arial" charset="0"/>
              </a:endParaRPr>
            </a:p>
          </p:txBody>
        </p:sp>
        <p:sp>
          <p:nvSpPr>
            <p:cNvPr id="13" name="12 Rectángulo"/>
            <p:cNvSpPr/>
            <p:nvPr/>
          </p:nvSpPr>
          <p:spPr bwMode="auto">
            <a:xfrm rot="496697">
              <a:off x="4598005" y="3071690"/>
              <a:ext cx="1249363" cy="369887"/>
            </a:xfrm>
            <a:prstGeom prst="rect">
              <a:avLst/>
            </a:prstGeom>
          </p:spPr>
          <p:txBody>
            <a:bodyPr spcFirstLastPara="1" wrap="none">
              <a:prstTxWarp prst="textArchUp">
                <a:avLst>
                  <a:gd name="adj" fmla="val 10475800"/>
                </a:avLst>
              </a:prstTxWarp>
              <a:spAutoFit/>
            </a:bodyPr>
            <a:lstStyle/>
            <a:p>
              <a:pPr algn="ctr" fontAlgn="auto">
                <a:spcBef>
                  <a:spcPts val="0"/>
                </a:spcBef>
                <a:spcAft>
                  <a:spcPts val="0"/>
                </a:spcAft>
                <a:defRPr/>
              </a:pPr>
              <a:r>
                <a:rPr lang="es-PE" sz="1600" b="1" dirty="0">
                  <a:solidFill>
                    <a:schemeClr val="accent1">
                      <a:lumMod val="75000"/>
                    </a:schemeClr>
                  </a:solidFill>
                  <a:latin typeface="+mj-lt"/>
                  <a:cs typeface="Arial" charset="0"/>
                </a:rPr>
                <a:t>Actitudes</a:t>
              </a:r>
              <a:endParaRPr lang="es-PE" sz="1600" b="1" dirty="0">
                <a:latin typeface="+mj-lt"/>
                <a:cs typeface="Arial" charset="0"/>
              </a:endParaRPr>
            </a:p>
          </p:txBody>
        </p:sp>
        <p:sp>
          <p:nvSpPr>
            <p:cNvPr id="14" name="13 Rectángulo"/>
            <p:cNvSpPr/>
            <p:nvPr/>
          </p:nvSpPr>
          <p:spPr bwMode="auto">
            <a:xfrm rot="594876">
              <a:off x="3094241" y="3921026"/>
              <a:ext cx="1223963" cy="338554"/>
            </a:xfrm>
            <a:prstGeom prst="rect">
              <a:avLst/>
            </a:prstGeom>
          </p:spPr>
          <p:txBody>
            <a:bodyPr spcFirstLastPara="1" wrap="none">
              <a:prstTxWarp prst="textArchDown">
                <a:avLst/>
              </a:prstTxWarp>
              <a:spAutoFit/>
            </a:bodyPr>
            <a:lstStyle/>
            <a:p>
              <a:pPr algn="ctr" fontAlgn="auto">
                <a:spcBef>
                  <a:spcPts val="0"/>
                </a:spcBef>
                <a:spcAft>
                  <a:spcPts val="0"/>
                </a:spcAft>
                <a:defRPr/>
              </a:pPr>
              <a:r>
                <a:rPr lang="es-PE" sz="1600" b="1" dirty="0">
                  <a:solidFill>
                    <a:schemeClr val="accent1">
                      <a:lumMod val="75000"/>
                    </a:schemeClr>
                  </a:solidFill>
                  <a:latin typeface="+mj-lt"/>
                  <a:cs typeface="Arial" charset="0"/>
                </a:rPr>
                <a:t>Discursos</a:t>
              </a:r>
            </a:p>
          </p:txBody>
        </p:sp>
        <p:sp>
          <p:nvSpPr>
            <p:cNvPr id="15" name="14 Rectángulo"/>
            <p:cNvSpPr/>
            <p:nvPr/>
          </p:nvSpPr>
          <p:spPr bwMode="auto">
            <a:xfrm rot="20617809">
              <a:off x="4811635" y="3863349"/>
              <a:ext cx="1103186" cy="338554"/>
            </a:xfrm>
            <a:prstGeom prst="rect">
              <a:avLst/>
            </a:prstGeom>
          </p:spPr>
          <p:txBody>
            <a:bodyPr spcFirstLastPara="1" wrap="none">
              <a:prstTxWarp prst="textArchDown">
                <a:avLst/>
              </a:prstTxWarp>
              <a:spAutoFit/>
            </a:bodyPr>
            <a:lstStyle/>
            <a:p>
              <a:pPr algn="ctr" fontAlgn="auto">
                <a:spcBef>
                  <a:spcPts val="0"/>
                </a:spcBef>
                <a:spcAft>
                  <a:spcPts val="0"/>
                </a:spcAft>
                <a:defRPr/>
              </a:pPr>
              <a:r>
                <a:rPr lang="es-PE" sz="1600" b="1" dirty="0">
                  <a:solidFill>
                    <a:schemeClr val="accent1">
                      <a:lumMod val="75000"/>
                    </a:schemeClr>
                  </a:solidFill>
                  <a:latin typeface="+mj-lt"/>
                  <a:cs typeface="Arial" charset="0"/>
                </a:rPr>
                <a:t>Estrategias</a:t>
              </a:r>
            </a:p>
          </p:txBody>
        </p:sp>
        <p:grpSp>
          <p:nvGrpSpPr>
            <p:cNvPr id="11284" name="26 Grupo"/>
            <p:cNvGrpSpPr>
              <a:grpSpLocks/>
            </p:cNvGrpSpPr>
            <p:nvPr/>
          </p:nvGrpSpPr>
          <p:grpSpPr bwMode="auto">
            <a:xfrm>
              <a:off x="4071930" y="5084759"/>
              <a:ext cx="714380" cy="487381"/>
              <a:chOff x="3857620" y="5143512"/>
              <a:chExt cx="714380" cy="571504"/>
            </a:xfrm>
          </p:grpSpPr>
          <p:cxnSp>
            <p:nvCxnSpPr>
              <p:cNvPr id="20" name="19 Conector recto de flecha"/>
              <p:cNvCxnSpPr/>
              <p:nvPr/>
            </p:nvCxnSpPr>
            <p:spPr>
              <a:xfrm rot="5400000">
                <a:off x="3754946" y="5246186"/>
                <a:ext cx="571504" cy="366156"/>
              </a:xfrm>
              <a:prstGeom prst="straightConnector1">
                <a:avLst/>
              </a:prstGeom>
              <a:ln w="57150">
                <a:tailEnd type="arrow"/>
              </a:ln>
              <a:effectLst>
                <a:softEdge rad="12700"/>
              </a:effectLst>
            </p:spPr>
            <p:style>
              <a:lnRef idx="1">
                <a:schemeClr val="accent5"/>
              </a:lnRef>
              <a:fillRef idx="0">
                <a:schemeClr val="accent5"/>
              </a:fillRef>
              <a:effectRef idx="0">
                <a:schemeClr val="accent5"/>
              </a:effectRef>
              <a:fontRef idx="minor">
                <a:schemeClr val="tx1"/>
              </a:fontRef>
            </p:style>
          </p:cxnSp>
          <p:cxnSp>
            <p:nvCxnSpPr>
              <p:cNvPr id="34" name="33 Conector recto de flecha"/>
              <p:cNvCxnSpPr/>
              <p:nvPr/>
            </p:nvCxnSpPr>
            <p:spPr>
              <a:xfrm rot="16200000" flipH="1">
                <a:off x="4107653" y="5250669"/>
                <a:ext cx="571504" cy="357190"/>
              </a:xfrm>
              <a:prstGeom prst="straightConnector1">
                <a:avLst/>
              </a:prstGeom>
              <a:ln w="57150">
                <a:tailEnd type="arrow"/>
              </a:ln>
              <a:effectLst>
                <a:softEdge rad="12700"/>
              </a:effectLst>
            </p:spPr>
            <p:style>
              <a:lnRef idx="1">
                <a:schemeClr val="accent5"/>
              </a:lnRef>
              <a:fillRef idx="0">
                <a:schemeClr val="accent5"/>
              </a:fillRef>
              <a:effectRef idx="0">
                <a:schemeClr val="accent5"/>
              </a:effectRef>
              <a:fontRef idx="minor">
                <a:schemeClr val="tx1"/>
              </a:fontRef>
            </p:style>
          </p:cxnSp>
        </p:grpSp>
        <p:sp>
          <p:nvSpPr>
            <p:cNvPr id="26" name="25 Elipse"/>
            <p:cNvSpPr/>
            <p:nvPr/>
          </p:nvSpPr>
          <p:spPr bwMode="auto">
            <a:xfrm>
              <a:off x="1357284" y="5143494"/>
              <a:ext cx="2786062" cy="1071566"/>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s-PE" b="1" dirty="0">
                  <a:solidFill>
                    <a:schemeClr val="accent4">
                      <a:lumMod val="75000"/>
                    </a:schemeClr>
                  </a:solidFill>
                </a:rPr>
                <a:t>Respeto</a:t>
              </a:r>
            </a:p>
            <a:p>
              <a:pPr algn="ctr" fontAlgn="auto">
                <a:spcBef>
                  <a:spcPts val="0"/>
                </a:spcBef>
                <a:spcAft>
                  <a:spcPts val="0"/>
                </a:spcAft>
                <a:defRPr/>
              </a:pPr>
              <a:r>
                <a:rPr lang="es-PE" b="1" dirty="0">
                  <a:solidFill>
                    <a:schemeClr val="accent4">
                      <a:lumMod val="75000"/>
                    </a:schemeClr>
                  </a:solidFill>
                </a:rPr>
                <a:t>Protección</a:t>
              </a:r>
            </a:p>
            <a:p>
              <a:pPr algn="ctr" fontAlgn="auto">
                <a:spcBef>
                  <a:spcPts val="0"/>
                </a:spcBef>
                <a:spcAft>
                  <a:spcPts val="0"/>
                </a:spcAft>
                <a:defRPr/>
              </a:pPr>
              <a:r>
                <a:rPr lang="es-PE" b="1" dirty="0">
                  <a:solidFill>
                    <a:schemeClr val="accent4">
                      <a:lumMod val="75000"/>
                    </a:schemeClr>
                  </a:solidFill>
                </a:rPr>
                <a:t>Atención</a:t>
              </a:r>
            </a:p>
          </p:txBody>
        </p:sp>
        <p:grpSp>
          <p:nvGrpSpPr>
            <p:cNvPr id="11286" name="27 Grupo"/>
            <p:cNvGrpSpPr>
              <a:grpSpLocks/>
            </p:cNvGrpSpPr>
            <p:nvPr/>
          </p:nvGrpSpPr>
          <p:grpSpPr bwMode="auto">
            <a:xfrm>
              <a:off x="3857596" y="4429122"/>
              <a:ext cx="1223963" cy="655639"/>
              <a:chOff x="3643286" y="4571993"/>
              <a:chExt cx="1223963" cy="655641"/>
            </a:xfrm>
          </p:grpSpPr>
          <p:sp>
            <p:nvSpPr>
              <p:cNvPr id="32" name="31 Rectángulo"/>
              <p:cNvSpPr/>
              <p:nvPr/>
            </p:nvSpPr>
            <p:spPr>
              <a:xfrm>
                <a:off x="3643286" y="4571987"/>
                <a:ext cx="1223963" cy="369890"/>
              </a:xfrm>
              <a:prstGeom prst="rect">
                <a:avLst/>
              </a:prstGeom>
            </p:spPr>
            <p:txBody>
              <a:bodyPr>
                <a:spAutoFit/>
              </a:bodyPr>
              <a:lstStyle/>
              <a:p>
                <a:pPr algn="ctr" fontAlgn="auto">
                  <a:spcBef>
                    <a:spcPts val="0"/>
                  </a:spcBef>
                  <a:spcAft>
                    <a:spcPts val="0"/>
                  </a:spcAft>
                  <a:defRPr/>
                </a:pPr>
                <a:r>
                  <a:rPr lang="es-PE" b="1" dirty="0">
                    <a:solidFill>
                      <a:schemeClr val="accent1">
                        <a:lumMod val="75000"/>
                      </a:schemeClr>
                    </a:solidFill>
                    <a:latin typeface="+mj-lt"/>
                    <a:cs typeface="Arial" charset="0"/>
                  </a:rPr>
                  <a:t>Decisión</a:t>
                </a:r>
                <a:endParaRPr lang="es-PE" b="1" dirty="0">
                  <a:latin typeface="+mj-lt"/>
                  <a:cs typeface="Arial" charset="0"/>
                </a:endParaRPr>
              </a:p>
            </p:txBody>
          </p:sp>
          <p:sp>
            <p:nvSpPr>
              <p:cNvPr id="33" name="32 Rectángulo"/>
              <p:cNvSpPr/>
              <p:nvPr/>
            </p:nvSpPr>
            <p:spPr>
              <a:xfrm>
                <a:off x="3643286" y="4857739"/>
                <a:ext cx="1223963" cy="369890"/>
              </a:xfrm>
              <a:prstGeom prst="rect">
                <a:avLst/>
              </a:prstGeom>
            </p:spPr>
            <p:txBody>
              <a:bodyPr>
                <a:spAutoFit/>
              </a:bodyPr>
              <a:lstStyle/>
              <a:p>
                <a:pPr algn="ctr" fontAlgn="auto">
                  <a:spcBef>
                    <a:spcPts val="0"/>
                  </a:spcBef>
                  <a:spcAft>
                    <a:spcPts val="0"/>
                  </a:spcAft>
                  <a:defRPr/>
                </a:pPr>
                <a:r>
                  <a:rPr lang="es-PE" b="1" dirty="0">
                    <a:solidFill>
                      <a:schemeClr val="accent1">
                        <a:lumMod val="75000"/>
                      </a:schemeClr>
                    </a:solidFill>
                    <a:latin typeface="+mj-lt"/>
                    <a:cs typeface="Arial" charset="0"/>
                  </a:rPr>
                  <a:t>Elección</a:t>
                </a:r>
                <a:endParaRPr lang="es-PE" b="1" dirty="0">
                  <a:latin typeface="+mj-lt"/>
                  <a:cs typeface="Arial" charset="0"/>
                </a:endParaRPr>
              </a:p>
            </p:txBody>
          </p:sp>
        </p:grpSp>
        <p:sp>
          <p:nvSpPr>
            <p:cNvPr id="37" name="36 Elipse"/>
            <p:cNvSpPr/>
            <p:nvPr/>
          </p:nvSpPr>
          <p:spPr bwMode="auto">
            <a:xfrm>
              <a:off x="4714846" y="5143494"/>
              <a:ext cx="2786063" cy="1071566"/>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s-PE" b="1" dirty="0">
                  <a:solidFill>
                    <a:schemeClr val="accent4">
                      <a:lumMod val="75000"/>
                    </a:schemeClr>
                  </a:solidFill>
                </a:rPr>
                <a:t>Violencia</a:t>
              </a:r>
            </a:p>
            <a:p>
              <a:pPr algn="ctr" fontAlgn="auto">
                <a:spcBef>
                  <a:spcPts val="0"/>
                </a:spcBef>
                <a:spcAft>
                  <a:spcPts val="0"/>
                </a:spcAft>
                <a:defRPr/>
              </a:pPr>
              <a:r>
                <a:rPr lang="es-PE" b="1" dirty="0">
                  <a:solidFill>
                    <a:schemeClr val="accent4">
                      <a:lumMod val="75000"/>
                    </a:schemeClr>
                  </a:solidFill>
                </a:rPr>
                <a:t>Castigo</a:t>
              </a:r>
            </a:p>
            <a:p>
              <a:pPr algn="ctr" fontAlgn="auto">
                <a:spcBef>
                  <a:spcPts val="0"/>
                </a:spcBef>
                <a:spcAft>
                  <a:spcPts val="0"/>
                </a:spcAft>
                <a:defRPr/>
              </a:pPr>
              <a:r>
                <a:rPr lang="es-PE" b="1" dirty="0">
                  <a:solidFill>
                    <a:schemeClr val="accent4">
                      <a:lumMod val="75000"/>
                    </a:schemeClr>
                  </a:solidFill>
                </a:rPr>
                <a:t>Maltrato</a:t>
              </a:r>
            </a:p>
          </p:txBody>
        </p:sp>
        <p:sp>
          <p:nvSpPr>
            <p:cNvPr id="35" name="34 Rectángulo"/>
            <p:cNvSpPr/>
            <p:nvPr/>
          </p:nvSpPr>
          <p:spPr bwMode="auto">
            <a:xfrm>
              <a:off x="6143596" y="1785921"/>
              <a:ext cx="2000250" cy="857253"/>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PE" b="1" dirty="0">
                  <a:solidFill>
                    <a:srgbClr val="9A2626"/>
                  </a:solidFill>
                  <a:latin typeface="+mj-lt"/>
                </a:rPr>
                <a:t>NOCIÓN DE FAMILIA/</a:t>
              </a:r>
            </a:p>
            <a:p>
              <a:pPr algn="ctr" fontAlgn="auto">
                <a:spcBef>
                  <a:spcPts val="0"/>
                </a:spcBef>
                <a:spcAft>
                  <a:spcPts val="0"/>
                </a:spcAft>
                <a:defRPr/>
              </a:pPr>
              <a:r>
                <a:rPr lang="es-PE" b="1" dirty="0">
                  <a:solidFill>
                    <a:srgbClr val="9A2626"/>
                  </a:solidFill>
                  <a:latin typeface="+mj-lt"/>
                </a:rPr>
                <a:t>PARENTALIDAD</a:t>
              </a:r>
            </a:p>
          </p:txBody>
        </p:sp>
        <p:sp>
          <p:nvSpPr>
            <p:cNvPr id="39" name="38 Flecha derecha"/>
            <p:cNvSpPr/>
            <p:nvPr/>
          </p:nvSpPr>
          <p:spPr bwMode="auto">
            <a:xfrm flipH="1">
              <a:off x="5429221" y="1928797"/>
              <a:ext cx="714375" cy="500064"/>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PE"/>
            </a:p>
          </p:txBody>
        </p:sp>
      </p:grpSp>
      <p:sp>
        <p:nvSpPr>
          <p:cNvPr id="36" name="35 CuadroTexto"/>
          <p:cNvSpPr txBox="1"/>
          <p:nvPr/>
        </p:nvSpPr>
        <p:spPr>
          <a:xfrm>
            <a:off x="1644144" y="260648"/>
            <a:ext cx="5758263" cy="338554"/>
          </a:xfrm>
          <a:prstGeom prst="rect">
            <a:avLst/>
          </a:prstGeom>
          <a:noFill/>
        </p:spPr>
        <p:txBody>
          <a:bodyPr vert="horz" wrap="square">
            <a:spAutoFit/>
          </a:bodyPr>
          <a:lstStyle/>
          <a:p>
            <a:pPr algn="ctr">
              <a:defRPr/>
            </a:pPr>
            <a:r>
              <a:rPr lang="es-PE" sz="1600" b="1" spc="-100" dirty="0">
                <a:solidFill>
                  <a:schemeClr val="accent1">
                    <a:lumMod val="75000"/>
                  </a:schemeClr>
                </a:solidFill>
                <a:effectLst>
                  <a:outerShdw blurRad="38100" dist="38100" dir="2700000" algn="tl">
                    <a:srgbClr val="000000">
                      <a:alpha val="43137"/>
                    </a:srgbClr>
                  </a:outerShdw>
                </a:effectLst>
                <a:latin typeface="Arial Rounded MT Bold" pitchFamily="34" charset="0"/>
                <a:cs typeface="Arial" charset="0"/>
              </a:rPr>
              <a:t>CRIANZA SOCIALIZACIÓN EDUCACIÓN</a:t>
            </a:r>
          </a:p>
        </p:txBody>
      </p:sp>
    </p:spTree>
    <p:extLst>
      <p:ext uri="{BB962C8B-B14F-4D97-AF65-F5344CB8AC3E}">
        <p14:creationId xmlns:p14="http://schemas.microsoft.com/office/powerpoint/2010/main" val="32052555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19 Grupo"/>
          <p:cNvGrpSpPr>
            <a:grpSpLocks/>
          </p:cNvGrpSpPr>
          <p:nvPr/>
        </p:nvGrpSpPr>
        <p:grpSpPr bwMode="auto">
          <a:xfrm>
            <a:off x="251520" y="1052736"/>
            <a:ext cx="8784976" cy="5656609"/>
            <a:chOff x="785813" y="0"/>
            <a:chExt cx="8047037" cy="6637199"/>
          </a:xfrm>
        </p:grpSpPr>
        <p:cxnSp>
          <p:nvCxnSpPr>
            <p:cNvPr id="28" name="27 Conector recto de flecha"/>
            <p:cNvCxnSpPr/>
            <p:nvPr/>
          </p:nvCxnSpPr>
          <p:spPr bwMode="auto">
            <a:xfrm rot="5400000">
              <a:off x="5037146" y="4749701"/>
              <a:ext cx="78579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20 Conector recto de flecha"/>
            <p:cNvCxnSpPr/>
            <p:nvPr/>
          </p:nvCxnSpPr>
          <p:spPr bwMode="auto">
            <a:xfrm rot="5400000">
              <a:off x="1679584" y="4749701"/>
              <a:ext cx="785796" cy="15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 name="8 Abrir llave"/>
            <p:cNvSpPr/>
            <p:nvPr/>
          </p:nvSpPr>
          <p:spPr bwMode="auto">
            <a:xfrm rot="16200000">
              <a:off x="3357570" y="928635"/>
              <a:ext cx="642924" cy="3214687"/>
            </a:xfrm>
            <a:prstGeom prst="leftBrace">
              <a:avLst/>
            </a:prstGeom>
          </p:spPr>
          <p:style>
            <a:lnRef idx="2">
              <a:schemeClr val="accent4"/>
            </a:lnRef>
            <a:fillRef idx="0">
              <a:schemeClr val="accent4"/>
            </a:fillRef>
            <a:effectRef idx="1">
              <a:schemeClr val="accent4"/>
            </a:effectRef>
            <a:fontRef idx="minor">
              <a:schemeClr val="tx1"/>
            </a:fontRef>
          </p:style>
          <p:txBody>
            <a:bodyPr anchor="ctr"/>
            <a:lstStyle/>
            <a:p>
              <a:pPr algn="ctr" fontAlgn="auto">
                <a:spcBef>
                  <a:spcPts val="0"/>
                </a:spcBef>
                <a:spcAft>
                  <a:spcPts val="0"/>
                </a:spcAft>
                <a:defRPr/>
              </a:pPr>
              <a:endParaRPr lang="es-PE"/>
            </a:p>
          </p:txBody>
        </p:sp>
        <p:sp>
          <p:nvSpPr>
            <p:cNvPr id="8" name="7 CuadroTexto"/>
            <p:cNvSpPr txBox="1"/>
            <p:nvPr/>
          </p:nvSpPr>
          <p:spPr bwMode="auto">
            <a:xfrm>
              <a:off x="6643688" y="1071541"/>
              <a:ext cx="1263650" cy="1200125"/>
            </a:xfrm>
            <a:prstGeom prst="rect">
              <a:avLst/>
            </a:prstGeom>
            <a:noFill/>
          </p:spPr>
          <p:txBody>
            <a:bodyPr wrap="none">
              <a:spAutoFit/>
            </a:bodyPr>
            <a:lstStyle/>
            <a:p>
              <a:pPr fontAlgn="auto">
                <a:spcBef>
                  <a:spcPts val="0"/>
                </a:spcBef>
                <a:spcAft>
                  <a:spcPts val="0"/>
                </a:spcAft>
                <a:defRPr/>
              </a:pPr>
              <a:r>
                <a:rPr lang="es-PE" b="1" dirty="0">
                  <a:solidFill>
                    <a:schemeClr val="accent4">
                      <a:lumMod val="75000"/>
                    </a:schemeClr>
                  </a:solidFill>
                  <a:latin typeface="+mn-lt"/>
                  <a:cs typeface="Arial" charset="0"/>
                </a:rPr>
                <a:t>Corregir</a:t>
              </a:r>
            </a:p>
            <a:p>
              <a:pPr fontAlgn="auto">
                <a:spcBef>
                  <a:spcPts val="0"/>
                </a:spcBef>
                <a:spcAft>
                  <a:spcPts val="0"/>
                </a:spcAft>
                <a:defRPr/>
              </a:pPr>
              <a:r>
                <a:rPr lang="es-PE" b="1" dirty="0">
                  <a:solidFill>
                    <a:schemeClr val="accent4">
                      <a:lumMod val="75000"/>
                    </a:schemeClr>
                  </a:solidFill>
                  <a:latin typeface="+mn-lt"/>
                  <a:cs typeface="Arial" charset="0"/>
                </a:rPr>
                <a:t>Modelar</a:t>
              </a:r>
            </a:p>
            <a:p>
              <a:pPr fontAlgn="auto">
                <a:spcBef>
                  <a:spcPts val="0"/>
                </a:spcBef>
                <a:spcAft>
                  <a:spcPts val="0"/>
                </a:spcAft>
                <a:defRPr/>
              </a:pPr>
              <a:r>
                <a:rPr lang="es-PE" b="1" dirty="0">
                  <a:solidFill>
                    <a:schemeClr val="accent4">
                      <a:lumMod val="75000"/>
                    </a:schemeClr>
                  </a:solidFill>
                  <a:latin typeface="+mn-lt"/>
                  <a:cs typeface="Arial" charset="0"/>
                </a:rPr>
                <a:t>Obediencia</a:t>
              </a:r>
            </a:p>
            <a:p>
              <a:pPr fontAlgn="auto">
                <a:spcBef>
                  <a:spcPts val="0"/>
                </a:spcBef>
                <a:spcAft>
                  <a:spcPts val="0"/>
                </a:spcAft>
                <a:defRPr/>
              </a:pPr>
              <a:r>
                <a:rPr lang="es-PE" b="1" dirty="0">
                  <a:solidFill>
                    <a:schemeClr val="accent4">
                      <a:lumMod val="75000"/>
                    </a:schemeClr>
                  </a:solidFill>
                  <a:latin typeface="+mn-lt"/>
                  <a:cs typeface="Arial" charset="0"/>
                </a:rPr>
                <a:t>Dominar</a:t>
              </a:r>
            </a:p>
          </p:txBody>
        </p:sp>
        <p:sp>
          <p:nvSpPr>
            <p:cNvPr id="11" name="10 CuadroTexto"/>
            <p:cNvSpPr txBox="1"/>
            <p:nvPr/>
          </p:nvSpPr>
          <p:spPr bwMode="auto">
            <a:xfrm>
              <a:off x="3000375" y="2857440"/>
              <a:ext cx="1285875" cy="461953"/>
            </a:xfrm>
            <a:prstGeom prst="rect">
              <a:avLst/>
            </a:prstGeom>
            <a:noFill/>
          </p:spPr>
          <p:txBody>
            <a:bodyPr wrap="none">
              <a:spAutoFit/>
            </a:bodyPr>
            <a:lstStyle/>
            <a:p>
              <a:pPr fontAlgn="auto">
                <a:spcBef>
                  <a:spcPts val="0"/>
                </a:spcBef>
                <a:spcAft>
                  <a:spcPts val="0"/>
                </a:spcAft>
                <a:defRPr/>
              </a:pPr>
              <a:r>
                <a:rPr lang="es-PE" sz="2400" b="1" dirty="0">
                  <a:solidFill>
                    <a:schemeClr val="accent4">
                      <a:lumMod val="75000"/>
                    </a:schemeClr>
                  </a:solidFill>
                  <a:latin typeface="+mn-lt"/>
                  <a:cs typeface="Arial" charset="0"/>
                </a:rPr>
                <a:t>EFECTOS</a:t>
              </a:r>
            </a:p>
          </p:txBody>
        </p:sp>
        <p:sp>
          <p:nvSpPr>
            <p:cNvPr id="12" name="11 Elipse"/>
            <p:cNvSpPr/>
            <p:nvPr/>
          </p:nvSpPr>
          <p:spPr bwMode="auto">
            <a:xfrm>
              <a:off x="971550" y="3786109"/>
              <a:ext cx="1957388" cy="785796"/>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PE" b="1" dirty="0">
                  <a:solidFill>
                    <a:schemeClr val="accent2">
                      <a:lumMod val="50000"/>
                    </a:schemeClr>
                  </a:solidFill>
                </a:rPr>
                <a:t>NIÑOS/AS</a:t>
              </a:r>
            </a:p>
          </p:txBody>
        </p:sp>
        <p:sp>
          <p:nvSpPr>
            <p:cNvPr id="13" name="12 Elipse"/>
            <p:cNvSpPr/>
            <p:nvPr/>
          </p:nvSpPr>
          <p:spPr bwMode="auto">
            <a:xfrm>
              <a:off x="4500563" y="3786109"/>
              <a:ext cx="1943100" cy="785796"/>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s-PE" b="1" dirty="0">
                  <a:solidFill>
                    <a:schemeClr val="tx1">
                      <a:lumMod val="85000"/>
                      <a:lumOff val="15000"/>
                    </a:schemeClr>
                  </a:solidFill>
                </a:rPr>
                <a:t>ADULTOS</a:t>
              </a:r>
            </a:p>
          </p:txBody>
        </p:sp>
        <p:sp>
          <p:nvSpPr>
            <p:cNvPr id="14" name="13 Flecha izquierda"/>
            <p:cNvSpPr/>
            <p:nvPr/>
          </p:nvSpPr>
          <p:spPr bwMode="auto">
            <a:xfrm rot="18767576">
              <a:off x="2590809" y="3474962"/>
              <a:ext cx="800083" cy="206375"/>
            </a:xfrm>
            <a:prstGeom prst="lef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PE"/>
            </a:p>
          </p:txBody>
        </p:sp>
        <p:sp>
          <p:nvSpPr>
            <p:cNvPr id="15" name="14 Flecha izquierda"/>
            <p:cNvSpPr/>
            <p:nvPr/>
          </p:nvSpPr>
          <p:spPr bwMode="auto">
            <a:xfrm rot="13686198">
              <a:off x="3879859" y="3500363"/>
              <a:ext cx="854057" cy="190500"/>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s-PE"/>
            </a:p>
          </p:txBody>
        </p:sp>
        <p:sp>
          <p:nvSpPr>
            <p:cNvPr id="16" name="15 Flecha izquierda y derecha"/>
            <p:cNvSpPr/>
            <p:nvPr/>
          </p:nvSpPr>
          <p:spPr bwMode="auto">
            <a:xfrm>
              <a:off x="2928938" y="3928981"/>
              <a:ext cx="1571625" cy="500052"/>
            </a:xfrm>
            <a:prstGeom prst="leftRightArrow">
              <a:avLst/>
            </a:prstGeom>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s-PE" sz="1600" b="1" dirty="0">
                  <a:solidFill>
                    <a:schemeClr val="tx1"/>
                  </a:solidFill>
                </a:rPr>
                <a:t>VINCULO</a:t>
              </a:r>
            </a:p>
          </p:txBody>
        </p:sp>
        <p:cxnSp>
          <p:nvCxnSpPr>
            <p:cNvPr id="18" name="17 Conector recto de flecha"/>
            <p:cNvCxnSpPr>
              <a:stCxn id="16" idx="5"/>
            </p:cNvCxnSpPr>
            <p:nvPr/>
          </p:nvCxnSpPr>
          <p:spPr bwMode="auto">
            <a:xfrm>
              <a:off x="3714750" y="4303623"/>
              <a:ext cx="0" cy="162556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3" name="22 CuadroTexto"/>
            <p:cNvSpPr txBox="1"/>
            <p:nvPr/>
          </p:nvSpPr>
          <p:spPr bwMode="auto">
            <a:xfrm>
              <a:off x="1500188" y="5143392"/>
              <a:ext cx="1249362" cy="646099"/>
            </a:xfrm>
            <a:prstGeom prst="rect">
              <a:avLst/>
            </a:prstGeom>
            <a:noFill/>
          </p:spPr>
          <p:txBody>
            <a:bodyPr wrap="none">
              <a:spAutoFit/>
            </a:bodyPr>
            <a:lstStyle/>
            <a:p>
              <a:pPr algn="ctr" fontAlgn="auto">
                <a:spcBef>
                  <a:spcPts val="0"/>
                </a:spcBef>
                <a:spcAft>
                  <a:spcPts val="0"/>
                </a:spcAft>
                <a:defRPr/>
              </a:pPr>
              <a:r>
                <a:rPr lang="es-PE" b="1" dirty="0">
                  <a:solidFill>
                    <a:schemeClr val="accent2">
                      <a:lumMod val="50000"/>
                    </a:schemeClr>
                  </a:solidFill>
                  <a:latin typeface="+mn-lt"/>
                  <a:cs typeface="Arial" charset="0"/>
                </a:rPr>
                <a:t>Aceptación</a:t>
              </a:r>
            </a:p>
            <a:p>
              <a:pPr algn="ctr" fontAlgn="auto">
                <a:spcBef>
                  <a:spcPts val="0"/>
                </a:spcBef>
                <a:spcAft>
                  <a:spcPts val="0"/>
                </a:spcAft>
                <a:defRPr/>
              </a:pPr>
              <a:r>
                <a:rPr lang="es-PE" b="1" dirty="0">
                  <a:solidFill>
                    <a:schemeClr val="accent2">
                      <a:lumMod val="50000"/>
                    </a:schemeClr>
                  </a:solidFill>
                  <a:latin typeface="+mn-lt"/>
                  <a:cs typeface="Arial" charset="0"/>
                </a:rPr>
                <a:t>Autoculpa</a:t>
              </a:r>
            </a:p>
          </p:txBody>
        </p:sp>
        <p:sp>
          <p:nvSpPr>
            <p:cNvPr id="24" name="23 CuadroTexto"/>
            <p:cNvSpPr txBox="1"/>
            <p:nvPr/>
          </p:nvSpPr>
          <p:spPr bwMode="auto">
            <a:xfrm>
              <a:off x="4071938" y="5071957"/>
              <a:ext cx="2714625" cy="646098"/>
            </a:xfrm>
            <a:prstGeom prst="rect">
              <a:avLst/>
            </a:prstGeom>
            <a:noFill/>
          </p:spPr>
          <p:txBody>
            <a:bodyPr>
              <a:spAutoFit/>
            </a:bodyPr>
            <a:lstStyle/>
            <a:p>
              <a:pPr algn="ctr" fontAlgn="auto">
                <a:spcBef>
                  <a:spcPts val="0"/>
                </a:spcBef>
                <a:spcAft>
                  <a:spcPts val="0"/>
                </a:spcAft>
                <a:defRPr/>
              </a:pPr>
              <a:r>
                <a:rPr lang="es-PE" b="1" dirty="0">
                  <a:solidFill>
                    <a:schemeClr val="tx1">
                      <a:lumMod val="85000"/>
                      <a:lumOff val="15000"/>
                    </a:schemeClr>
                  </a:solidFill>
                  <a:latin typeface="+mn-lt"/>
                  <a:cs typeface="Arial" charset="0"/>
                </a:rPr>
                <a:t>+ intensidad/ severidad</a:t>
              </a:r>
            </a:p>
            <a:p>
              <a:pPr algn="ctr" fontAlgn="auto">
                <a:spcBef>
                  <a:spcPts val="0"/>
                </a:spcBef>
                <a:spcAft>
                  <a:spcPts val="0"/>
                </a:spcAft>
                <a:defRPr/>
              </a:pPr>
              <a:r>
                <a:rPr lang="es-PE" b="1" dirty="0">
                  <a:solidFill>
                    <a:schemeClr val="tx1">
                      <a:lumMod val="85000"/>
                      <a:lumOff val="15000"/>
                    </a:schemeClr>
                  </a:solidFill>
                  <a:latin typeface="+mn-lt"/>
                  <a:cs typeface="Arial" charset="0"/>
                </a:rPr>
                <a:t> &gt; frecuencia</a:t>
              </a:r>
            </a:p>
          </p:txBody>
        </p:sp>
        <p:sp>
          <p:nvSpPr>
            <p:cNvPr id="29" name="28 CuadroTexto"/>
            <p:cNvSpPr txBox="1"/>
            <p:nvPr/>
          </p:nvSpPr>
          <p:spPr bwMode="auto">
            <a:xfrm>
              <a:off x="6929438" y="5143392"/>
              <a:ext cx="1903412" cy="646099"/>
            </a:xfrm>
            <a:prstGeom prst="rect">
              <a:avLst/>
            </a:prstGeom>
            <a:noFill/>
          </p:spPr>
          <p:txBody>
            <a:bodyPr wrap="none">
              <a:spAutoFit/>
            </a:bodyPr>
            <a:lstStyle/>
            <a:p>
              <a:pPr fontAlgn="auto">
                <a:spcBef>
                  <a:spcPts val="0"/>
                </a:spcBef>
                <a:spcAft>
                  <a:spcPts val="0"/>
                </a:spcAft>
                <a:defRPr/>
              </a:pPr>
              <a:r>
                <a:rPr lang="es-PE" b="1" dirty="0">
                  <a:solidFill>
                    <a:schemeClr val="accent4">
                      <a:lumMod val="75000"/>
                    </a:schemeClr>
                  </a:solidFill>
                  <a:latin typeface="+mn-lt"/>
                  <a:cs typeface="Arial" charset="0"/>
                </a:rPr>
                <a:t>No hay resultados</a:t>
              </a:r>
            </a:p>
            <a:p>
              <a:pPr fontAlgn="auto">
                <a:spcBef>
                  <a:spcPts val="0"/>
                </a:spcBef>
                <a:spcAft>
                  <a:spcPts val="0"/>
                </a:spcAft>
                <a:defRPr/>
              </a:pPr>
              <a:r>
                <a:rPr lang="es-PE" b="1" dirty="0">
                  <a:solidFill>
                    <a:schemeClr val="accent4">
                      <a:lumMod val="75000"/>
                    </a:schemeClr>
                  </a:solidFill>
                  <a:latin typeface="+mn-lt"/>
                  <a:cs typeface="Arial" charset="0"/>
                </a:rPr>
                <a:t>No es efectivo</a:t>
              </a:r>
            </a:p>
          </p:txBody>
        </p:sp>
        <p:sp>
          <p:nvSpPr>
            <p:cNvPr id="31" name="30 CuadroTexto"/>
            <p:cNvSpPr txBox="1"/>
            <p:nvPr/>
          </p:nvSpPr>
          <p:spPr bwMode="auto">
            <a:xfrm>
              <a:off x="1785938" y="5929189"/>
              <a:ext cx="4287837" cy="708010"/>
            </a:xfrm>
            <a:prstGeom prst="rect">
              <a:avLst/>
            </a:prstGeom>
            <a:noFill/>
          </p:spPr>
          <p:txBody>
            <a:bodyPr wrap="none">
              <a:spAutoFit/>
            </a:bodyPr>
            <a:lstStyle/>
            <a:p>
              <a:pPr algn="ctr" fontAlgn="auto">
                <a:spcBef>
                  <a:spcPts val="0"/>
                </a:spcBef>
                <a:spcAft>
                  <a:spcPts val="0"/>
                </a:spcAft>
                <a:defRPr/>
              </a:pPr>
              <a:r>
                <a:rPr lang="es-PE" sz="2000" b="1" dirty="0">
                  <a:solidFill>
                    <a:schemeClr val="accent4">
                      <a:lumMod val="75000"/>
                    </a:schemeClr>
                  </a:solidFill>
                  <a:latin typeface="+mn-lt"/>
                  <a:cs typeface="Arial" charset="0"/>
                </a:rPr>
                <a:t>Pierde imagen de hogar como seguro</a:t>
              </a:r>
            </a:p>
            <a:p>
              <a:pPr algn="ctr" fontAlgn="auto">
                <a:spcBef>
                  <a:spcPts val="0"/>
                </a:spcBef>
                <a:spcAft>
                  <a:spcPts val="0"/>
                </a:spcAft>
                <a:defRPr/>
              </a:pPr>
              <a:r>
                <a:rPr lang="es-PE" sz="2000" b="1" dirty="0">
                  <a:solidFill>
                    <a:schemeClr val="accent4">
                      <a:lumMod val="75000"/>
                    </a:schemeClr>
                  </a:solidFill>
                  <a:latin typeface="+mn-lt"/>
                  <a:cs typeface="Arial" charset="0"/>
                </a:rPr>
                <a:t>Distanciamiento afectivo de los padres</a:t>
              </a:r>
            </a:p>
          </p:txBody>
        </p:sp>
        <p:cxnSp>
          <p:nvCxnSpPr>
            <p:cNvPr id="32" name="31 Conector recto de flecha"/>
            <p:cNvCxnSpPr/>
            <p:nvPr/>
          </p:nvCxnSpPr>
          <p:spPr bwMode="auto">
            <a:xfrm>
              <a:off x="4214813" y="3071749"/>
              <a:ext cx="1643062" cy="158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34" name="33 CuadroTexto"/>
            <p:cNvSpPr txBox="1"/>
            <p:nvPr/>
          </p:nvSpPr>
          <p:spPr bwMode="auto">
            <a:xfrm>
              <a:off x="5715000" y="2643133"/>
              <a:ext cx="2428875" cy="1077889"/>
            </a:xfrm>
            <a:prstGeom prst="rect">
              <a:avLst/>
            </a:prstGeom>
            <a:noFill/>
          </p:spPr>
          <p:txBody>
            <a:bodyPr>
              <a:spAutoFit/>
            </a:bodyPr>
            <a:lstStyle/>
            <a:p>
              <a:pPr algn="ctr" fontAlgn="auto">
                <a:spcBef>
                  <a:spcPts val="0"/>
                </a:spcBef>
                <a:spcAft>
                  <a:spcPts val="0"/>
                </a:spcAft>
                <a:defRPr/>
              </a:pPr>
              <a:r>
                <a:rPr lang="es-PE" sz="1600" b="1" dirty="0">
                  <a:solidFill>
                    <a:schemeClr val="accent5">
                      <a:lumMod val="75000"/>
                    </a:schemeClr>
                  </a:solidFill>
                  <a:latin typeface="+mj-lt"/>
                  <a:cs typeface="Arial" charset="0"/>
                </a:rPr>
                <a:t>Emocionales,  Sociales,</a:t>
              </a:r>
            </a:p>
            <a:p>
              <a:pPr algn="ctr" fontAlgn="auto">
                <a:spcBef>
                  <a:spcPts val="0"/>
                </a:spcBef>
                <a:spcAft>
                  <a:spcPts val="0"/>
                </a:spcAft>
                <a:defRPr/>
              </a:pPr>
              <a:r>
                <a:rPr lang="es-PE" sz="1600" b="1" dirty="0">
                  <a:solidFill>
                    <a:schemeClr val="accent5">
                      <a:lumMod val="75000"/>
                    </a:schemeClr>
                  </a:solidFill>
                  <a:latin typeface="+mj-lt"/>
                  <a:cs typeface="Arial" charset="0"/>
                </a:rPr>
                <a:t>Cognitivos, Afectivos</a:t>
              </a:r>
            </a:p>
            <a:p>
              <a:pPr algn="ctr" fontAlgn="auto">
                <a:spcBef>
                  <a:spcPts val="0"/>
                </a:spcBef>
                <a:spcAft>
                  <a:spcPts val="0"/>
                </a:spcAft>
                <a:defRPr/>
              </a:pPr>
              <a:r>
                <a:rPr lang="es-PE" sz="1600" b="1" dirty="0">
                  <a:solidFill>
                    <a:schemeClr val="accent5">
                      <a:lumMod val="75000"/>
                    </a:schemeClr>
                  </a:solidFill>
                  <a:latin typeface="+mj-lt"/>
                  <a:cs typeface="Arial" charset="0"/>
                </a:rPr>
                <a:t>De Salud, Nutricionales</a:t>
              </a:r>
            </a:p>
            <a:p>
              <a:pPr algn="ctr" fontAlgn="auto">
                <a:spcBef>
                  <a:spcPts val="0"/>
                </a:spcBef>
                <a:spcAft>
                  <a:spcPts val="0"/>
                </a:spcAft>
                <a:defRPr/>
              </a:pPr>
              <a:r>
                <a:rPr lang="es-PE" sz="1600" b="1" dirty="0">
                  <a:solidFill>
                    <a:schemeClr val="accent5">
                      <a:lumMod val="75000"/>
                    </a:schemeClr>
                  </a:solidFill>
                  <a:latin typeface="+mj-lt"/>
                  <a:cs typeface="Arial" charset="0"/>
                </a:rPr>
                <a:t>Económicos</a:t>
              </a:r>
            </a:p>
          </p:txBody>
        </p:sp>
        <p:sp>
          <p:nvSpPr>
            <p:cNvPr id="22" name="21 Rectángulo"/>
            <p:cNvSpPr/>
            <p:nvPr/>
          </p:nvSpPr>
          <p:spPr>
            <a:xfrm>
              <a:off x="785813" y="0"/>
              <a:ext cx="5929312" cy="242882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grpSp>
    </p:spTree>
    <p:extLst>
      <p:ext uri="{BB962C8B-B14F-4D97-AF65-F5344CB8AC3E}">
        <p14:creationId xmlns:p14="http://schemas.microsoft.com/office/powerpoint/2010/main" val="117668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27584" y="2339061"/>
            <a:ext cx="7560840" cy="3610219"/>
          </a:xfrm>
          <a:prstGeom prst="rect">
            <a:avLst/>
          </a:prstGeom>
        </p:spPr>
        <p:txBody>
          <a:bodyPr wrap="square">
            <a:spAutoFit/>
          </a:bodyPr>
          <a:lstStyle/>
          <a:p>
            <a:pPr algn="just">
              <a:lnSpc>
                <a:spcPct val="107000"/>
              </a:lnSpc>
              <a:spcAft>
                <a:spcPts val="800"/>
              </a:spcAft>
            </a:pPr>
            <a:r>
              <a:rPr lang="es-PE" dirty="0" smtClean="0">
                <a:latin typeface="Calibri" panose="020F0502020204030204" pitchFamily="34" charset="0"/>
                <a:ea typeface="Calibri" panose="020F0502020204030204" pitchFamily="34" charset="0"/>
                <a:cs typeface="Times New Roman" panose="02020603050405020304" pitchFamily="18" charset="0"/>
              </a:rPr>
              <a:t>La </a:t>
            </a:r>
            <a:r>
              <a:rPr lang="es-PE" dirty="0">
                <a:latin typeface="Calibri" panose="020F0502020204030204" pitchFamily="34" charset="0"/>
                <a:ea typeface="Calibri" panose="020F0502020204030204" pitchFamily="34" charset="0"/>
                <a:cs typeface="Times New Roman" panose="02020603050405020304" pitchFamily="18" charset="0"/>
              </a:rPr>
              <a:t>familia es </a:t>
            </a:r>
            <a:r>
              <a:rPr lang="es-PE" dirty="0" smtClean="0">
                <a:latin typeface="Calibri" panose="020F0502020204030204" pitchFamily="34" charset="0"/>
                <a:ea typeface="Calibri" panose="020F0502020204030204" pitchFamily="34" charset="0"/>
                <a:cs typeface="Times New Roman" panose="02020603050405020304" pitchFamily="18" charset="0"/>
              </a:rPr>
              <a:t>un </a:t>
            </a:r>
            <a:r>
              <a:rPr lang="es-PE" dirty="0">
                <a:latin typeface="Calibri" panose="020F0502020204030204" pitchFamily="34" charset="0"/>
                <a:ea typeface="Calibri" panose="020F0502020204030204" pitchFamily="34" charset="0"/>
                <a:cs typeface="Times New Roman" panose="02020603050405020304" pitchFamily="18" charset="0"/>
              </a:rPr>
              <a:t>sistema conformado por un conjunto de personas que se encuentran en continua interacción dinámica, con una historia en común y que han pautado a través del tiempo una serie de reglas, comportamientos, mitos y creencias que son compartidos. </a:t>
            </a:r>
          </a:p>
          <a:p>
            <a:pPr marL="342900" lvl="0" indent="-342900" algn="just">
              <a:lnSpc>
                <a:spcPct val="115000"/>
              </a:lnSpc>
              <a:spcAft>
                <a:spcPts val="0"/>
              </a:spcAft>
              <a:buFont typeface="Courier New" panose="02070309020205020404" pitchFamily="49" charset="0"/>
              <a:buChar char="o"/>
            </a:pPr>
            <a:r>
              <a:rPr lang="es-MX" dirty="0">
                <a:latin typeface="Calibri" panose="020F0502020204030204" pitchFamily="34" charset="0"/>
                <a:ea typeface="Calibri" panose="020F0502020204030204" pitchFamily="34" charset="0"/>
                <a:cs typeface="Times New Roman" panose="02020603050405020304" pitchFamily="18" charset="0"/>
              </a:rPr>
              <a:t>La familia es un sistema en constante transformación.</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ourier New" panose="02070309020205020404" pitchFamily="49" charset="0"/>
              <a:buChar char="o"/>
            </a:pPr>
            <a:r>
              <a:rPr lang="es-MX" dirty="0">
                <a:latin typeface="Calibri" panose="020F0502020204030204" pitchFamily="34" charset="0"/>
                <a:ea typeface="Calibri" panose="020F0502020204030204" pitchFamily="34" charset="0"/>
                <a:cs typeface="Times New Roman" panose="02020603050405020304" pitchFamily="18" charset="0"/>
              </a:rPr>
              <a:t>La familia es un sistema autogobernado. </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ourier New" panose="02070309020205020404" pitchFamily="49" charset="0"/>
              <a:buChar char="o"/>
            </a:pPr>
            <a:r>
              <a:rPr lang="es-MX" dirty="0">
                <a:latin typeface="Calibri" panose="020F0502020204030204" pitchFamily="34" charset="0"/>
                <a:ea typeface="Calibri" panose="020F0502020204030204" pitchFamily="34" charset="0"/>
                <a:cs typeface="Times New Roman" panose="02020603050405020304" pitchFamily="18" charset="0"/>
              </a:rPr>
              <a:t>La familia es un sistema abierto en interacción con otros sistemas</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ourier New" panose="02070309020205020404" pitchFamily="49" charset="0"/>
              <a:buChar char="o"/>
            </a:pPr>
            <a:r>
              <a:rPr lang="es-MX" dirty="0">
                <a:latin typeface="Calibri" panose="020F0502020204030204" pitchFamily="34" charset="0"/>
                <a:ea typeface="Calibri" panose="020F0502020204030204" pitchFamily="34" charset="0"/>
                <a:cs typeface="Times New Roman" panose="02020603050405020304" pitchFamily="18" charset="0"/>
              </a:rPr>
              <a:t>la familia es la primera comunidad social en la formación y construcción del ser personal. </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ourier New" panose="02070309020205020404" pitchFamily="49" charset="0"/>
              <a:buChar char="o"/>
            </a:pPr>
            <a:r>
              <a:rPr lang="es-MX" dirty="0">
                <a:latin typeface="Calibri" panose="020F0502020204030204" pitchFamily="34" charset="0"/>
                <a:ea typeface="Calibri" panose="020F0502020204030204" pitchFamily="34" charset="0"/>
                <a:cs typeface="Times New Roman" panose="02020603050405020304" pitchFamily="18" charset="0"/>
              </a:rPr>
              <a:t>Es el ámbito natural en el que la persona viene a este mundo, y en el que de forma inmediata y fundamental se forma.</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ítulo 3"/>
          <p:cNvSpPr>
            <a:spLocks noGrp="1"/>
          </p:cNvSpPr>
          <p:nvPr>
            <p:ph type="title"/>
          </p:nvPr>
        </p:nvSpPr>
        <p:spPr>
          <a:xfrm>
            <a:off x="395536" y="1340768"/>
            <a:ext cx="8229600" cy="1143000"/>
          </a:xfrm>
        </p:spPr>
        <p:txBody>
          <a:bodyPr>
            <a:normAutofit fontScale="90000"/>
          </a:bodyPr>
          <a:lstStyle/>
          <a:p>
            <a:r>
              <a:rPr lang="es-PE" sz="3100" b="1" u="sng" dirty="0" smtClean="0">
                <a:latin typeface="Calibri" panose="020F0502020204030204" pitchFamily="34" charset="0"/>
                <a:ea typeface="Calibri" panose="020F0502020204030204" pitchFamily="34" charset="0"/>
                <a:cs typeface="Times New Roman" panose="02020603050405020304" pitchFamily="18" charset="0"/>
              </a:rPr>
              <a:t>¿</a:t>
            </a:r>
            <a:r>
              <a:rPr lang="es-PE" sz="3100" b="1" u="sng" dirty="0">
                <a:latin typeface="Calibri" panose="020F0502020204030204" pitchFamily="34" charset="0"/>
                <a:ea typeface="Calibri" panose="020F0502020204030204" pitchFamily="34" charset="0"/>
                <a:cs typeface="Times New Roman" panose="02020603050405020304" pitchFamily="18" charset="0"/>
              </a:rPr>
              <a:t>Qué es familia?</a:t>
            </a:r>
            <a:r>
              <a:rPr lang="es-PE" dirty="0">
                <a:latin typeface="Calibri" panose="020F0502020204030204" pitchFamily="34" charset="0"/>
                <a:ea typeface="Calibri" panose="020F0502020204030204" pitchFamily="34" charset="0"/>
                <a:cs typeface="Times New Roman" panose="02020603050405020304" pitchFamily="18" charset="0"/>
              </a:rPr>
              <a:t/>
            </a:r>
            <a:br>
              <a:rPr lang="es-PE"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spTree>
    <p:extLst>
      <p:ext uri="{BB962C8B-B14F-4D97-AF65-F5344CB8AC3E}">
        <p14:creationId xmlns:p14="http://schemas.microsoft.com/office/powerpoint/2010/main" val="157549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69168" y="1282750"/>
            <a:ext cx="8229600" cy="1143000"/>
          </a:xfrm>
        </p:spPr>
        <p:txBody>
          <a:bodyPr>
            <a:normAutofit/>
          </a:bodyPr>
          <a:lstStyle/>
          <a:p>
            <a:r>
              <a:rPr lang="es-PE" sz="2000" b="1" dirty="0">
                <a:solidFill>
                  <a:srgbClr val="000000"/>
                </a:solidFill>
                <a:latin typeface="+mn-lt"/>
                <a:ea typeface="Calibri" panose="020F0502020204030204" pitchFamily="34" charset="0"/>
                <a:cs typeface="Arial" pitchFamily="34" charset="0"/>
              </a:rPr>
              <a:t>En el Plan Nacional de  Fortalecimiento a las Familias (PLANFAM 2016 – 2021), desarrollado por el MIMP,  se considera a:</a:t>
            </a:r>
            <a:r>
              <a:rPr lang="es-PE" sz="2000" b="1" dirty="0">
                <a:latin typeface="+mn-lt"/>
                <a:ea typeface="Calibri" panose="020F0502020204030204" pitchFamily="34" charset="0"/>
                <a:cs typeface="Times New Roman" panose="02020603050405020304" pitchFamily="18" charset="0"/>
              </a:rPr>
              <a:t/>
            </a:r>
            <a:br>
              <a:rPr lang="es-PE" sz="2000" b="1" dirty="0">
                <a:latin typeface="+mn-lt"/>
                <a:ea typeface="Calibri" panose="020F0502020204030204" pitchFamily="34" charset="0"/>
                <a:cs typeface="Times New Roman" panose="02020603050405020304" pitchFamily="18" charset="0"/>
              </a:rPr>
            </a:br>
            <a:endParaRPr lang="es-PE" sz="2000" b="1" dirty="0">
              <a:latin typeface="+mn-lt"/>
            </a:endParaRPr>
          </a:p>
        </p:txBody>
      </p:sp>
      <p:sp>
        <p:nvSpPr>
          <p:cNvPr id="5" name="Rectángulo 2"/>
          <p:cNvSpPr/>
          <p:nvPr/>
        </p:nvSpPr>
        <p:spPr>
          <a:xfrm>
            <a:off x="971600" y="2492896"/>
            <a:ext cx="4572000" cy="2932213"/>
          </a:xfrm>
          <a:prstGeom prst="rect">
            <a:avLst/>
          </a:prstGeom>
        </p:spPr>
        <p:txBody>
          <a:bodyPr>
            <a:spAutoFit/>
          </a:bodyPr>
          <a:lstStyle/>
          <a:p>
            <a:pPr marL="228600" algn="just">
              <a:lnSpc>
                <a:spcPct val="115000"/>
              </a:lnSpc>
              <a:spcAft>
                <a:spcPts val="1000"/>
              </a:spcAft>
            </a:pPr>
            <a:r>
              <a:rPr lang="es-MX" i="1" dirty="0" smtClean="0">
                <a:solidFill>
                  <a:srgbClr val="000000"/>
                </a:solidFill>
                <a:latin typeface="+mn-lt"/>
                <a:ea typeface="BatangChe" pitchFamily="49" charset="-127"/>
                <a:cs typeface="Arial" pitchFamily="34" charset="0"/>
              </a:rPr>
              <a:t>“</a:t>
            </a:r>
            <a:r>
              <a:rPr lang="es-MX" i="1" dirty="0">
                <a:solidFill>
                  <a:srgbClr val="000000"/>
                </a:solidFill>
                <a:latin typeface="+mn-lt"/>
                <a:ea typeface="BatangChe" pitchFamily="49" charset="-127"/>
                <a:cs typeface="Arial" pitchFamily="34" charset="0"/>
              </a:rPr>
              <a:t>Las familias son instituciones sociales conformadas por personas unidas por vínculos de consanguinidad, afinidad o adopción, que interactúan en función de su propia organización familiar para la atención de las necesidades básicas, económicas y sociales de sus integrantes.” (Pág. Web oficial del Observatorio Nacional de Familias) </a:t>
            </a:r>
            <a:endParaRPr lang="es-PE" dirty="0">
              <a:effectLst/>
              <a:latin typeface="+mn-lt"/>
              <a:ea typeface="BatangChe" pitchFamily="49" charset="-127"/>
              <a:cs typeface="Arial" pitchFamily="34" charset="0"/>
            </a:endParaRPr>
          </a:p>
        </p:txBody>
      </p:sp>
    </p:spTree>
    <p:extLst>
      <p:ext uri="{BB962C8B-B14F-4D97-AF65-F5344CB8AC3E}">
        <p14:creationId xmlns:p14="http://schemas.microsoft.com/office/powerpoint/2010/main" val="111884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1176" y="973031"/>
            <a:ext cx="8229600" cy="1143000"/>
          </a:xfrm>
        </p:spPr>
        <p:txBody>
          <a:bodyPr>
            <a:normAutofit fontScale="90000"/>
          </a:bodyPr>
          <a:lstStyle/>
          <a:p>
            <a:r>
              <a:rPr lang="es-PE" b="1" u="sng" dirty="0">
                <a:latin typeface="Calibri" panose="020F0502020204030204" pitchFamily="34" charset="0"/>
                <a:ea typeface="Calibri" panose="020F0502020204030204" pitchFamily="34" charset="0"/>
                <a:cs typeface="Calibri" panose="020F0502020204030204" pitchFamily="34" charset="0"/>
              </a:rPr>
              <a:t>El rol de la familia es insustituible</a:t>
            </a:r>
            <a:r>
              <a:rPr lang="es-PE" dirty="0">
                <a:latin typeface="Calibri" panose="020F0502020204030204" pitchFamily="34" charset="0"/>
                <a:ea typeface="Calibri" panose="020F0502020204030204" pitchFamily="34" charset="0"/>
                <a:cs typeface="Times New Roman" panose="02020603050405020304" pitchFamily="18" charset="0"/>
              </a:rPr>
              <a:t/>
            </a:r>
            <a:br>
              <a:rPr lang="es-PE"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sp>
        <p:nvSpPr>
          <p:cNvPr id="5" name="Rectángulo 2"/>
          <p:cNvSpPr/>
          <p:nvPr/>
        </p:nvSpPr>
        <p:spPr>
          <a:xfrm>
            <a:off x="323528" y="2204864"/>
            <a:ext cx="6174432" cy="3596369"/>
          </a:xfrm>
          <a:prstGeom prst="rect">
            <a:avLst/>
          </a:prstGeom>
        </p:spPr>
        <p:txBody>
          <a:bodyPr wrap="square">
            <a:spAutoFit/>
          </a:bodyPr>
          <a:lstStyle/>
          <a:p>
            <a:pPr marL="457200" algn="just">
              <a:lnSpc>
                <a:spcPct val="115000"/>
              </a:lnSpc>
              <a:spcAft>
                <a:spcPts val="0"/>
              </a:spcAft>
              <a:tabLst>
                <a:tab pos="1647825" algn="l"/>
              </a:tabLst>
            </a:pPr>
            <a:r>
              <a:rPr lang="es-MX" b="1" dirty="0">
                <a:latin typeface="Calibri" panose="020F0502020204030204" pitchFamily="34" charset="0"/>
                <a:ea typeface="Calibri" panose="020F0502020204030204" pitchFamily="34" charset="0"/>
                <a:cs typeface="Calibri" panose="020F0502020204030204" pitchFamily="34" charset="0"/>
              </a:rPr>
              <a:t>	</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rPr>
              <a:t>Es el primer espacio de transmisión de normas y valores que contribuye a la formación de las identidades de sus integrantes.</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MX" dirty="0">
                <a:latin typeface="Calibri" panose="020F0502020204030204" pitchFamily="34" charset="0"/>
                <a:ea typeface="Calibri" panose="020F0502020204030204" pitchFamily="34" charset="0"/>
                <a:cs typeface="Calibri" panose="020F0502020204030204" pitchFamily="34" charset="0"/>
              </a:rPr>
              <a:t>Genera vínculos socio emocionales sólidos hacia el niño en el cuidado, atención o protección que ejerce.</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MX" dirty="0">
                <a:latin typeface="Calibri" panose="020F0502020204030204" pitchFamily="34" charset="0"/>
                <a:ea typeface="Calibri" panose="020F0502020204030204" pitchFamily="34" charset="0"/>
                <a:cs typeface="Calibri" panose="020F0502020204030204" pitchFamily="34" charset="0"/>
              </a:rPr>
              <a:t>Toda conducta familiar hacia el niño tiene una connotación social o afectiva</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MX" dirty="0">
                <a:latin typeface="Calibri" panose="020F0502020204030204" pitchFamily="34" charset="0"/>
                <a:ea typeface="Calibri" panose="020F0502020204030204" pitchFamily="34" charset="0"/>
                <a:cs typeface="Calibri" panose="020F0502020204030204" pitchFamily="34" charset="0"/>
              </a:rPr>
              <a:t>Todas las relaciones, atentas y amorosas, distantes, despreocupadas, impredecibles o mal tratantes, tendrá un impacto clave en el desarrollo de la persona. </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918518"/>
      </p:ext>
    </p:extLst>
  </p:cSld>
  <p:clrMapOvr>
    <a:masterClrMapping/>
  </p:clrMapOvr>
</p:sld>
</file>

<file path=ppt/theme/theme1.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5212086</TotalTime>
  <Words>1869</Words>
  <Application>Microsoft Office PowerPoint</Application>
  <PresentationFormat>Presentación en pantalla (4:3)</PresentationFormat>
  <Paragraphs>150</Paragraphs>
  <Slides>25</Slides>
  <Notes>1</Notes>
  <HiddenSlides>0</HiddenSlides>
  <MMClips>1</MMClips>
  <ScaleCrop>false</ScaleCrop>
  <HeadingPairs>
    <vt:vector size="6" baseType="variant">
      <vt:variant>
        <vt:lpstr>Fuentes usadas</vt:lpstr>
      </vt:variant>
      <vt:variant>
        <vt:i4>9</vt:i4>
      </vt:variant>
      <vt:variant>
        <vt:lpstr>Tema</vt:lpstr>
      </vt:variant>
      <vt:variant>
        <vt:i4>6</vt:i4>
      </vt:variant>
      <vt:variant>
        <vt:lpstr>Títulos de diapositiva</vt:lpstr>
      </vt:variant>
      <vt:variant>
        <vt:i4>25</vt:i4>
      </vt:variant>
    </vt:vector>
  </HeadingPairs>
  <TitlesOfParts>
    <vt:vector size="40" baseType="lpstr">
      <vt:lpstr>Arial Unicode MS</vt:lpstr>
      <vt:lpstr>Arial</vt:lpstr>
      <vt:lpstr>Arial Rounded MT Bold</vt:lpstr>
      <vt:lpstr>BatangChe</vt:lpstr>
      <vt:lpstr>Calibri</vt:lpstr>
      <vt:lpstr>Cambria</vt:lpstr>
      <vt:lpstr>Courier New</vt:lpstr>
      <vt:lpstr>Symbol</vt:lpstr>
      <vt:lpstr>Times New Roman</vt:lpstr>
      <vt:lpstr>4_Diseño personalizado</vt:lpstr>
      <vt:lpstr>5_Diseño personalizado</vt:lpstr>
      <vt:lpstr>3_Diseño personalizado</vt:lpstr>
      <vt:lpstr>2_Diseño personalizado</vt:lpstr>
      <vt:lpstr>Diseño personalizado</vt:lpstr>
      <vt:lpstr>1_Diseño personalizado</vt:lpstr>
      <vt:lpstr>"BUENA PARENTALIDAD PARA MAS OPORTUNIDAD" Carmen Vásquez de Velasco Noviembre 2017 </vt:lpstr>
      <vt:lpstr>Presentación de PowerPoint</vt:lpstr>
      <vt:lpstr>Presentación de PowerPoint</vt:lpstr>
      <vt:lpstr>Presentación de PowerPoint</vt:lpstr>
      <vt:lpstr>Presentación de PowerPoint</vt:lpstr>
      <vt:lpstr>Presentación de PowerPoint</vt:lpstr>
      <vt:lpstr>¿Qué es familia? </vt:lpstr>
      <vt:lpstr>En el Plan Nacional de  Fortalecimiento a las Familias (PLANFAM 2016 – 2021), desarrollado por el MIMP,  se considera a: </vt:lpstr>
      <vt:lpstr>El rol de la familia es insustituible </vt:lpstr>
      <vt:lpstr>La comprensión de familia desde la perspectiva sistémica  </vt:lpstr>
      <vt:lpstr> Roles parentales en el desarrollo, educación y  aprendizaje infantil.  </vt:lpstr>
      <vt:lpstr>Presentación de PowerPoint</vt:lpstr>
      <vt:lpstr>¿Qué es ser padre y madre? </vt:lpstr>
      <vt:lpstr>¿Qué es un/a niño/a? </vt:lpstr>
      <vt:lpstr>¿Qué es un/a niño/a? </vt:lpstr>
      <vt:lpstr>¿Cuánto dura la infancia? </vt:lpstr>
      <vt:lpstr>Presentación de PowerPoint</vt:lpstr>
      <vt:lpstr>Presentación de PowerPoint</vt:lpstr>
      <vt:lpstr>Presentación de PowerPoint</vt:lpstr>
      <vt:lpstr> ESTILOS PARENTALES DE EDUCACION</vt:lpstr>
      <vt:lpstr>Presentación de PowerPoint</vt:lpstr>
      <vt:lpstr>PASOS METODOLOGICOS DE SUMBI</vt:lpstr>
      <vt:lpstr>PASOS METODOLOGICOS DE SUMBI</vt:lpstr>
      <vt:lpstr>GIF</vt:lpstr>
      <vt:lpstr>GIF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prodriguez</dc:creator>
  <cp:lastModifiedBy>Carmen</cp:lastModifiedBy>
  <cp:revision>162</cp:revision>
  <dcterms:created xsi:type="dcterms:W3CDTF">2013-11-22T19:45:16Z</dcterms:created>
  <dcterms:modified xsi:type="dcterms:W3CDTF">2017-11-21T18:26:58Z</dcterms:modified>
</cp:coreProperties>
</file>