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  <p:sldMasterId id="2147483928" r:id="rId2"/>
    <p:sldMasterId id="2147483939" r:id="rId3"/>
    <p:sldMasterId id="2147483950" r:id="rId4"/>
  </p:sldMasterIdLst>
  <p:sldIdLst>
    <p:sldId id="269" r:id="rId5"/>
    <p:sldId id="256" r:id="rId6"/>
    <p:sldId id="260" r:id="rId7"/>
    <p:sldId id="261" r:id="rId8"/>
    <p:sldId id="262" r:id="rId9"/>
    <p:sldId id="257" r:id="rId10"/>
    <p:sldId id="263" r:id="rId11"/>
    <p:sldId id="259" r:id="rId12"/>
    <p:sldId id="267" r:id="rId13"/>
    <p:sldId id="264" r:id="rId14"/>
    <p:sldId id="268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1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á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911427" y="2420888"/>
            <a:ext cx="10177131" cy="187220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92" b="0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912286" y="4437112"/>
            <a:ext cx="10176271" cy="792088"/>
          </a:xfrm>
          <a:prstGeom prst="rect">
            <a:avLst/>
          </a:prstGeom>
          <a:noFill/>
        </p:spPr>
        <p:txBody>
          <a:bodyPr anchor="ctr"/>
          <a:lstStyle>
            <a:lvl1pPr marL="105510" indent="0" algn="ctr">
              <a:buNone/>
              <a:defRPr sz="2215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1"/>
          </p:nvPr>
        </p:nvSpPr>
        <p:spPr>
          <a:xfrm>
            <a:off x="911427" y="5373518"/>
            <a:ext cx="10177131" cy="431975"/>
          </a:xfrm>
          <a:prstGeom prst="rect">
            <a:avLst/>
          </a:prstGeom>
        </p:spPr>
        <p:txBody>
          <a:bodyPr anchor="ctr"/>
          <a:lstStyle>
            <a:lvl1pPr marL="105510" indent="0" algn="ctr">
              <a:buNone/>
              <a:defRPr sz="1662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955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/>
          <a:lstStyle/>
          <a:p>
            <a:fld id="{604CFD01-1EBE-4B61-84F3-AE96C1B6AC46}" type="datetimeFigureOut">
              <a:rPr lang="es-ES" smtClean="0"/>
              <a:t>11/01/2018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/>
          <a:lstStyle/>
          <a:p>
            <a:fld id="{8CD47017-DA73-451F-8E50-EE286793E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02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á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911427" y="2420888"/>
            <a:ext cx="10177131" cy="187220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92" b="0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912286" y="4437112"/>
            <a:ext cx="10176271" cy="792088"/>
          </a:xfrm>
          <a:prstGeom prst="rect">
            <a:avLst/>
          </a:prstGeom>
          <a:noFill/>
        </p:spPr>
        <p:txBody>
          <a:bodyPr anchor="ctr"/>
          <a:lstStyle>
            <a:lvl1pPr marL="105510" indent="0" algn="ctr">
              <a:buNone/>
              <a:defRPr sz="2215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1"/>
          </p:nvPr>
        </p:nvSpPr>
        <p:spPr>
          <a:xfrm>
            <a:off x="911427" y="5373518"/>
            <a:ext cx="10177131" cy="431975"/>
          </a:xfrm>
          <a:prstGeom prst="rect">
            <a:avLst/>
          </a:prstGeom>
        </p:spPr>
        <p:txBody>
          <a:bodyPr anchor="ctr"/>
          <a:lstStyle>
            <a:lvl1pPr marL="105510" indent="0" algn="ctr">
              <a:buNone/>
              <a:defRPr sz="1662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76061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6096000" y="2781300"/>
            <a:ext cx="0" cy="3384550"/>
          </a:xfrm>
          <a:prstGeom prst="line">
            <a:avLst/>
          </a:prstGeom>
          <a:ln w="22225">
            <a:solidFill>
              <a:srgbClr val="DC1D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5" y="2780928"/>
            <a:ext cx="5233259" cy="367240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3395" y="1484785"/>
            <a:ext cx="11041227" cy="1080120"/>
          </a:xfrm>
          <a:prstGeom prst="rect">
            <a:avLst/>
          </a:prstGeom>
        </p:spPr>
        <p:txBody>
          <a:bodyPr/>
          <a:lstStyle>
            <a:lvl1pPr>
              <a:defRPr sz="2585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335354" y="2780928"/>
            <a:ext cx="5316489" cy="3096344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0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811" y="1477607"/>
            <a:ext cx="4876800" cy="7318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15" b="1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1" y="1477607"/>
            <a:ext cx="4876800" cy="7318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15" b="1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922603" y="2348880"/>
            <a:ext cx="4863008" cy="3600400"/>
          </a:xfrm>
          <a:prstGeom prst="rect">
            <a:avLst/>
          </a:prstGeo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224532" y="2348880"/>
            <a:ext cx="4863008" cy="3600400"/>
          </a:xfrm>
          <a:prstGeom prst="rect">
            <a:avLst/>
          </a:prstGeo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01847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84784"/>
            <a:ext cx="12192000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371" y="5287516"/>
            <a:ext cx="1123324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83322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622300" y="3357563"/>
            <a:ext cx="0" cy="2087562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442376" cy="1728192"/>
          </a:xfrm>
          <a:prstGeom prst="rect">
            <a:avLst/>
          </a:prstGeom>
        </p:spPr>
        <p:txBody>
          <a:bodyPr/>
          <a:lstStyle>
            <a:lvl1pPr>
              <a:defRPr sz="3323" b="0" spc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153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29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56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8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214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9735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6096000" y="2781300"/>
            <a:ext cx="0" cy="3384550"/>
          </a:xfrm>
          <a:prstGeom prst="line">
            <a:avLst/>
          </a:prstGeom>
          <a:ln w="22225">
            <a:solidFill>
              <a:srgbClr val="DC1D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5" y="2780928"/>
            <a:ext cx="5233259" cy="367240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3395" y="1484785"/>
            <a:ext cx="11041227" cy="1080120"/>
          </a:xfrm>
          <a:prstGeom prst="rect">
            <a:avLst/>
          </a:prstGeom>
        </p:spPr>
        <p:txBody>
          <a:bodyPr/>
          <a:lstStyle>
            <a:lvl1pPr>
              <a:defRPr sz="2585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335354" y="2780928"/>
            <a:ext cx="5316489" cy="3096344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07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  <a:prstGeom prst="rect">
            <a:avLst/>
          </a:prstGeom>
        </p:spPr>
        <p:txBody>
          <a:bodyPr/>
          <a:lstStyle/>
          <a:p>
            <a:fld id="{604CFD01-1EBE-4B61-84F3-AE96C1B6AC46}" type="datetimeFigureOut">
              <a:rPr lang="es-ES" smtClean="0"/>
              <a:t>11/01/2018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CD47017-DA73-451F-8E50-EE286793E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294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á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911427" y="2420888"/>
            <a:ext cx="10177131" cy="187220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92" b="0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912286" y="4437112"/>
            <a:ext cx="10176271" cy="792088"/>
          </a:xfrm>
          <a:prstGeom prst="rect">
            <a:avLst/>
          </a:prstGeom>
          <a:noFill/>
        </p:spPr>
        <p:txBody>
          <a:bodyPr anchor="ctr"/>
          <a:lstStyle>
            <a:lvl1pPr marL="105510" indent="0" algn="ctr">
              <a:buNone/>
              <a:defRPr sz="2215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1"/>
          </p:nvPr>
        </p:nvSpPr>
        <p:spPr>
          <a:xfrm>
            <a:off x="911427" y="5373518"/>
            <a:ext cx="10177131" cy="431975"/>
          </a:xfrm>
          <a:prstGeom prst="rect">
            <a:avLst/>
          </a:prstGeom>
        </p:spPr>
        <p:txBody>
          <a:bodyPr anchor="ctr"/>
          <a:lstStyle>
            <a:lvl1pPr marL="105510" indent="0" algn="ctr">
              <a:buNone/>
              <a:defRPr sz="1662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2151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6096000" y="2781300"/>
            <a:ext cx="0" cy="3384550"/>
          </a:xfrm>
          <a:prstGeom prst="line">
            <a:avLst/>
          </a:prstGeom>
          <a:ln w="22225">
            <a:solidFill>
              <a:srgbClr val="DC1D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5" y="2780928"/>
            <a:ext cx="5233259" cy="367240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3395" y="1484785"/>
            <a:ext cx="11041227" cy="1080120"/>
          </a:xfrm>
          <a:prstGeom prst="rect">
            <a:avLst/>
          </a:prstGeom>
        </p:spPr>
        <p:txBody>
          <a:bodyPr/>
          <a:lstStyle>
            <a:lvl1pPr>
              <a:defRPr sz="2585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335354" y="2780928"/>
            <a:ext cx="5316489" cy="3096344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18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811" y="1477607"/>
            <a:ext cx="4876800" cy="7318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15" b="1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1" y="1477607"/>
            <a:ext cx="4876800" cy="7318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15" b="1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922603" y="2348880"/>
            <a:ext cx="4863008" cy="3600400"/>
          </a:xfrm>
          <a:prstGeom prst="rect">
            <a:avLst/>
          </a:prstGeo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224532" y="2348880"/>
            <a:ext cx="4863008" cy="3600400"/>
          </a:xfrm>
          <a:prstGeom prst="rect">
            <a:avLst/>
          </a:prstGeo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496043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84784"/>
            <a:ext cx="12192000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371" y="5287516"/>
            <a:ext cx="1123324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36546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622300" y="3357563"/>
            <a:ext cx="0" cy="2087562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442376" cy="1728192"/>
          </a:xfrm>
          <a:prstGeom prst="rect">
            <a:avLst/>
          </a:prstGeom>
        </p:spPr>
        <p:txBody>
          <a:bodyPr/>
          <a:lstStyle>
            <a:lvl1pPr>
              <a:defRPr sz="3323" b="0" spc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285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8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554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80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214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02355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811" y="1477607"/>
            <a:ext cx="4876800" cy="7318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15" b="1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1" y="1477607"/>
            <a:ext cx="4876800" cy="7318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15" b="1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922603" y="2348880"/>
            <a:ext cx="4863008" cy="3600400"/>
          </a:xfrm>
          <a:prstGeom prst="rect">
            <a:avLst/>
          </a:prstGeo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224532" y="2348880"/>
            <a:ext cx="4863008" cy="3600400"/>
          </a:xfrm>
          <a:prstGeom prst="rect">
            <a:avLst/>
          </a:prstGeo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1366882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/>
          <a:lstStyle/>
          <a:p>
            <a:fld id="{604CFD01-1EBE-4B61-84F3-AE96C1B6AC46}" type="datetimeFigureOut">
              <a:rPr lang="es-ES" smtClean="0"/>
              <a:t>11/01/2018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/>
          <a:lstStyle/>
          <a:p>
            <a:fld id="{8CD47017-DA73-451F-8E50-EE286793E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189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á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911427" y="2420888"/>
            <a:ext cx="10177131" cy="187220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92" b="0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912286" y="4437112"/>
            <a:ext cx="10176271" cy="792088"/>
          </a:xfrm>
          <a:prstGeom prst="rect">
            <a:avLst/>
          </a:prstGeom>
          <a:noFill/>
        </p:spPr>
        <p:txBody>
          <a:bodyPr anchor="ctr"/>
          <a:lstStyle>
            <a:lvl1pPr marL="105510" indent="0" algn="ctr">
              <a:buNone/>
              <a:defRPr sz="2215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1"/>
          </p:nvPr>
        </p:nvSpPr>
        <p:spPr>
          <a:xfrm>
            <a:off x="911427" y="5373518"/>
            <a:ext cx="10177131" cy="431975"/>
          </a:xfrm>
          <a:prstGeom prst="rect">
            <a:avLst/>
          </a:prstGeom>
        </p:spPr>
        <p:txBody>
          <a:bodyPr anchor="ctr"/>
          <a:lstStyle>
            <a:lvl1pPr marL="105510" indent="0" algn="ctr">
              <a:buNone/>
              <a:defRPr sz="1662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0490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6096000" y="2781300"/>
            <a:ext cx="0" cy="3384550"/>
          </a:xfrm>
          <a:prstGeom prst="line">
            <a:avLst/>
          </a:prstGeom>
          <a:ln w="22225">
            <a:solidFill>
              <a:srgbClr val="DC1D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5" y="2780928"/>
            <a:ext cx="5233259" cy="367240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3395" y="1484785"/>
            <a:ext cx="11041227" cy="1080120"/>
          </a:xfrm>
          <a:prstGeom prst="rect">
            <a:avLst/>
          </a:prstGeom>
        </p:spPr>
        <p:txBody>
          <a:bodyPr/>
          <a:lstStyle>
            <a:lvl1pPr>
              <a:defRPr sz="2585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335354" y="2780928"/>
            <a:ext cx="5316489" cy="3096344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7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811" y="1477607"/>
            <a:ext cx="4876800" cy="7318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15" b="1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1" y="1477607"/>
            <a:ext cx="4876800" cy="7318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15" b="1">
                <a:solidFill>
                  <a:schemeClr val="accent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922603" y="2348880"/>
            <a:ext cx="4863008" cy="3600400"/>
          </a:xfrm>
          <a:prstGeom prst="rect">
            <a:avLst/>
          </a:prstGeo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224532" y="2348880"/>
            <a:ext cx="4863008" cy="3600400"/>
          </a:xfrm>
          <a:prstGeom prst="rect">
            <a:avLst/>
          </a:prstGeo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527383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84784"/>
            <a:ext cx="12192000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371" y="5287516"/>
            <a:ext cx="1123324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2932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622300" y="3357563"/>
            <a:ext cx="0" cy="2087562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442376" cy="1728192"/>
          </a:xfrm>
          <a:prstGeom prst="rect">
            <a:avLst/>
          </a:prstGeom>
        </p:spPr>
        <p:txBody>
          <a:bodyPr/>
          <a:lstStyle>
            <a:lvl1pPr>
              <a:defRPr sz="3323" b="0" spc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1524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843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17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846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214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38319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84784"/>
            <a:ext cx="12192000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371" y="5287516"/>
            <a:ext cx="1123324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59246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/>
          <a:lstStyle/>
          <a:p>
            <a:fld id="{604CFD01-1EBE-4B61-84F3-AE96C1B6AC46}" type="datetimeFigureOut">
              <a:rPr lang="es-ES" smtClean="0"/>
              <a:t>11/01/2018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/>
          <a:lstStyle/>
          <a:p>
            <a:fld id="{8CD47017-DA73-451F-8E50-EE286793E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820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/>
          <a:lstStyle/>
          <a:p>
            <a:fld id="{604CFD01-1EBE-4B61-84F3-AE96C1B6AC46}" type="datetimeFigureOut">
              <a:rPr lang="es-ES" smtClean="0"/>
              <a:t>11/01/2018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/>
          <a:lstStyle/>
          <a:p>
            <a:fld id="{8CD47017-DA73-451F-8E50-EE286793E2D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5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622300" y="3357563"/>
            <a:ext cx="0" cy="2087562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442376" cy="1728192"/>
          </a:xfrm>
          <a:prstGeom prst="rect">
            <a:avLst/>
          </a:prstGeom>
        </p:spPr>
        <p:txBody>
          <a:bodyPr/>
          <a:lstStyle>
            <a:lvl1pPr>
              <a:defRPr sz="3323" b="0" spc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59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8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214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2110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727952" y="6381750"/>
            <a:ext cx="4210049" cy="431800"/>
          </a:xfrm>
          <a:prstGeom prst="rect">
            <a:avLst/>
          </a:prstGeom>
          <a:solidFill>
            <a:srgbClr val="DC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>
              <a:solidFill>
                <a:srgbClr val="FFFFFF"/>
              </a:solidFill>
            </a:endParaRPr>
          </a:p>
        </p:txBody>
      </p:sp>
      <p:pic>
        <p:nvPicPr>
          <p:cNvPr id="2052" name="Imagen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n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47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 spc="-92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5pPr>
      <a:lvl6pPr marL="422041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6pPr>
      <a:lvl7pPr marL="844083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9pPr>
    </p:titleStyle>
    <p:bodyStyle>
      <a:lvl1pPr marL="315913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90550" indent="-209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27100" indent="-209550" algn="l" rtl="0" eaLnBrk="0" fontAlgn="base" hangingPunct="0">
        <a:spcBef>
          <a:spcPct val="20000"/>
        </a:spcBef>
        <a:spcAft>
          <a:spcPct val="0"/>
        </a:spcAft>
        <a:buClr>
          <a:srgbClr val="0C74D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1100" indent="-209550" algn="l" rtl="0" eaLnBrk="0" fontAlgn="base" hangingPunct="0">
        <a:spcBef>
          <a:spcPct val="20000"/>
        </a:spcBef>
        <a:spcAft>
          <a:spcPct val="0"/>
        </a:spcAft>
        <a:buClr>
          <a:srgbClr val="2ECC7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33513" indent="-209550" algn="l" rtl="0" eaLnBrk="0" fontAlgn="base" hangingPunct="0">
        <a:spcBef>
          <a:spcPct val="20000"/>
        </a:spcBef>
        <a:spcAft>
          <a:spcPct val="0"/>
        </a:spcAft>
        <a:buClr>
          <a:srgbClr val="8E44B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03757" indent="-168817" algn="l" defTabSz="8440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9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defTabSz="8440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1941390" indent="-168817" algn="l" defTabSz="8440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110207" indent="-168817" algn="l" defTabSz="8440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727952" y="6381750"/>
            <a:ext cx="4210049" cy="431800"/>
          </a:xfrm>
          <a:prstGeom prst="rect">
            <a:avLst/>
          </a:prstGeom>
          <a:solidFill>
            <a:srgbClr val="DC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>
              <a:solidFill>
                <a:srgbClr val="FFFFFF"/>
              </a:solidFill>
            </a:endParaRPr>
          </a:p>
        </p:txBody>
      </p:sp>
      <p:pic>
        <p:nvPicPr>
          <p:cNvPr id="2052" name="Imagen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n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0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 spc="-92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5pPr>
      <a:lvl6pPr marL="422041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6pPr>
      <a:lvl7pPr marL="844083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9pPr>
    </p:titleStyle>
    <p:bodyStyle>
      <a:lvl1pPr marL="315913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90550" indent="-209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27100" indent="-209550" algn="l" rtl="0" eaLnBrk="0" fontAlgn="base" hangingPunct="0">
        <a:spcBef>
          <a:spcPct val="20000"/>
        </a:spcBef>
        <a:spcAft>
          <a:spcPct val="0"/>
        </a:spcAft>
        <a:buClr>
          <a:srgbClr val="0C74D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1100" indent="-209550" algn="l" rtl="0" eaLnBrk="0" fontAlgn="base" hangingPunct="0">
        <a:spcBef>
          <a:spcPct val="20000"/>
        </a:spcBef>
        <a:spcAft>
          <a:spcPct val="0"/>
        </a:spcAft>
        <a:buClr>
          <a:srgbClr val="2ECC7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33513" indent="-209550" algn="l" rtl="0" eaLnBrk="0" fontAlgn="base" hangingPunct="0">
        <a:spcBef>
          <a:spcPct val="20000"/>
        </a:spcBef>
        <a:spcAft>
          <a:spcPct val="0"/>
        </a:spcAft>
        <a:buClr>
          <a:srgbClr val="8E44B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03757" indent="-168817" algn="l" defTabSz="8440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9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defTabSz="8440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1941390" indent="-168817" algn="l" defTabSz="8440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110207" indent="-168817" algn="l" defTabSz="8440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727952" y="6381750"/>
            <a:ext cx="4210049" cy="431800"/>
          </a:xfrm>
          <a:prstGeom prst="rect">
            <a:avLst/>
          </a:prstGeom>
          <a:solidFill>
            <a:srgbClr val="DC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>
              <a:solidFill>
                <a:srgbClr val="FFFFFF"/>
              </a:solidFill>
            </a:endParaRPr>
          </a:p>
        </p:txBody>
      </p:sp>
      <p:pic>
        <p:nvPicPr>
          <p:cNvPr id="2052" name="Imagen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n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1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 spc="-92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5pPr>
      <a:lvl6pPr marL="422041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6pPr>
      <a:lvl7pPr marL="844083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9pPr>
    </p:titleStyle>
    <p:bodyStyle>
      <a:lvl1pPr marL="315913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90550" indent="-209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27100" indent="-209550" algn="l" rtl="0" eaLnBrk="0" fontAlgn="base" hangingPunct="0">
        <a:spcBef>
          <a:spcPct val="20000"/>
        </a:spcBef>
        <a:spcAft>
          <a:spcPct val="0"/>
        </a:spcAft>
        <a:buClr>
          <a:srgbClr val="0C74D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1100" indent="-209550" algn="l" rtl="0" eaLnBrk="0" fontAlgn="base" hangingPunct="0">
        <a:spcBef>
          <a:spcPct val="20000"/>
        </a:spcBef>
        <a:spcAft>
          <a:spcPct val="0"/>
        </a:spcAft>
        <a:buClr>
          <a:srgbClr val="2ECC7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33513" indent="-209550" algn="l" rtl="0" eaLnBrk="0" fontAlgn="base" hangingPunct="0">
        <a:spcBef>
          <a:spcPct val="20000"/>
        </a:spcBef>
        <a:spcAft>
          <a:spcPct val="0"/>
        </a:spcAft>
        <a:buClr>
          <a:srgbClr val="8E44B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03757" indent="-168817" algn="l" defTabSz="8440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9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defTabSz="8440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1941390" indent="-168817" algn="l" defTabSz="8440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110207" indent="-168817" algn="l" defTabSz="8440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727952" y="6381750"/>
            <a:ext cx="4210049" cy="431800"/>
          </a:xfrm>
          <a:prstGeom prst="rect">
            <a:avLst/>
          </a:prstGeom>
          <a:solidFill>
            <a:srgbClr val="DC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62">
              <a:solidFill>
                <a:srgbClr val="FFFFFF"/>
              </a:solidFill>
            </a:endParaRPr>
          </a:p>
        </p:txBody>
      </p:sp>
      <p:pic>
        <p:nvPicPr>
          <p:cNvPr id="2052" name="Imagen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n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14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 spc="-92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5pPr>
      <a:lvl6pPr marL="422041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6pPr>
      <a:lvl7pPr marL="844083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sz="4246">
          <a:solidFill>
            <a:schemeClr val="tx2"/>
          </a:solidFill>
          <a:latin typeface="Swis721 BdRnd BT" charset="0"/>
          <a:ea typeface="MS PGothic" panose="020B0600070205080204" pitchFamily="34" charset="-128"/>
        </a:defRPr>
      </a:lvl9pPr>
    </p:titleStyle>
    <p:bodyStyle>
      <a:lvl1pPr marL="315913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90550" indent="-209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27100" indent="-209550" algn="l" rtl="0" eaLnBrk="0" fontAlgn="base" hangingPunct="0">
        <a:spcBef>
          <a:spcPct val="20000"/>
        </a:spcBef>
        <a:spcAft>
          <a:spcPct val="0"/>
        </a:spcAft>
        <a:buClr>
          <a:srgbClr val="0C74D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1100" indent="-209550" algn="l" rtl="0" eaLnBrk="0" fontAlgn="base" hangingPunct="0">
        <a:spcBef>
          <a:spcPct val="20000"/>
        </a:spcBef>
        <a:spcAft>
          <a:spcPct val="0"/>
        </a:spcAft>
        <a:buClr>
          <a:srgbClr val="2ECC7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33513" indent="-209550" algn="l" rtl="0" eaLnBrk="0" fontAlgn="base" hangingPunct="0">
        <a:spcBef>
          <a:spcPct val="20000"/>
        </a:spcBef>
        <a:spcAft>
          <a:spcPct val="0"/>
        </a:spcAft>
        <a:buClr>
          <a:srgbClr val="8E44B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03757" indent="-168817" algn="l" defTabSz="8440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9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defTabSz="8440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1941390" indent="-168817" algn="l" defTabSz="8440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110207" indent="-168817" algn="l" defTabSz="8440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029" y="1583127"/>
            <a:ext cx="9286993" cy="1202485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chemeClr val="bg2">
                    <a:lumMod val="50000"/>
                  </a:schemeClr>
                </a:solidFill>
              </a:rPr>
              <a:t>MUNICIPALIDAD DE COMAS</a:t>
            </a:r>
            <a:endParaRPr lang="es-P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2590" y="2629619"/>
            <a:ext cx="9489308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4800" b="1" dirty="0" smtClean="0">
                <a:solidFill>
                  <a:schemeClr val="bg2">
                    <a:lumMod val="50000"/>
                  </a:schemeClr>
                </a:solidFill>
              </a:rPr>
              <a:t>DEFENSORIA MUNICIPAL DEL NIÑO, NIÑA Y </a:t>
            </a:r>
            <a:r>
              <a:rPr lang="es-PE" sz="4800" b="1" dirty="0" smtClean="0">
                <a:solidFill>
                  <a:schemeClr val="bg2">
                    <a:lumMod val="50000"/>
                  </a:schemeClr>
                </a:solidFill>
              </a:rPr>
              <a:t>ADOLESCENTES</a:t>
            </a:r>
            <a:endParaRPr lang="es-PE" sz="4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PE" sz="4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PE" sz="1600" b="1" dirty="0" smtClean="0">
                <a:solidFill>
                  <a:schemeClr val="bg2">
                    <a:lumMod val="50000"/>
                  </a:schemeClr>
                </a:solidFill>
              </a:rPr>
              <a:t>JUANA RITA PACHECO RAMIREZ</a:t>
            </a:r>
            <a:endParaRPr lang="es-PE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8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hierba, persona, niño, pequeño&#10;&#10;Descripción generada con confianza muy alta">
            <a:extLst>
              <a:ext uri="{FF2B5EF4-FFF2-40B4-BE49-F238E27FC236}">
                <a16:creationId xmlns:a16="http://schemas.microsoft.com/office/drawing/2014/main" xmlns="" id="{0FC75A22-532E-4389-B553-FD7550307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1118553"/>
            <a:ext cx="8641080" cy="4860608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4163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persona, interior, suelo&#10;&#10;Descripción generada con confianza muy alta">
            <a:extLst>
              <a:ext uri="{FF2B5EF4-FFF2-40B4-BE49-F238E27FC236}">
                <a16:creationId xmlns:a16="http://schemas.microsoft.com/office/drawing/2014/main" xmlns="" id="{C021A487-C7FF-48A3-BBD3-6CDBC8C18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92200"/>
            <a:ext cx="8396703" cy="4723145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23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hierba, persona, exterior, cielo&#10;&#10;Descripción generada con confianza muy alta">
            <a:extLst>
              <a:ext uri="{FF2B5EF4-FFF2-40B4-BE49-F238E27FC236}">
                <a16:creationId xmlns:a16="http://schemas.microsoft.com/office/drawing/2014/main" xmlns="" id="{9B040702-1870-49B2-9CC7-98EF22035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87" y="2563331"/>
            <a:ext cx="5109665" cy="3101023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Imagen 11" descr="Imagen que contiene hierba, exterior, persona, niño&#10;&#10;Descripción generada con confianza muy alta">
            <a:extLst>
              <a:ext uri="{FF2B5EF4-FFF2-40B4-BE49-F238E27FC236}">
                <a16:creationId xmlns:a16="http://schemas.microsoft.com/office/drawing/2014/main" xmlns="" id="{740157CA-2B5A-4FCB-A7F5-0269F2FC2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1637349"/>
            <a:ext cx="3924299" cy="4027005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2509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6236" y="3040912"/>
            <a:ext cx="9286993" cy="1446028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C00000"/>
                </a:solidFill>
              </a:rPr>
              <a:t>GRACIAS</a:t>
            </a:r>
            <a:endParaRPr lang="es-P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9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54B769-75A6-4F1C-A714-EE93AE32C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885" y="2584790"/>
            <a:ext cx="7823371" cy="2595562"/>
          </a:xfrm>
        </p:spPr>
        <p:txBody>
          <a:bodyPr>
            <a:noAutofit/>
          </a:bodyPr>
          <a:lstStyle/>
          <a:p>
            <a:pPr algn="ctr"/>
            <a: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9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9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es-ES" sz="7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INTERVENCION </a:t>
            </a:r>
            <a:r>
              <a:rPr lang="es-ES" sz="7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HUERTOS DE CHILLON</a:t>
            </a:r>
          </a:p>
        </p:txBody>
      </p:sp>
    </p:spTree>
    <p:extLst>
      <p:ext uri="{BB962C8B-B14F-4D97-AF65-F5344CB8AC3E}">
        <p14:creationId xmlns:p14="http://schemas.microsoft.com/office/powerpoint/2010/main" val="2621356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EB2E0-05CE-4A67-9F9D-663F71A0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26" y="434811"/>
            <a:ext cx="9286993" cy="1202485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s-E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s-E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ANTECEDENTES</a:t>
            </a:r>
            <a:r>
              <a:rPr lang="es-E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:</a:t>
            </a:r>
            <a:br>
              <a:rPr lang="es-E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endParaRPr lang="es-E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79172C-C5E5-442C-98CA-1D5A9706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3" y="197015"/>
            <a:ext cx="9681298" cy="144028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es-ES" sz="32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ES" sz="2800" b="1" dirty="0" smtClean="0">
                <a:ln w="1905"/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Gobierno local.</a:t>
            </a: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Terreno declarado en alto riesgo por Defensa Civil.</a:t>
            </a: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Trafico de terrenos.</a:t>
            </a: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Rechazo de la población a la intervención de diferentes autoridades.</a:t>
            </a: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Acceso a los servicios de Puente Piedra siendo la jurisdicción de Comas.</a:t>
            </a: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Se trabajo durante la emergencia, mas no existía una respuesta positiva de la población.</a:t>
            </a:r>
          </a:p>
          <a:p>
            <a:pPr algn="just">
              <a:buFontTx/>
              <a:buChar char="-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Como DEMUNA se atendió la emergencia( numero de afectados y/o Damnificados.</a:t>
            </a: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37741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EB2E0-05CE-4A67-9F9D-663F71A0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200" y="852752"/>
            <a:ext cx="9286993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Presencia de la estrategia SonRIE en Junio </a:t>
            </a:r>
            <a:r>
              <a:rPr lang="es-E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del 2017</a:t>
            </a:r>
            <a:br>
              <a:rPr lang="es-E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es-ES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79172C-C5E5-442C-98CA-1D5A9706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200" y="2821006"/>
            <a:ext cx="10051758" cy="36038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800" dirty="0">
                <a:solidFill>
                  <a:srgbClr val="002060"/>
                </a:solidFill>
                <a:latin typeface="Comic Sans MS" pitchFamily="66" charset="0"/>
              </a:rPr>
              <a:t>Visitar a todas las familias puerta por puerta.</a:t>
            </a:r>
          </a:p>
          <a:p>
            <a:pPr>
              <a:buFontTx/>
              <a:buChar char="-"/>
            </a:pPr>
            <a:r>
              <a:rPr lang="es-ES" sz="2800" dirty="0">
                <a:solidFill>
                  <a:srgbClr val="002060"/>
                </a:solidFill>
                <a:latin typeface="Comic Sans MS" pitchFamily="66" charset="0"/>
              </a:rPr>
              <a:t>Reuniones con los padres de familia y lideres de la comunidad.</a:t>
            </a:r>
          </a:p>
          <a:p>
            <a:pPr>
              <a:buFontTx/>
              <a:buChar char="-"/>
            </a:pPr>
            <a:r>
              <a:rPr lang="es-ES" sz="2800" dirty="0">
                <a:solidFill>
                  <a:srgbClr val="002060"/>
                </a:solidFill>
                <a:latin typeface="Comic Sans MS" pitchFamily="66" charset="0"/>
              </a:rPr>
              <a:t>Evidenciar vulneración de derechos de Niñas, Niños y adolescentes.</a:t>
            </a:r>
          </a:p>
          <a:p>
            <a:pPr>
              <a:buFontTx/>
              <a:buChar char="-"/>
            </a:pPr>
            <a:r>
              <a:rPr lang="es-ES" sz="2800" dirty="0">
                <a:solidFill>
                  <a:srgbClr val="002060"/>
                </a:solidFill>
                <a:latin typeface="Comic Sans MS" pitchFamily="66" charset="0"/>
              </a:rPr>
              <a:t>Que los padres reconozcan que viven en constante peligro.</a:t>
            </a:r>
          </a:p>
          <a:p>
            <a:pPr>
              <a:buFontTx/>
              <a:buChar char="-"/>
            </a:pPr>
            <a:endParaRPr lang="es-ES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es-ES" sz="2800" dirty="0"/>
          </a:p>
          <a:p>
            <a:pPr>
              <a:buFontTx/>
              <a:buChar char="-"/>
            </a:pPr>
            <a:endParaRPr lang="es-ES" sz="2800" dirty="0"/>
          </a:p>
          <a:p>
            <a:pPr>
              <a:buFontTx/>
              <a:buChar char="-"/>
            </a:pPr>
            <a:endParaRPr lang="es-ES" sz="2800" dirty="0"/>
          </a:p>
          <a:p>
            <a:pPr>
              <a:buFontTx/>
              <a:buChar char="-"/>
            </a:pPr>
            <a:endParaRPr lang="es-ES" sz="2800" dirty="0"/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71922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EB2E0-05CE-4A67-9F9D-663F71A0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65" y="25841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MIGUEL </a:t>
            </a:r>
            <a:r>
              <a:rPr lang="es-E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- 8 AÑOS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79172C-C5E5-442C-98CA-1D5A97064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726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B60AC131-5D51-40D8-BA3C-F35AA75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46" y="1674130"/>
            <a:ext cx="5268759" cy="867327"/>
          </a:xfrm>
          <a:ln w="38100">
            <a:noFill/>
          </a:ln>
        </p:spPr>
        <p:txBody>
          <a:bodyPr>
            <a:noAutofit/>
          </a:bodyPr>
          <a:lstStyle/>
          <a:p>
            <a:pPr algn="r"/>
            <a:r>
              <a:rPr lang="es-ES" sz="3600" dirty="0" smtClean="0">
                <a:solidFill>
                  <a:srgbClr val="C00000"/>
                </a:solidFill>
                <a:latin typeface="Comic Sans MS" pitchFamily="66" charset="0"/>
              </a:rPr>
              <a:t>      </a:t>
            </a:r>
            <a:r>
              <a:rPr lang="es-E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Factores </a:t>
            </a:r>
            <a:r>
              <a:rPr lang="es-E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s-E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s-E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de </a:t>
            </a:r>
            <a:r>
              <a:rPr lang="es-E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Riesgo </a:t>
            </a:r>
            <a:endParaRPr lang="es-E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2B04C624-1447-4F3B-9D35-1099163765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877" y="704295"/>
            <a:ext cx="3399886" cy="4885522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NIVEL </a:t>
            </a:r>
            <a:r>
              <a:rPr lang="es-ES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COMUNITARIO</a:t>
            </a:r>
          </a:p>
          <a:p>
            <a:pPr marL="0" indent="0" algn="ctr">
              <a:buNone/>
            </a:pPr>
            <a:endParaRPr lang="es-ES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Zona de alto riesgo.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Ausencia de espacios de libre esparcimiento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Bodegas q permiten el ingreso de NNAs a juegos de máquina de apuesta.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Amigos que presentan igual afición por los juegos de azar.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Padres  con doctrina arraigadas  a la religión.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Contaminación ambiental (presencia de basura, descargas de desagüe expuestas, fabricas clandestina)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b="1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9D43015-621A-4485-B992-70D1FAD318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8478" y="1366422"/>
            <a:ext cx="3879736" cy="4885522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NIVEL </a:t>
            </a:r>
            <a:r>
              <a:rPr lang="es-ES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FAMILIAR</a:t>
            </a:r>
          </a:p>
          <a:p>
            <a:pPr marL="0" indent="0" algn="ctr">
              <a:buNone/>
            </a:pPr>
            <a:endParaRPr lang="es-ES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Padres separados.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Papá abandono a la madre.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Madre delicada de salud / medicada 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Madre presenta conducta dogmática a la religión que profesa.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Descuido y/o nulo control alimenticio, educativo, salud.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Madre desempleada.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Abandono al niño.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Trabajo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Infantil</a:t>
            </a: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xmlns="" id="{F399AC49-7EE0-4583-A660-3DBA0F603BF6}"/>
              </a:ext>
            </a:extLst>
          </p:cNvPr>
          <p:cNvSpPr txBox="1">
            <a:spLocks/>
          </p:cNvSpPr>
          <p:nvPr/>
        </p:nvSpPr>
        <p:spPr>
          <a:xfrm>
            <a:off x="8328169" y="3543189"/>
            <a:ext cx="3331870" cy="239750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NIVEL </a:t>
            </a:r>
            <a:r>
              <a:rPr lang="es-ES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PERSONAL</a:t>
            </a:r>
          </a:p>
          <a:p>
            <a:pPr marL="0" indent="0" algn="ctr">
              <a:buFont typeface="Wingdings 3" charset="2"/>
              <a:buNone/>
            </a:pPr>
            <a:endParaRPr lang="es-ES" sz="11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Asumía  la conducta de la madre como una forma de vida.</a:t>
            </a:r>
          </a:p>
          <a:p>
            <a:pPr marL="0" indent="0" algn="just">
              <a:buNone/>
            </a:pPr>
            <a:endParaRPr 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b="1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26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1309A8-1C9B-48C1-8772-064B1EA0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1127051"/>
            <a:ext cx="9286993" cy="893017"/>
          </a:xfrm>
        </p:spPr>
        <p:txBody>
          <a:bodyPr/>
          <a:lstStyle/>
          <a:p>
            <a:pPr algn="ctr"/>
            <a:r>
              <a:rPr lang="es-E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¿QUE HACER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471C20-ACA6-4818-9B22-0CC481C5D2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740" y="1956155"/>
            <a:ext cx="9645574" cy="3602736"/>
          </a:xfrm>
        </p:spPr>
        <p:txBody>
          <a:bodyPr/>
          <a:lstStyle/>
          <a:p>
            <a:r>
              <a:rPr lang="es-ES" sz="3200" dirty="0" smtClean="0">
                <a:solidFill>
                  <a:schemeClr val="bg1"/>
                </a:solidFill>
                <a:latin typeface="Comic Sans MS" pitchFamily="66" charset="0"/>
              </a:rPr>
              <a:t>Visitas </a:t>
            </a:r>
            <a:r>
              <a:rPr lang="es-ES" sz="3200" dirty="0">
                <a:solidFill>
                  <a:schemeClr val="bg1"/>
                </a:solidFill>
                <a:latin typeface="Comic Sans MS" pitchFamily="66" charset="0"/>
              </a:rPr>
              <a:t>a la madre </a:t>
            </a:r>
          </a:p>
          <a:p>
            <a:r>
              <a:rPr lang="es-ES" sz="3200" dirty="0">
                <a:solidFill>
                  <a:schemeClr val="bg1"/>
                </a:solidFill>
                <a:latin typeface="Comic Sans MS" pitchFamily="66" charset="0"/>
              </a:rPr>
              <a:t>Intervención con </a:t>
            </a:r>
            <a:r>
              <a:rPr lang="es-ES" sz="3200" dirty="0" smtClean="0">
                <a:solidFill>
                  <a:schemeClr val="bg1"/>
                </a:solidFill>
                <a:latin typeface="Comic Sans MS" pitchFamily="66" charset="0"/>
              </a:rPr>
              <a:t>el niño </a:t>
            </a:r>
          </a:p>
          <a:p>
            <a:r>
              <a:rPr lang="es-ES" sz="3200" dirty="0" smtClean="0">
                <a:solidFill>
                  <a:schemeClr val="bg1"/>
                </a:solidFill>
                <a:latin typeface="Comic Sans MS" pitchFamily="66" charset="0"/>
              </a:rPr>
              <a:t>Activación del sistema de protección para la restitución de sus derechos.</a:t>
            </a:r>
          </a:p>
          <a:p>
            <a:r>
              <a:rPr lang="es-ES" sz="3200" dirty="0" smtClean="0">
                <a:solidFill>
                  <a:schemeClr val="bg1"/>
                </a:solidFill>
                <a:latin typeface="Comic Sans MS" pitchFamily="66" charset="0"/>
              </a:rPr>
              <a:t>Acompañamiento y seguimiento a través de los lideres de la comunidad.</a:t>
            </a:r>
          </a:p>
          <a:p>
            <a:r>
              <a:rPr lang="es-ES" sz="3200" dirty="0" smtClean="0">
                <a:solidFill>
                  <a:schemeClr val="bg1"/>
                </a:solidFill>
                <a:latin typeface="Comic Sans MS" pitchFamily="66" charset="0"/>
              </a:rPr>
              <a:t>Articulación con otras instituciones </a:t>
            </a:r>
          </a:p>
          <a:p>
            <a:r>
              <a:rPr lang="es-ES" sz="3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latin typeface="Comic Sans MS" pitchFamily="66" charset="0"/>
              </a:rPr>
              <a:t>Atención a las niñas y los niños de la zona </a:t>
            </a:r>
          </a:p>
          <a:p>
            <a:endParaRPr lang="es-E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s-E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s-ES" sz="3200" dirty="0">
              <a:solidFill>
                <a:schemeClr val="bg1"/>
              </a:solidFill>
            </a:endParaRPr>
          </a:p>
          <a:p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43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B60AC131-5D51-40D8-BA3C-F35AA75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363" y="939570"/>
            <a:ext cx="5110369" cy="628787"/>
          </a:xfrm>
          <a:ln w="50800"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es-E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Factores </a:t>
            </a:r>
            <a:r>
              <a:rPr lang="es-E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protectores</a:t>
            </a:r>
            <a:r>
              <a:rPr lang="es-E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es-E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2B04C624-1447-4F3B-9D35-1099163765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4679" y="1904833"/>
            <a:ext cx="2752726" cy="4351338"/>
          </a:xfrm>
          <a:ln w="508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NIVEL </a:t>
            </a:r>
            <a:r>
              <a:rPr lang="es-ES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COMUNITARIO</a:t>
            </a:r>
          </a:p>
          <a:p>
            <a:pPr marL="0" indent="0" algn="ctr">
              <a:buNone/>
            </a:pPr>
            <a:endParaRPr lang="es-ES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Presencia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del “Juguemos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sonRIE”.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Trabajo con las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promotoras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comunitarias, en su rol de detección, derivación y seguimiento.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9D43015-621A-4485-B992-70D1FAD318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8989" y="1904833"/>
            <a:ext cx="3022739" cy="4351338"/>
          </a:xfrm>
          <a:ln w="508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NIVEL FAMILIAR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Se atienden las necesidades básicas de Miguel.</a:t>
            </a:r>
            <a:endParaRPr 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Miguel y su mamá participan de las actividades en la comunidad.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S" b="1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xmlns="" id="{FB0723D2-EF2E-4951-861D-3F0FFCB505CC}"/>
              </a:ext>
            </a:extLst>
          </p:cNvPr>
          <p:cNvSpPr txBox="1">
            <a:spLocks/>
          </p:cNvSpPr>
          <p:nvPr/>
        </p:nvSpPr>
        <p:spPr>
          <a:xfrm>
            <a:off x="7963312" y="1917071"/>
            <a:ext cx="3022739" cy="4351338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NIVEL </a:t>
            </a:r>
            <a:r>
              <a:rPr lang="es-ES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PERSONAL</a:t>
            </a:r>
          </a:p>
          <a:p>
            <a:pPr marL="0" indent="0" algn="ctr">
              <a:buFont typeface="Wingdings 3" charset="2"/>
              <a:buNone/>
            </a:pPr>
            <a:endParaRPr lang="es-ES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Reconoce sus derechos</a:t>
            </a:r>
            <a:r>
              <a:rPr lang="es-E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Se integra  con sus pares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03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hierba, persona, exterior, niño&#10;&#10;Descripción generada con confianza muy alta">
            <a:extLst>
              <a:ext uri="{FF2B5EF4-FFF2-40B4-BE49-F238E27FC236}">
                <a16:creationId xmlns:a16="http://schemas.microsoft.com/office/drawing/2014/main" xmlns="" id="{48F561EB-F6B3-4FB8-B060-ED6D0F7FF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62" y="1218814"/>
            <a:ext cx="8771063" cy="4896842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537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MIMP">
  <a:themeElements>
    <a:clrScheme name="MIMP">
      <a:dk1>
        <a:srgbClr val="58595B"/>
      </a:dk1>
      <a:lt1>
        <a:srgbClr val="FFFFFF"/>
      </a:lt1>
      <a:dk2>
        <a:srgbClr val="58595B"/>
      </a:dk2>
      <a:lt2>
        <a:srgbClr val="F2F2F2"/>
      </a:lt2>
      <a:accent1>
        <a:srgbClr val="ED1C24"/>
      </a:accent1>
      <a:accent2>
        <a:srgbClr val="FFAF0F"/>
      </a:accent2>
      <a:accent3>
        <a:srgbClr val="0C74D2"/>
      </a:accent3>
      <a:accent4>
        <a:srgbClr val="2ECC71"/>
      </a:accent4>
      <a:accent5>
        <a:srgbClr val="8E44B6"/>
      </a:accent5>
      <a:accent6>
        <a:srgbClr val="34495E"/>
      </a:accent6>
      <a:hlink>
        <a:srgbClr val="D25814"/>
      </a:hlink>
      <a:folHlink>
        <a:srgbClr val="849A0A"/>
      </a:folHlink>
    </a:clrScheme>
    <a:fontScheme name="Personalizado 1">
      <a:majorFont>
        <a:latin typeface="Swis721 BdRnd BT"/>
        <a:ea typeface=""/>
        <a:cs typeface=""/>
      </a:majorFont>
      <a:minorFont>
        <a:latin typeface="Calibri"/>
        <a:ea typeface=""/>
        <a:cs typeface="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MIMP" id="{5315A1B4-AC6C-4AF8-9801-B68BF7B5F97D}" vid="{70A90A8F-E237-4F64-A238-58416BAAA065}"/>
    </a:ext>
  </a:extLst>
</a:theme>
</file>

<file path=ppt/theme/theme2.xml><?xml version="1.0" encoding="utf-8"?>
<a:theme xmlns:a="http://schemas.openxmlformats.org/drawingml/2006/main" name="1_Tema MIMP">
  <a:themeElements>
    <a:clrScheme name="MIMP">
      <a:dk1>
        <a:srgbClr val="58595B"/>
      </a:dk1>
      <a:lt1>
        <a:srgbClr val="FFFFFF"/>
      </a:lt1>
      <a:dk2>
        <a:srgbClr val="58595B"/>
      </a:dk2>
      <a:lt2>
        <a:srgbClr val="F2F2F2"/>
      </a:lt2>
      <a:accent1>
        <a:srgbClr val="ED1C24"/>
      </a:accent1>
      <a:accent2>
        <a:srgbClr val="FFAF0F"/>
      </a:accent2>
      <a:accent3>
        <a:srgbClr val="0C74D2"/>
      </a:accent3>
      <a:accent4>
        <a:srgbClr val="2ECC71"/>
      </a:accent4>
      <a:accent5>
        <a:srgbClr val="8E44B6"/>
      </a:accent5>
      <a:accent6>
        <a:srgbClr val="34495E"/>
      </a:accent6>
      <a:hlink>
        <a:srgbClr val="D25814"/>
      </a:hlink>
      <a:folHlink>
        <a:srgbClr val="849A0A"/>
      </a:folHlink>
    </a:clrScheme>
    <a:fontScheme name="Personalizado 1">
      <a:majorFont>
        <a:latin typeface="Swis721 BdRnd BT"/>
        <a:ea typeface=""/>
        <a:cs typeface=""/>
      </a:majorFont>
      <a:minorFont>
        <a:latin typeface="Calibri"/>
        <a:ea typeface=""/>
        <a:cs typeface="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MIMP" id="{5315A1B4-AC6C-4AF8-9801-B68BF7B5F97D}" vid="{70A90A8F-E237-4F64-A238-58416BAAA065}"/>
    </a:ext>
  </a:extLst>
</a:theme>
</file>

<file path=ppt/theme/theme3.xml><?xml version="1.0" encoding="utf-8"?>
<a:theme xmlns:a="http://schemas.openxmlformats.org/drawingml/2006/main" name="2_Tema MIMP">
  <a:themeElements>
    <a:clrScheme name="MIMP">
      <a:dk1>
        <a:srgbClr val="58595B"/>
      </a:dk1>
      <a:lt1>
        <a:srgbClr val="FFFFFF"/>
      </a:lt1>
      <a:dk2>
        <a:srgbClr val="58595B"/>
      </a:dk2>
      <a:lt2>
        <a:srgbClr val="F2F2F2"/>
      </a:lt2>
      <a:accent1>
        <a:srgbClr val="ED1C24"/>
      </a:accent1>
      <a:accent2>
        <a:srgbClr val="FFAF0F"/>
      </a:accent2>
      <a:accent3>
        <a:srgbClr val="0C74D2"/>
      </a:accent3>
      <a:accent4>
        <a:srgbClr val="2ECC71"/>
      </a:accent4>
      <a:accent5>
        <a:srgbClr val="8E44B6"/>
      </a:accent5>
      <a:accent6>
        <a:srgbClr val="34495E"/>
      </a:accent6>
      <a:hlink>
        <a:srgbClr val="D25814"/>
      </a:hlink>
      <a:folHlink>
        <a:srgbClr val="849A0A"/>
      </a:folHlink>
    </a:clrScheme>
    <a:fontScheme name="Personalizado 1">
      <a:majorFont>
        <a:latin typeface="Swis721 BdRnd BT"/>
        <a:ea typeface=""/>
        <a:cs typeface=""/>
      </a:majorFont>
      <a:minorFont>
        <a:latin typeface="Calibri"/>
        <a:ea typeface=""/>
        <a:cs typeface="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MIMP" id="{5315A1B4-AC6C-4AF8-9801-B68BF7B5F97D}" vid="{70A90A8F-E237-4F64-A238-58416BAAA065}"/>
    </a:ext>
  </a:extLst>
</a:theme>
</file>

<file path=ppt/theme/theme4.xml><?xml version="1.0" encoding="utf-8"?>
<a:theme xmlns:a="http://schemas.openxmlformats.org/drawingml/2006/main" name="3_Tema MIMP">
  <a:themeElements>
    <a:clrScheme name="MIMP">
      <a:dk1>
        <a:srgbClr val="58595B"/>
      </a:dk1>
      <a:lt1>
        <a:srgbClr val="FFFFFF"/>
      </a:lt1>
      <a:dk2>
        <a:srgbClr val="58595B"/>
      </a:dk2>
      <a:lt2>
        <a:srgbClr val="F2F2F2"/>
      </a:lt2>
      <a:accent1>
        <a:srgbClr val="ED1C24"/>
      </a:accent1>
      <a:accent2>
        <a:srgbClr val="FFAF0F"/>
      </a:accent2>
      <a:accent3>
        <a:srgbClr val="0C74D2"/>
      </a:accent3>
      <a:accent4>
        <a:srgbClr val="2ECC71"/>
      </a:accent4>
      <a:accent5>
        <a:srgbClr val="8E44B6"/>
      </a:accent5>
      <a:accent6>
        <a:srgbClr val="34495E"/>
      </a:accent6>
      <a:hlink>
        <a:srgbClr val="D25814"/>
      </a:hlink>
      <a:folHlink>
        <a:srgbClr val="849A0A"/>
      </a:folHlink>
    </a:clrScheme>
    <a:fontScheme name="Personalizado 1">
      <a:majorFont>
        <a:latin typeface="Swis721 BdRnd BT"/>
        <a:ea typeface=""/>
        <a:cs typeface=""/>
      </a:majorFont>
      <a:minorFont>
        <a:latin typeface="Calibri"/>
        <a:ea typeface=""/>
        <a:cs typeface="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MIMP" id="{5315A1B4-AC6C-4AF8-9801-B68BF7B5F97D}" vid="{70A90A8F-E237-4F64-A238-58416BAAA065}"/>
    </a:ext>
  </a:extLst>
</a:theme>
</file>

<file path=ppt/theme/themeOverride1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10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11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12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13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14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15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16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17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2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3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4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5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6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7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8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ppt/theme/themeOverride9.xml><?xml version="1.0" encoding="utf-8"?>
<a:themeOverride xmlns:a="http://schemas.openxmlformats.org/drawingml/2006/main">
  <a:clrScheme name="MIMP">
    <a:dk1>
      <a:srgbClr val="58595B"/>
    </a:dk1>
    <a:lt1>
      <a:srgbClr val="FFFFFF"/>
    </a:lt1>
    <a:dk2>
      <a:srgbClr val="58595B"/>
    </a:dk2>
    <a:lt2>
      <a:srgbClr val="F2F2F2"/>
    </a:lt2>
    <a:accent1>
      <a:srgbClr val="ED1C24"/>
    </a:accent1>
    <a:accent2>
      <a:srgbClr val="FFAF0F"/>
    </a:accent2>
    <a:accent3>
      <a:srgbClr val="0C74D2"/>
    </a:accent3>
    <a:accent4>
      <a:srgbClr val="2ECC71"/>
    </a:accent4>
    <a:accent5>
      <a:srgbClr val="8E44B6"/>
    </a:accent5>
    <a:accent6>
      <a:srgbClr val="34495E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331</TotalTime>
  <Words>367</Words>
  <Application>Microsoft Office PowerPoint</Application>
  <PresentationFormat>Panorámica</PresentationFormat>
  <Paragraphs>79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MS PGothic</vt:lpstr>
      <vt:lpstr>Arial</vt:lpstr>
      <vt:lpstr>Arial Narrow</vt:lpstr>
      <vt:lpstr>Calibri</vt:lpstr>
      <vt:lpstr>Comic Sans MS</vt:lpstr>
      <vt:lpstr>Swis721 BdRnd BT</vt:lpstr>
      <vt:lpstr>Wingdings</vt:lpstr>
      <vt:lpstr>Wingdings 3</vt:lpstr>
      <vt:lpstr>Tema MIMP</vt:lpstr>
      <vt:lpstr>1_Tema MIMP</vt:lpstr>
      <vt:lpstr>2_Tema MIMP</vt:lpstr>
      <vt:lpstr>3_Tema MIMP</vt:lpstr>
      <vt:lpstr>MUNICIPALIDAD DE COMAS</vt:lpstr>
      <vt:lpstr>           INTERVENCION HUERTOS DE CHILLON</vt:lpstr>
      <vt:lpstr> ANTECEDENTES: </vt:lpstr>
      <vt:lpstr>  Presencia de la estrategia SonRIE en Junio del 2017 </vt:lpstr>
      <vt:lpstr>MIGUEL - 8 AÑOS </vt:lpstr>
      <vt:lpstr>      Factores  de Riesgo </vt:lpstr>
      <vt:lpstr> ¿QUE HACER ?</vt:lpstr>
      <vt:lpstr>Factores protectores 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CASO: E.A.P (9 años)</dc:title>
  <dc:creator>DINA</dc:creator>
  <cp:lastModifiedBy>Paola Muguerza Guadalupe</cp:lastModifiedBy>
  <cp:revision>29</cp:revision>
  <dcterms:created xsi:type="dcterms:W3CDTF">2017-11-20T17:27:11Z</dcterms:created>
  <dcterms:modified xsi:type="dcterms:W3CDTF">2018-01-11T17:19:19Z</dcterms:modified>
</cp:coreProperties>
</file>