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79" r:id="rId3"/>
    <p:sldId id="315" r:id="rId4"/>
    <p:sldId id="316" r:id="rId5"/>
    <p:sldId id="362" r:id="rId6"/>
    <p:sldId id="363" r:id="rId7"/>
    <p:sldId id="317" r:id="rId8"/>
    <p:sldId id="380" r:id="rId9"/>
    <p:sldId id="320" r:id="rId10"/>
    <p:sldId id="321" r:id="rId11"/>
    <p:sldId id="371" r:id="rId12"/>
    <p:sldId id="372" r:id="rId13"/>
    <p:sldId id="322" r:id="rId14"/>
    <p:sldId id="373" r:id="rId15"/>
    <p:sldId id="328" r:id="rId16"/>
    <p:sldId id="378" r:id="rId17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660"/>
  </p:normalViewPr>
  <p:slideViewPr>
    <p:cSldViewPr>
      <p:cViewPr varScale="1">
        <p:scale>
          <a:sx n="71" d="100"/>
          <a:sy n="71" d="100"/>
        </p:scale>
        <p:origin x="12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3712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767A0CBD-1E8A-4AFE-A40E-E18A8EEEE7D0}" type="datetimeFigureOut">
              <a:rPr lang="es-MX" smtClean="0"/>
              <a:t>20/11/2017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2" y="9378825"/>
            <a:ext cx="2945659" cy="493712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5B8B4442-36C4-44BD-BF43-665CF41B91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8414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294" cy="4943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1"/>
            <a:ext cx="2945294" cy="4943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23104-025F-435E-B96E-89C46DC95045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6" y="4752531"/>
            <a:ext cx="5437827" cy="3887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9912"/>
            <a:ext cx="2945294" cy="4943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379912"/>
            <a:ext cx="2945294" cy="4943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ECE22-8AEC-4919-B81C-24E5360230B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73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8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867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91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635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23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178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78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3883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192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8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742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04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591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990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5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9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6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8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3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54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7B928-FF05-4680-B9E6-9CBF46CCBEEC}" type="datetimeFigureOut">
              <a:rPr lang="en-US" smtClean="0"/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EA07C-EE9C-40C2-ADB5-5ED734F62BC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C86A96AA-8478-2146-B25B-AD2E198858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11/20/2017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E56306C9-9015-2443-9079-7DD3ECAFD52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60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857250"/>
            <a:ext cx="9144000" cy="5151120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8537" y="3988488"/>
            <a:ext cx="4355976" cy="1880387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rgbClr val="0099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NIÑOS SIN CUIDADOS PARENTALES O EN RIESGO</a:t>
            </a:r>
          </a:p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PERDERLOS</a:t>
            </a:r>
          </a:p>
          <a:p>
            <a:endParaRPr lang="es-PE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Estándares Internacionales</a:t>
            </a:r>
            <a:r>
              <a:rPr lang="es-P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E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chemeClr val="bg1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 rot="16200000">
            <a:off x="8246852" y="4517217"/>
            <a:ext cx="132440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700" dirty="0">
                <a:solidFill>
                  <a:srgbClr val="FFFFFF"/>
                </a:solidFill>
              </a:rPr>
              <a:t>© UNICEF Perú / Maratuech</a:t>
            </a:r>
          </a:p>
        </p:txBody>
      </p:sp>
    </p:spTree>
    <p:extLst>
      <p:ext uri="{BB962C8B-B14F-4D97-AF65-F5344CB8AC3E}">
        <p14:creationId xmlns:p14="http://schemas.microsoft.com/office/powerpoint/2010/main" val="2514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s-PE" b="1" dirty="0" smtClean="0">
                <a:solidFill>
                  <a:schemeClr val="bg1"/>
                </a:solidFill>
              </a:rPr>
              <a:t>OTROS PUNTOS CENTRALES DE LAS DIRECTRICES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615" y="1411602"/>
            <a:ext cx="8229600" cy="4925144"/>
          </a:xfrm>
        </p:spPr>
        <p:txBody>
          <a:bodyPr>
            <a:noAutofit/>
          </a:bodyPr>
          <a:lstStyle/>
          <a:p>
            <a:pPr algn="just">
              <a:spcBef>
                <a:spcPts val="3000"/>
              </a:spcBef>
            </a:pP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Las medidas de separación familiar están sujetas a revisión judicial (p. 46).</a:t>
            </a:r>
          </a:p>
          <a:p>
            <a:pPr algn="just">
              <a:spcBef>
                <a:spcPts val="3000"/>
              </a:spcBef>
            </a:pP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Definir tiempo de duración (p. 160).</a:t>
            </a:r>
          </a:p>
          <a:p>
            <a:pPr algn="just">
              <a:spcBef>
                <a:spcPts val="3000"/>
              </a:spcBef>
            </a:pP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Revisión periódica (p. 5).</a:t>
            </a:r>
          </a:p>
          <a:p>
            <a:pPr algn="just">
              <a:spcBef>
                <a:spcPts val="3000"/>
              </a:spcBef>
            </a:pP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Durar lo menos posible (p 13). </a:t>
            </a:r>
          </a:p>
        </p:txBody>
      </p:sp>
    </p:spTree>
    <p:extLst>
      <p:ext uri="{BB962C8B-B14F-4D97-AF65-F5344CB8AC3E}">
        <p14:creationId xmlns:p14="http://schemas.microsoft.com/office/powerpoint/2010/main" val="389242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274" y="0"/>
            <a:ext cx="8229600" cy="1143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s-PE" b="1" dirty="0" smtClean="0">
                <a:solidFill>
                  <a:schemeClr val="bg1"/>
                </a:solidFill>
              </a:rPr>
              <a:t>OTROS </a:t>
            </a:r>
            <a:r>
              <a:rPr lang="es-PE" b="1" dirty="0">
                <a:solidFill>
                  <a:schemeClr val="bg1"/>
                </a:solidFill>
              </a:rPr>
              <a:t>PUNTOS CENTRALES DE LAS DIRECTRICES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274" y="1312069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Definir plazo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para tomar una decisión definitiva </a:t>
            </a: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y para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NNA (p. 160).</a:t>
            </a:r>
          </a:p>
          <a:p>
            <a:pPr marL="0" indent="0" algn="just">
              <a:buNone/>
            </a:pPr>
            <a:endParaRPr lang="es-PE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Todas </a:t>
            </a: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deben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adoptarse con garantías de acceso a la justicia de todas las personas </a:t>
            </a: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afectadas (p, 56).</a:t>
            </a:r>
          </a:p>
          <a:p>
            <a:pPr marL="0" indent="0" algn="just">
              <a:buNone/>
            </a:pPr>
            <a:endParaRPr lang="es-PE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Participación de personal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altamente </a:t>
            </a: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especializado (p. 39).</a:t>
            </a:r>
            <a:endParaRPr lang="es-P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s-PE" b="1" dirty="0" smtClean="0">
                <a:solidFill>
                  <a:schemeClr val="bg1"/>
                </a:solidFill>
              </a:rPr>
              <a:t>QUÉ PRINCIPIOS BASICOS ESTABLECEN?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864" y="1196752"/>
            <a:ext cx="8229600" cy="5129436"/>
          </a:xfrm>
        </p:spPr>
        <p:txBody>
          <a:bodyPr>
            <a:normAutofit lnSpcReduction="10000"/>
          </a:bodyPr>
          <a:lstStyle/>
          <a:p>
            <a:endParaRPr lang="es-PE" dirty="0" smtClean="0"/>
          </a:p>
          <a:p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 DE NECESIDAD (p. 32 y 52)</a:t>
            </a:r>
          </a:p>
          <a:p>
            <a:endParaRPr lang="es-P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 DE PROGRESIVIDAD</a:t>
            </a:r>
          </a:p>
          <a:p>
            <a:endParaRPr lang="es-P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 DE IDONEIDAD (p. 56 y 57).</a:t>
            </a:r>
          </a:p>
          <a:p>
            <a:endParaRPr lang="es-P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PRINCIPIO DE PARTICIPACIÓN DEL NIÑO Y SU FAMILIA (p. 64).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82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PRINCIPIO DE PARTICIPACIÓN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0855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s-MX" dirty="0"/>
          </a:p>
          <a:p>
            <a:pPr algn="just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niños deben estar implicados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con el equipo de evaluación que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decide sobre su situación.</a:t>
            </a:r>
          </a:p>
          <a:p>
            <a:pPr algn="just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nformados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de las distintas opciones de cuidado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alternativo.</a:t>
            </a:r>
          </a:p>
          <a:p>
            <a:pPr marL="0" indent="0" algn="just">
              <a:buNone/>
            </a:pP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Participación informada: acceso a información de manera oportuna y contar con un representante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legal.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348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MODALIDADES DE CUIDADO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lphaLcPeriod"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Acogimiento por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familiares.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lphaLcPeriod"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Acogimiento en hogares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terceros.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just">
              <a:buAutoNum type="alphaLcPeriod"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Soluciones </a:t>
            </a: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de alojamiento independiente y 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tutelado para adolescentes y grupos de hermanos.</a:t>
            </a:r>
          </a:p>
          <a:p>
            <a:pPr marL="514350" indent="-514350" algn="just">
              <a:buFont typeface="Arial" pitchFamily="34" charset="0"/>
              <a:buAutoNum type="alphaLcPeriod"/>
            </a:pPr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Acogimiento residencial, ultima opción</a:t>
            </a: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s-MX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Supervisado, basado en estándares de calidad y temporal (p. 5 y 22).</a:t>
            </a:r>
          </a:p>
        </p:txBody>
      </p:sp>
    </p:spTree>
    <p:extLst>
      <p:ext uri="{BB962C8B-B14F-4D97-AF65-F5344CB8AC3E}">
        <p14:creationId xmlns:p14="http://schemas.microsoft.com/office/powerpoint/2010/main" val="146750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" y="849630"/>
            <a:ext cx="9166860" cy="5196840"/>
          </a:xfrm>
          <a:prstGeom prst="rect">
            <a:avLst/>
          </a:prstGeom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16200000">
            <a:off x="8246852" y="4517217"/>
            <a:ext cx="132440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685800">
              <a:defRPr/>
            </a:pPr>
            <a:r>
              <a:rPr lang="en-US" altLang="en-US" sz="700" dirty="0">
                <a:solidFill>
                  <a:srgbClr val="FFFFFF"/>
                </a:solidFill>
              </a:rPr>
              <a:t>© UNICEF Perú / Maratuech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56066" y="2591850"/>
            <a:ext cx="226811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685800">
              <a:defRPr/>
            </a:pPr>
            <a:r>
              <a:rPr lang="en-US" altLang="en-US" sz="3200" dirty="0">
                <a:solidFill>
                  <a:srgbClr val="FF0000"/>
                </a:solidFill>
              </a:rPr>
              <a:t>Gracias</a:t>
            </a:r>
            <a:r>
              <a:rPr lang="en-US" altLang="en-US" sz="3200" dirty="0">
                <a:solidFill>
                  <a:srgbClr val="2899FC"/>
                </a:solidFill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76238" y="5614989"/>
            <a:ext cx="2133600" cy="274637"/>
          </a:xfrm>
          <a:prstGeom prst="rect">
            <a:avLst/>
          </a:prstGeom>
        </p:spPr>
        <p:txBody>
          <a:bodyPr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9DF7AC8A-6A96-D349-922D-5A10D8525A4A}" type="slidenum">
              <a:rPr lang="en-US">
                <a:solidFill>
                  <a:prstClr val="white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0" y="5610225"/>
            <a:ext cx="3276600" cy="274638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Título de la presentación – </a:t>
            </a:r>
            <a:r>
              <a:rPr lang="en-US" b="1" dirty="0" smtClean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UNICEF </a:t>
            </a:r>
            <a:r>
              <a:rPr lang="en-US" dirty="0" smtClean="0">
                <a:solidFill>
                  <a:prstClr val="white"/>
                </a:solidFill>
                <a:latin typeface="Arial" charset="0"/>
                <a:ea typeface="Arial" charset="0"/>
                <a:cs typeface="Arial" charset="0"/>
              </a:rPr>
              <a:t>para cada niño y niña</a:t>
            </a:r>
            <a:endParaRPr lang="en-US" dirty="0">
              <a:solidFill>
                <a:prstClr val="white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3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MARCO CONCEPTUAL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 smtClean="0">
              <a:solidFill>
                <a:srgbClr val="00B0F0"/>
              </a:solidFill>
            </a:endParaRPr>
          </a:p>
          <a:p>
            <a:pPr algn="just"/>
            <a:r>
              <a:rPr lang="es-PE" sz="3600" b="1" dirty="0" smtClean="0"/>
              <a:t>LA CONVENCIÓN SOBRE LOS DERECHOS DEL NIÑO</a:t>
            </a:r>
          </a:p>
          <a:p>
            <a:pPr marL="0" indent="0" algn="just">
              <a:buNone/>
            </a:pPr>
            <a:endParaRPr lang="es-PE" sz="3600" dirty="0" smtClean="0">
              <a:solidFill>
                <a:srgbClr val="00B0F0"/>
              </a:solidFill>
            </a:endParaRPr>
          </a:p>
          <a:p>
            <a:pPr algn="just"/>
            <a:r>
              <a:rPr lang="es-PE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LAS DIRECTRICES DE NACIONES UNIDAS SOBRE MODALIDADES ALTERNATIVAS DE CUIDADO (2009)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0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¿QUÉ DICE LA CONVENCIÓN?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Reconocimiento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DIGNIDAD.</a:t>
            </a:r>
          </a:p>
          <a:p>
            <a:pPr algn="just"/>
            <a:endParaRPr lang="es-ES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Familia entorno para garantizar el bienestar y desarrollo del niño.</a:t>
            </a:r>
          </a:p>
          <a:p>
            <a:pPr marL="0" indent="0" algn="just">
              <a:buNone/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El derecho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vivir con su familia y a la vida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familiar.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Derecho a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la protección frente a cualquier injerencia arbitraria en su intimidad y vida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familiar (art. 8).</a:t>
            </a:r>
          </a:p>
          <a:p>
            <a:pPr marL="0" indent="0" algn="just">
              <a:buNone/>
            </a:pPr>
            <a:endParaRPr lang="es-ES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Separación familiar sujeta a reserva de revisión judicial que determine su necesidad e idoneidad (art. 9).</a:t>
            </a:r>
          </a:p>
          <a:p>
            <a:pPr marL="0" indent="0" algn="just">
              <a:buNone/>
            </a:pPr>
            <a:endParaRPr lang="es-ES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bligación de hacer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efectivos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TODOS los derechos (art. 2).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¿QUÉ DICE LA CONVENCIÓN?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0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Protección frente a todas las situaciones de violencia, explotación,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abuso o negligencia (art. 19).</a:t>
            </a:r>
          </a:p>
          <a:p>
            <a:pPr lvl="0" algn="just"/>
            <a:endParaRPr lang="es-ES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interés superior del niño será la consideración primordial en todas las decisiones que se adopten (art. 3.1).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¿QUÉ DICE LA CONVENCIÓN?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20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PE" b="1" dirty="0" smtClean="0">
                <a:solidFill>
                  <a:schemeClr val="bg1"/>
                </a:solidFill>
              </a:rPr>
              <a:t>LAS DIRECTRICES DE NNUU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Orientaciones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políticas, decisiones </a:t>
            </a:r>
            <a:r>
              <a:rPr lang="es-PE" b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prácticas (p. 1 y 2).  </a:t>
            </a:r>
            <a:endParaRPr lang="es-P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PE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Concretan las obligaciones de los Estados en el diseño de sistemas de cuidado alternativo</a:t>
            </a:r>
          </a:p>
          <a:p>
            <a:pPr marL="0" indent="0" algn="just">
              <a:buNone/>
            </a:pPr>
            <a:endParaRPr lang="es-PE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Son el marco de referencia universal que usan los países para revisar sus políticas.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59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s-PE" b="1" dirty="0" smtClean="0">
                <a:solidFill>
                  <a:schemeClr val="bg1"/>
                </a:solidFill>
              </a:rPr>
              <a:t>LAS DIRECTRICES DE NNUU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043906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Refuerzan la función cuidadora familia (p. 3-9).</a:t>
            </a:r>
            <a:endParaRPr lang="es-P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PE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Establecen acceso de familias a mecanismos de apoyo oportuno en sus funciones para prevenir la separación familiar (p. 31-37).</a:t>
            </a:r>
            <a:endParaRPr lang="es-P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PE" dirty="0" smtClean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99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QUÉ DICEN LAS DIRECTRICES?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Cuando la separación sea 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necesaria</a:t>
            </a: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PRIORIDAD es que regresen </a:t>
            </a: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 sus padres o 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familia extensa (p. 48-51).</a:t>
            </a:r>
          </a:p>
          <a:p>
            <a:pPr marL="0" indent="0" algn="just">
              <a:buNone/>
            </a:pPr>
            <a:endParaRPr lang="es-PE" dirty="0" smtClean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Durante la separación: acceso </a:t>
            </a: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medidas </a:t>
            </a: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cuidado basadas en la familia y en la comunidad, que eviten su 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institucionalización (p.52)</a:t>
            </a:r>
            <a:r>
              <a:rPr lang="es-PE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PE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26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es-PE" b="1" dirty="0" smtClean="0">
                <a:solidFill>
                  <a:schemeClr val="bg1"/>
                </a:solidFill>
              </a:rPr>
              <a:t>QUÉ DICEN LAS DIRECTRICES?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el regreso no es posible: oferta amplia de gama </a:t>
            </a: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soluciones estables y 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permanentes de vida familiar (p. 160).</a:t>
            </a:r>
          </a:p>
          <a:p>
            <a:pPr marL="0" indent="0" algn="just">
              <a:buNone/>
            </a:pPr>
            <a:endParaRPr lang="es-PE" dirty="0" smtClean="0">
              <a:solidFill>
                <a:srgbClr val="00B0F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s-PE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vida en una institución </a:t>
            </a:r>
            <a:r>
              <a:rPr lang="es-P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 PUEDE SER LA SOLUCIÓN. </a:t>
            </a:r>
            <a:endParaRPr lang="en-US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NICEF Power Point Template 2016 Ver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CEF Power Point Template 2016 Ver1" id="{3F7F5D43-EC16-5045-BC90-0F8BCAFD8F35}" vid="{73FB6540-1E4B-F845-8043-FEB8B9ECEC1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2501</TotalTime>
  <Words>599</Words>
  <Application>Microsoft Office PowerPoint</Application>
  <PresentationFormat>Presentación en pantalla (4:3)</PresentationFormat>
  <Paragraphs>82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UNICEF Power Point Template 2016 Ver1</vt:lpstr>
      <vt:lpstr>Presentación de PowerPoint</vt:lpstr>
      <vt:lpstr>MARCO CONCEPTUAL</vt:lpstr>
      <vt:lpstr>¿QUÉ DICE LA CONVENCIÓN?</vt:lpstr>
      <vt:lpstr>¿QUÉ DICE LA CONVENCIÓN?</vt:lpstr>
      <vt:lpstr>¿QUÉ DICE LA CONVENCIÓN?</vt:lpstr>
      <vt:lpstr>LAS DIRECTRICES DE NNUU</vt:lpstr>
      <vt:lpstr>LAS DIRECTRICES DE NNUU</vt:lpstr>
      <vt:lpstr>QUÉ DICEN LAS DIRECTRICES?</vt:lpstr>
      <vt:lpstr>QUÉ DICEN LAS DIRECTRICES?</vt:lpstr>
      <vt:lpstr>OTROS PUNTOS CENTRALES DE LAS DIRECTRICES </vt:lpstr>
      <vt:lpstr>OTROS PUNTOS CENTRALES DE LAS DIRECTRICES </vt:lpstr>
      <vt:lpstr>QUÉ PRINCIPIOS BASICOS ESTABLECEN?</vt:lpstr>
      <vt:lpstr>PRINCIPIO DE PARTICIPACIÓN </vt:lpstr>
      <vt:lpstr>MODALIDADES DE CUIDADO</vt:lpstr>
      <vt:lpstr>Presentación de PowerPoint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Beatriz Gamarra</dc:creator>
  <cp:lastModifiedBy>Jorge Carlos Vega Fernandez</cp:lastModifiedBy>
  <cp:revision>129</cp:revision>
  <cp:lastPrinted>2017-11-20T13:57:57Z</cp:lastPrinted>
  <dcterms:created xsi:type="dcterms:W3CDTF">2014-07-08T14:57:20Z</dcterms:created>
  <dcterms:modified xsi:type="dcterms:W3CDTF">2017-11-20T14:37:27Z</dcterms:modified>
</cp:coreProperties>
</file>