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6" r:id="rId2"/>
    <p:sldId id="259" r:id="rId3"/>
    <p:sldId id="257" r:id="rId4"/>
    <p:sldId id="272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81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27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8" r:id="rId50"/>
    <p:sldId id="329" r:id="rId51"/>
    <p:sldId id="330" r:id="rId52"/>
    <p:sldId id="331" r:id="rId53"/>
    <p:sldId id="332" r:id="rId54"/>
    <p:sldId id="322" r:id="rId55"/>
    <p:sldId id="323" r:id="rId56"/>
    <p:sldId id="324" r:id="rId57"/>
    <p:sldId id="325" r:id="rId58"/>
    <p:sldId id="326" r:id="rId59"/>
    <p:sldId id="262" r:id="rId60"/>
    <p:sldId id="291" r:id="rId6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BRIELA\SEGUIMIENTO\CELSO_carpetas\Gr&#225;ficos%20ppt%20VICE%20ppto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 pp_funcion'!$A$12</c:f>
              <c:strCache>
                <c:ptCount val="1"/>
                <c:pt idx="0">
                  <c:v>Participación % PP*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 pp_funcion'!$B$11:$G$11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'n pp_funcion'!$B$12:$G$12</c:f>
              <c:numCache>
                <c:formatCode>0%</c:formatCode>
                <c:ptCount val="6"/>
                <c:pt idx="0">
                  <c:v>0.51747072189639176</c:v>
                </c:pt>
                <c:pt idx="1">
                  <c:v>0.5572789241174092</c:v>
                </c:pt>
                <c:pt idx="2">
                  <c:v>0.58314343331753715</c:v>
                </c:pt>
                <c:pt idx="3">
                  <c:v>0.66753206364858797</c:v>
                </c:pt>
                <c:pt idx="4" formatCode="0.0%">
                  <c:v>0.7078153918722162</c:v>
                </c:pt>
                <c:pt idx="5" formatCode="0.0%">
                  <c:v>0.71151757174842167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897624"/>
        <c:axId val="277725072"/>
      </c:barChart>
      <c:lineChart>
        <c:grouping val="standard"/>
        <c:varyColors val="0"/>
        <c:ser>
          <c:idx val="1"/>
          <c:order val="1"/>
          <c:tx>
            <c:strRef>
              <c:f>'n pp_funcion'!$A$13</c:f>
              <c:strCache>
                <c:ptCount val="1"/>
                <c:pt idx="0">
                  <c:v>N° de PP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'n pp_funcion'!$B$11:$G$11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'n pp_funcion'!$B$13:$G$13</c:f>
              <c:numCache>
                <c:formatCode>General</c:formatCode>
                <c:ptCount val="6"/>
                <c:pt idx="0">
                  <c:v>59</c:v>
                </c:pt>
                <c:pt idx="1">
                  <c:v>67</c:v>
                </c:pt>
                <c:pt idx="2">
                  <c:v>73</c:v>
                </c:pt>
                <c:pt idx="3">
                  <c:v>85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294864"/>
        <c:axId val="281294472"/>
      </c:lineChart>
      <c:catAx>
        <c:axId val="27989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7725072"/>
        <c:crosses val="autoZero"/>
        <c:auto val="1"/>
        <c:lblAlgn val="ctr"/>
        <c:lblOffset val="100"/>
        <c:noMultiLvlLbl val="0"/>
      </c:catAx>
      <c:valAx>
        <c:axId val="27772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/>
                  <a:t>Participación en el PIA*</a:t>
                </a:r>
              </a:p>
            </c:rich>
          </c:tx>
          <c:layout>
            <c:manualLayout>
              <c:xMode val="edge"/>
              <c:yMode val="edge"/>
              <c:x val="1.1737089201877934E-2"/>
              <c:y val="0.232660346716988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9897624"/>
        <c:crosses val="autoZero"/>
        <c:crossBetween val="between"/>
      </c:valAx>
      <c:valAx>
        <c:axId val="281294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/>
                  <a:t>N°</a:t>
                </a:r>
                <a:r>
                  <a:rPr lang="es-ES" sz="1400" baseline="0"/>
                  <a:t>  PP </a:t>
                </a:r>
                <a:endParaRPr lang="es-ES" sz="1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1294864"/>
        <c:crosses val="max"/>
        <c:crossBetween val="between"/>
      </c:valAx>
      <c:catAx>
        <c:axId val="28129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1294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05476-CBEA-4C4C-9C37-388D830141DA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PE"/>
        </a:p>
      </dgm:t>
    </dgm:pt>
    <dgm:pt modelId="{1EE40A29-8D86-4907-B35A-F2FEF923C0AF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76B531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76B531"/>
              </a:solidFill>
              <a:latin typeface="+mn-lt"/>
            </a:rPr>
            <a:t>Gestión de Residuos Sólidos</a:t>
          </a:r>
          <a:endParaRPr lang="es-PE" sz="1150" b="1" dirty="0">
            <a:solidFill>
              <a:srgbClr val="76B531"/>
            </a:solidFill>
            <a:latin typeface="+mn-lt"/>
          </a:endParaRPr>
        </a:p>
      </dgm:t>
    </dgm:pt>
    <dgm:pt modelId="{78BD6A85-6A26-415F-BB8A-225FE284A6A3}" type="parTrans" cxnId="{75D824FA-4032-4541-A095-FAF29EA9A1C7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7D0BC98-5E5A-4E9B-B262-0A4ACF3CEB8A}" type="sibTrans" cxnId="{75D824FA-4032-4541-A095-FAF29EA9A1C7}">
      <dgm:prSet/>
      <dgm:spPr>
        <a:solidFill>
          <a:schemeClr val="accent3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EAC0D74-7E2F-4F75-90EE-80E1605BF720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00" b="1" dirty="0" smtClean="0">
              <a:solidFill>
                <a:srgbClr val="3D0B6F"/>
              </a:solidFill>
              <a:latin typeface="+mn-lt"/>
            </a:rPr>
            <a:t>Simplificación Administrativa / Clima de Negocios</a:t>
          </a:r>
          <a:endParaRPr lang="es-PE" sz="1100" b="1" dirty="0">
            <a:solidFill>
              <a:srgbClr val="3D0B6F"/>
            </a:solidFill>
            <a:latin typeface="+mn-lt"/>
          </a:endParaRPr>
        </a:p>
      </dgm:t>
    </dgm:pt>
    <dgm:pt modelId="{3679DF52-7A39-4B4F-BED1-74AD930B2D37}" type="par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BC62E19-EE64-4E25-AA01-2F1C547EB4FA}" type="sib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6E77E0B-3C48-4EB7-AF16-758CFD584F74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00" b="1" dirty="0" smtClean="0">
              <a:solidFill>
                <a:srgbClr val="3D0B6F"/>
              </a:solidFill>
              <a:latin typeface="+mn-lt"/>
            </a:rPr>
            <a:t>Autosostenibilidad Fiscal</a:t>
          </a:r>
          <a:endParaRPr lang="es-PE" sz="1100" b="1" dirty="0">
            <a:solidFill>
              <a:srgbClr val="3D0B6F"/>
            </a:solidFill>
            <a:latin typeface="+mn-lt"/>
          </a:endParaRPr>
        </a:p>
      </dgm:t>
    </dgm:pt>
    <dgm:pt modelId="{3EE7B5CC-2640-44D3-B4EA-D53DD1A321AE}" type="parTrans" cxnId="{A3773780-22FD-4D44-A2AB-629B44399C1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B3AC5CD-F9F9-431C-861F-70901AFB3DA1}" type="sibTrans" cxnId="{A3773780-22FD-4D44-A2AB-629B44399C1C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E5AF699-DFE7-4AB8-AD5B-4ACF669E8065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3D0B6F"/>
              </a:solidFill>
              <a:latin typeface="+mn-lt"/>
            </a:rPr>
            <a:t>Inversión en Infraestructura Básica</a:t>
          </a:r>
          <a:endParaRPr lang="es-PE" sz="1150" b="1" dirty="0">
            <a:solidFill>
              <a:srgbClr val="3D0B6F"/>
            </a:solidFill>
            <a:latin typeface="+mn-lt"/>
          </a:endParaRPr>
        </a:p>
      </dgm:t>
    </dgm:pt>
    <dgm:pt modelId="{1D94426F-E072-4414-8C1E-B2EB8B96F309}" type="parTrans" cxnId="{D99CC4B8-B582-4D35-94D6-38DDE88DE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FC6E935-7158-483E-BB52-213BD7CC9C9A}" type="sibTrans" cxnId="{D99CC4B8-B582-4D35-94D6-38DDE88DE5E5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1F85FED-6217-4E74-AADB-CEF4319A4E38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990033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990033"/>
              </a:solidFill>
              <a:latin typeface="+mn-lt"/>
            </a:rPr>
            <a:t>Seguridad ciudadana</a:t>
          </a:r>
          <a:endParaRPr lang="es-PE" sz="1150" b="1" dirty="0">
            <a:solidFill>
              <a:srgbClr val="990033"/>
            </a:solidFill>
            <a:latin typeface="+mn-lt"/>
          </a:endParaRPr>
        </a:p>
      </dgm:t>
    </dgm:pt>
    <dgm:pt modelId="{6838C637-C4DF-424F-A1E0-70B38D347357}" type="par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95E79103-A323-4DF0-9F31-D8D5B29C0A1E}" type="sib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5D3F767-A55E-4400-8BF3-88F4B1F27AC2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F89F56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F78E37"/>
              </a:solidFill>
              <a:latin typeface="+mn-lt"/>
            </a:rPr>
            <a:t>Gestión de Riesgos de Desastres</a:t>
          </a:r>
          <a:endParaRPr lang="es-PE" sz="1150" b="1" dirty="0">
            <a:solidFill>
              <a:srgbClr val="F78E37"/>
            </a:solidFill>
            <a:latin typeface="+mn-lt"/>
          </a:endParaRPr>
        </a:p>
      </dgm:t>
    </dgm:pt>
    <dgm:pt modelId="{0A5E71F4-24A7-426D-9C38-54F1B41A8FA6}" type="parTrans" cxnId="{04521BA7-8567-4AFE-B9F2-8C822B768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4BD386D-2179-4561-8FBC-6B024C8609FD}" type="sibTrans" cxnId="{04521BA7-8567-4AFE-B9F2-8C822B7685E5}">
      <dgm:prSet/>
      <dgm:spPr>
        <a:solidFill>
          <a:schemeClr val="accent6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06DB6D1-EDCC-4503-BAC4-CF0E678F1880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990033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990033"/>
              </a:solidFill>
              <a:latin typeface="+mn-lt"/>
            </a:rPr>
            <a:t>Mejora del Gasto Social</a:t>
          </a:r>
          <a:endParaRPr lang="es-PE" sz="1150" b="1" dirty="0">
            <a:solidFill>
              <a:srgbClr val="990033"/>
            </a:solidFill>
            <a:latin typeface="+mn-lt"/>
          </a:endParaRPr>
        </a:p>
      </dgm:t>
    </dgm:pt>
    <dgm:pt modelId="{B6073DF2-9910-467F-96F9-238C40429772}" type="parTrans" cxnId="{06FC8675-9E1C-4D75-8E25-6974C766B724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C7215D8-5B38-4459-A329-5319203E8C06}" type="sibTrans" cxnId="{06FC8675-9E1C-4D75-8E25-6974C766B724}">
      <dgm:prSet/>
      <dgm:spPr>
        <a:solidFill>
          <a:schemeClr val="accent2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53A9440-7E3A-4130-823B-F427204E641A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002B82"/>
          </a:outerShdw>
        </a:effectLst>
      </dgm:spPr>
      <dgm:t>
        <a:bodyPr lIns="0" rIns="0"/>
        <a:lstStyle/>
        <a:p>
          <a:r>
            <a:rPr lang="es-PE" sz="1000" b="1" dirty="0" smtClean="0">
              <a:solidFill>
                <a:srgbClr val="002B82"/>
              </a:solidFill>
              <a:latin typeface="+mj-lt"/>
            </a:rPr>
            <a:t>Sanidad animal y vegetal</a:t>
          </a:r>
          <a:endParaRPr lang="es-PE" sz="1000" b="1" dirty="0">
            <a:solidFill>
              <a:srgbClr val="002B82"/>
            </a:solidFill>
            <a:latin typeface="+mj-lt"/>
          </a:endParaRPr>
        </a:p>
      </dgm:t>
    </dgm:pt>
    <dgm:pt modelId="{8FEE2786-EE5B-4E43-BCD7-FCBE0F9D398F}" type="parTrans" cxnId="{182E7BDD-4879-4CE9-8508-AE7B63014726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292D063-C2F8-46B9-B3A0-BFCB2E9B4A73}" type="sibTrans" cxnId="{182E7BDD-4879-4CE9-8508-AE7B63014726}">
      <dgm:prSet/>
      <dgm:spPr>
        <a:solidFill>
          <a:schemeClr val="accent1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8B16AC66-5EF8-480D-93E7-5979BFBC2BE5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2600" b="0" dirty="0" smtClean="0">
              <a:solidFill>
                <a:srgbClr val="0070C0"/>
              </a:solidFill>
              <a:latin typeface="+mn-lt"/>
            </a:rPr>
            <a:t>Programa de Incentivos Municipales</a:t>
          </a:r>
          <a:endParaRPr lang="es-PE" sz="2600" b="0" dirty="0">
            <a:solidFill>
              <a:srgbClr val="0070C0"/>
            </a:solidFill>
            <a:latin typeface="+mn-lt"/>
          </a:endParaRPr>
        </a:p>
      </dgm:t>
    </dgm:pt>
    <dgm:pt modelId="{E8E25F8E-7ECB-4D73-BC9C-70A2B96A4668}" type="par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D35FE22A-86D2-4485-8C38-DA8DAFE54C3E}" type="sib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34D2205B-700C-4E34-B24F-EB7DA11AFA08}" type="pres">
      <dgm:prSet presAssocID="{2B705476-CBEA-4C4C-9C37-388D830141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5CEB3-BA72-4E65-B282-A812FA627AEA}" type="pres">
      <dgm:prSet presAssocID="{8B16AC66-5EF8-480D-93E7-5979BFBC2BE5}" presName="centerShape" presStyleLbl="node0" presStyleIdx="0" presStyleCnt="1" custScaleX="152632" custScaleY="11746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D2BEE6-3637-4F09-8AD9-C9F4CA52A2EB}" type="pres">
      <dgm:prSet presAssocID="{1EE40A29-8D86-4907-B35A-F2FEF923C0AF}" presName="node" presStyleLbl="node1" presStyleIdx="0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9D46499F-B8CA-4BB3-A0A2-C8A9A98E6DA7}" type="pres">
      <dgm:prSet presAssocID="{1EE40A29-8D86-4907-B35A-F2FEF923C0AF}" presName="dummy" presStyleCnt="0"/>
      <dgm:spPr/>
    </dgm:pt>
    <dgm:pt modelId="{E18ADD35-E0B8-44D4-94D0-58CF19C257EB}" type="pres">
      <dgm:prSet presAssocID="{47D0BC98-5E5A-4E9B-B262-0A4ACF3CEB8A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10B7CEC-91B4-44D9-9EA3-2D28F0A4EE8E}" type="pres">
      <dgm:prSet presAssocID="{75D3F767-A55E-4400-8BF3-88F4B1F27AC2}" presName="node" presStyleLbl="node1" presStyleIdx="1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E7A6B28-1AD1-47D4-A966-91AE3F7985D1}" type="pres">
      <dgm:prSet presAssocID="{75D3F767-A55E-4400-8BF3-88F4B1F27AC2}" presName="dummy" presStyleCnt="0"/>
      <dgm:spPr/>
    </dgm:pt>
    <dgm:pt modelId="{2AD9127D-E1CF-4BCA-92C2-6DD036B2B360}" type="pres">
      <dgm:prSet presAssocID="{04BD386D-2179-4561-8FBC-6B024C8609F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DA713FB-5B27-4CEB-875F-63623EBDC4A9}" type="pres">
      <dgm:prSet presAssocID="{AEAC0D74-7E2F-4F75-90EE-80E1605BF720}" presName="node" presStyleLbl="node1" presStyleIdx="2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F6E9E55F-AC20-498C-A618-0658E9FF718E}" type="pres">
      <dgm:prSet presAssocID="{AEAC0D74-7E2F-4F75-90EE-80E1605BF720}" presName="dummy" presStyleCnt="0"/>
      <dgm:spPr/>
    </dgm:pt>
    <dgm:pt modelId="{3A6EB401-6B7D-467F-A4C0-A6262C8DFF2F}" type="pres">
      <dgm:prSet presAssocID="{ABC62E19-EE64-4E25-AA01-2F1C547EB4F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DA13961-C467-4050-B3D9-3B20EFC058CA}" type="pres">
      <dgm:prSet presAssocID="{E6E77E0B-3C48-4EB7-AF16-758CFD584F74}" presName="node" presStyleLbl="node1" presStyleIdx="3" presStyleCnt="8" custScaleX="137017" custScaleY="67332" custRadScaleRad="100039" custRadScaleInc="-410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B64E9A1D-CEE4-46D3-A49E-A7480E411C8D}" type="pres">
      <dgm:prSet presAssocID="{E6E77E0B-3C48-4EB7-AF16-758CFD584F74}" presName="dummy" presStyleCnt="0"/>
      <dgm:spPr/>
    </dgm:pt>
    <dgm:pt modelId="{B4E3D7A1-0963-4D7D-96B9-B1E1F5F2D4F7}" type="pres">
      <dgm:prSet presAssocID="{2B3AC5CD-F9F9-431C-861F-70901AFB3DA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CC31A6C-0260-4C42-81A4-6A1EB7593DF5}" type="pres">
      <dgm:prSet presAssocID="{4E5AF699-DFE7-4AB8-AD5B-4ACF669E8065}" presName="node" presStyleLbl="node1" presStyleIdx="4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2EA5F685-6C32-42D3-A3EE-8E81630D19C4}" type="pres">
      <dgm:prSet presAssocID="{4E5AF699-DFE7-4AB8-AD5B-4ACF669E8065}" presName="dummy" presStyleCnt="0"/>
      <dgm:spPr/>
    </dgm:pt>
    <dgm:pt modelId="{5DB90445-542D-46D2-B2E5-4D8903B575AD}" type="pres">
      <dgm:prSet presAssocID="{EFC6E935-7158-483E-BB52-213BD7CC9C9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96F88B7-8AC9-446B-86DB-D5A7F8417052}" type="pres">
      <dgm:prSet presAssocID="{21F85FED-6217-4E74-AADB-CEF4319A4E38}" presName="node" presStyleLbl="node1" presStyleIdx="5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320130FA-F907-4411-916A-05A4CA16DE12}" type="pres">
      <dgm:prSet presAssocID="{21F85FED-6217-4E74-AADB-CEF4319A4E38}" presName="dummy" presStyleCnt="0"/>
      <dgm:spPr/>
    </dgm:pt>
    <dgm:pt modelId="{0512A5DA-6CC2-403B-AB14-AF9FB76C152B}" type="pres">
      <dgm:prSet presAssocID="{95E79103-A323-4DF0-9F31-D8D5B29C0A1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3B19DF5-4EFF-4698-BF06-4822C18C0ED7}" type="pres">
      <dgm:prSet presAssocID="{206DB6D1-EDCC-4503-BAC4-CF0E678F1880}" presName="node" presStyleLbl="node1" presStyleIdx="6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1828AF1-0EA6-4F56-ADA7-7C54F39F39DB}" type="pres">
      <dgm:prSet presAssocID="{206DB6D1-EDCC-4503-BAC4-CF0E678F1880}" presName="dummy" presStyleCnt="0"/>
      <dgm:spPr/>
    </dgm:pt>
    <dgm:pt modelId="{E518CE3B-0061-4306-9D0E-D2E524752C8C}" type="pres">
      <dgm:prSet presAssocID="{7C7215D8-5B38-4459-A329-5319203E8C0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4C88ED06-F0BD-49C0-8025-E6CA10265922}" type="pres">
      <dgm:prSet presAssocID="{A53A9440-7E3A-4130-823B-F427204E641A}" presName="node" presStyleLbl="node1" presStyleIdx="7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5E124E7-2E62-4FDF-B305-2A6DE21E269C}" type="pres">
      <dgm:prSet presAssocID="{A53A9440-7E3A-4130-823B-F427204E641A}" presName="dummy" presStyleCnt="0"/>
      <dgm:spPr/>
    </dgm:pt>
    <dgm:pt modelId="{C6CA24A0-ADD1-43DD-B65C-2D6A09199A82}" type="pres">
      <dgm:prSet presAssocID="{0292D063-C2F8-46B9-B3A0-BFCB2E9B4A73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154423F-46F7-4F81-9325-865476C60392}" type="presOf" srcId="{75D3F767-A55E-4400-8BF3-88F4B1F27AC2}" destId="{910B7CEC-91B4-44D9-9EA3-2D28F0A4EE8E}" srcOrd="0" destOrd="0" presId="urn:microsoft.com/office/officeart/2005/8/layout/radial6"/>
    <dgm:cxn modelId="{78A25DC9-6AB6-4061-B1E6-29CDF83E472F}" type="presOf" srcId="{04BD386D-2179-4561-8FBC-6B024C8609FD}" destId="{2AD9127D-E1CF-4BCA-92C2-6DD036B2B360}" srcOrd="0" destOrd="0" presId="urn:microsoft.com/office/officeart/2005/8/layout/radial6"/>
    <dgm:cxn modelId="{75D824FA-4032-4541-A095-FAF29EA9A1C7}" srcId="{8B16AC66-5EF8-480D-93E7-5979BFBC2BE5}" destId="{1EE40A29-8D86-4907-B35A-F2FEF923C0AF}" srcOrd="0" destOrd="0" parTransId="{78BD6A85-6A26-415F-BB8A-225FE284A6A3}" sibTransId="{47D0BC98-5E5A-4E9B-B262-0A4ACF3CEB8A}"/>
    <dgm:cxn modelId="{AE1C6145-ADA5-48DE-B93B-EE418D804915}" srcId="{8B16AC66-5EF8-480D-93E7-5979BFBC2BE5}" destId="{AEAC0D74-7E2F-4F75-90EE-80E1605BF720}" srcOrd="2" destOrd="0" parTransId="{3679DF52-7A39-4B4F-BED1-74AD930B2D37}" sibTransId="{ABC62E19-EE64-4E25-AA01-2F1C547EB4FA}"/>
    <dgm:cxn modelId="{9897ACA5-A7C2-4952-B2DD-98E83C50194F}" type="presOf" srcId="{7C7215D8-5B38-4459-A329-5319203E8C06}" destId="{E518CE3B-0061-4306-9D0E-D2E524752C8C}" srcOrd="0" destOrd="0" presId="urn:microsoft.com/office/officeart/2005/8/layout/radial6"/>
    <dgm:cxn modelId="{182E7BDD-4879-4CE9-8508-AE7B63014726}" srcId="{8B16AC66-5EF8-480D-93E7-5979BFBC2BE5}" destId="{A53A9440-7E3A-4130-823B-F427204E641A}" srcOrd="7" destOrd="0" parTransId="{8FEE2786-EE5B-4E43-BCD7-FCBE0F9D398F}" sibTransId="{0292D063-C2F8-46B9-B3A0-BFCB2E9B4A73}"/>
    <dgm:cxn modelId="{D99CC4B8-B582-4D35-94D6-38DDE88DE5E5}" srcId="{8B16AC66-5EF8-480D-93E7-5979BFBC2BE5}" destId="{4E5AF699-DFE7-4AB8-AD5B-4ACF669E8065}" srcOrd="4" destOrd="0" parTransId="{1D94426F-E072-4414-8C1E-B2EB8B96F309}" sibTransId="{EFC6E935-7158-483E-BB52-213BD7CC9C9A}"/>
    <dgm:cxn modelId="{BF824924-CFEE-4950-9587-975EF32FD5E8}" srcId="{8B16AC66-5EF8-480D-93E7-5979BFBC2BE5}" destId="{21F85FED-6217-4E74-AADB-CEF4319A4E38}" srcOrd="5" destOrd="0" parTransId="{6838C637-C4DF-424F-A1E0-70B38D347357}" sibTransId="{95E79103-A323-4DF0-9F31-D8D5B29C0A1E}"/>
    <dgm:cxn modelId="{7D4E36E0-9AEF-40DF-A9DD-27676AEF8F0C}" type="presOf" srcId="{47D0BC98-5E5A-4E9B-B262-0A4ACF3CEB8A}" destId="{E18ADD35-E0B8-44D4-94D0-58CF19C257EB}" srcOrd="0" destOrd="0" presId="urn:microsoft.com/office/officeart/2005/8/layout/radial6"/>
    <dgm:cxn modelId="{A3773780-22FD-4D44-A2AB-629B44399C1C}" srcId="{8B16AC66-5EF8-480D-93E7-5979BFBC2BE5}" destId="{E6E77E0B-3C48-4EB7-AF16-758CFD584F74}" srcOrd="3" destOrd="0" parTransId="{3EE7B5CC-2640-44D3-B4EA-D53DD1A321AE}" sibTransId="{2B3AC5CD-F9F9-431C-861F-70901AFB3DA1}"/>
    <dgm:cxn modelId="{DF079AB6-245A-4519-9DDD-3524D7A04407}" type="presOf" srcId="{2B3AC5CD-F9F9-431C-861F-70901AFB3DA1}" destId="{B4E3D7A1-0963-4D7D-96B9-B1E1F5F2D4F7}" srcOrd="0" destOrd="0" presId="urn:microsoft.com/office/officeart/2005/8/layout/radial6"/>
    <dgm:cxn modelId="{06FC8675-9E1C-4D75-8E25-6974C766B724}" srcId="{8B16AC66-5EF8-480D-93E7-5979BFBC2BE5}" destId="{206DB6D1-EDCC-4503-BAC4-CF0E678F1880}" srcOrd="6" destOrd="0" parTransId="{B6073DF2-9910-467F-96F9-238C40429772}" sibTransId="{7C7215D8-5B38-4459-A329-5319203E8C06}"/>
    <dgm:cxn modelId="{32CF4F8B-65FE-4618-A031-CF042A2F26C1}" type="presOf" srcId="{4E5AF699-DFE7-4AB8-AD5B-4ACF669E8065}" destId="{ECC31A6C-0260-4C42-81A4-6A1EB7593DF5}" srcOrd="0" destOrd="0" presId="urn:microsoft.com/office/officeart/2005/8/layout/radial6"/>
    <dgm:cxn modelId="{04521BA7-8567-4AFE-B9F2-8C822B7685E5}" srcId="{8B16AC66-5EF8-480D-93E7-5979BFBC2BE5}" destId="{75D3F767-A55E-4400-8BF3-88F4B1F27AC2}" srcOrd="1" destOrd="0" parTransId="{0A5E71F4-24A7-426D-9C38-54F1B41A8FA6}" sibTransId="{04BD386D-2179-4561-8FBC-6B024C8609FD}"/>
    <dgm:cxn modelId="{326BFE59-FDBF-4E75-BEDA-CA8F13495AFA}" type="presOf" srcId="{ABC62E19-EE64-4E25-AA01-2F1C547EB4FA}" destId="{3A6EB401-6B7D-467F-A4C0-A6262C8DFF2F}" srcOrd="0" destOrd="0" presId="urn:microsoft.com/office/officeart/2005/8/layout/radial6"/>
    <dgm:cxn modelId="{BFE3C7A6-D784-48C0-8837-6B183BC89551}" type="presOf" srcId="{E6E77E0B-3C48-4EB7-AF16-758CFD584F74}" destId="{0DA13961-C467-4050-B3D9-3B20EFC058CA}" srcOrd="0" destOrd="0" presId="urn:microsoft.com/office/officeart/2005/8/layout/radial6"/>
    <dgm:cxn modelId="{3961395E-4EBA-4F01-B681-BDF57794FD98}" type="presOf" srcId="{EFC6E935-7158-483E-BB52-213BD7CC9C9A}" destId="{5DB90445-542D-46D2-B2E5-4D8903B575AD}" srcOrd="0" destOrd="0" presId="urn:microsoft.com/office/officeart/2005/8/layout/radial6"/>
    <dgm:cxn modelId="{B781ED91-87DC-4D0B-A8A3-D98B09634DB2}" type="presOf" srcId="{95E79103-A323-4DF0-9F31-D8D5B29C0A1E}" destId="{0512A5DA-6CC2-403B-AB14-AF9FB76C152B}" srcOrd="0" destOrd="0" presId="urn:microsoft.com/office/officeart/2005/8/layout/radial6"/>
    <dgm:cxn modelId="{83DDC2C2-62D3-4D12-B88A-73D68431E02C}" srcId="{2B705476-CBEA-4C4C-9C37-388D830141DA}" destId="{8B16AC66-5EF8-480D-93E7-5979BFBC2BE5}" srcOrd="0" destOrd="0" parTransId="{E8E25F8E-7ECB-4D73-BC9C-70A2B96A4668}" sibTransId="{D35FE22A-86D2-4485-8C38-DA8DAFE54C3E}"/>
    <dgm:cxn modelId="{C0AB2A98-4BCD-4AA9-A1FE-82F3A4BEA1F1}" type="presOf" srcId="{2B705476-CBEA-4C4C-9C37-388D830141DA}" destId="{34D2205B-700C-4E34-B24F-EB7DA11AFA08}" srcOrd="0" destOrd="0" presId="urn:microsoft.com/office/officeart/2005/8/layout/radial6"/>
    <dgm:cxn modelId="{4F125806-CEBA-4BC1-AFB5-E0AA3FC735A9}" type="presOf" srcId="{21F85FED-6217-4E74-AADB-CEF4319A4E38}" destId="{096F88B7-8AC9-446B-86DB-D5A7F8417052}" srcOrd="0" destOrd="0" presId="urn:microsoft.com/office/officeart/2005/8/layout/radial6"/>
    <dgm:cxn modelId="{EABBA1E0-C21E-488A-BC17-4E7EB43DE43E}" type="presOf" srcId="{1EE40A29-8D86-4907-B35A-F2FEF923C0AF}" destId="{5FD2BEE6-3637-4F09-8AD9-C9F4CA52A2EB}" srcOrd="0" destOrd="0" presId="urn:microsoft.com/office/officeart/2005/8/layout/radial6"/>
    <dgm:cxn modelId="{A4E9C076-459B-4108-B75A-7ED81648522E}" type="presOf" srcId="{A53A9440-7E3A-4130-823B-F427204E641A}" destId="{4C88ED06-F0BD-49C0-8025-E6CA10265922}" srcOrd="0" destOrd="0" presId="urn:microsoft.com/office/officeart/2005/8/layout/radial6"/>
    <dgm:cxn modelId="{FC56C89B-3182-4D16-BA2D-54E339EC1FCB}" type="presOf" srcId="{AEAC0D74-7E2F-4F75-90EE-80E1605BF720}" destId="{DDA713FB-5B27-4CEB-875F-63623EBDC4A9}" srcOrd="0" destOrd="0" presId="urn:microsoft.com/office/officeart/2005/8/layout/radial6"/>
    <dgm:cxn modelId="{22120C8F-392D-4D16-A5D6-2E91E144A658}" type="presOf" srcId="{206DB6D1-EDCC-4503-BAC4-CF0E678F1880}" destId="{33B19DF5-4EFF-4698-BF06-4822C18C0ED7}" srcOrd="0" destOrd="0" presId="urn:microsoft.com/office/officeart/2005/8/layout/radial6"/>
    <dgm:cxn modelId="{AE229121-FAEC-4A88-B6FE-F8737A97CA93}" type="presOf" srcId="{8B16AC66-5EF8-480D-93E7-5979BFBC2BE5}" destId="{8975CEB3-BA72-4E65-B282-A812FA627AEA}" srcOrd="0" destOrd="0" presId="urn:microsoft.com/office/officeart/2005/8/layout/radial6"/>
    <dgm:cxn modelId="{7AF136AB-3E52-4ECF-8E1C-7D372E7C4C49}" type="presOf" srcId="{0292D063-C2F8-46B9-B3A0-BFCB2E9B4A73}" destId="{C6CA24A0-ADD1-43DD-B65C-2D6A09199A82}" srcOrd="0" destOrd="0" presId="urn:microsoft.com/office/officeart/2005/8/layout/radial6"/>
    <dgm:cxn modelId="{2AC47876-0237-47E8-8E61-F74D532A187E}" type="presParOf" srcId="{34D2205B-700C-4E34-B24F-EB7DA11AFA08}" destId="{8975CEB3-BA72-4E65-B282-A812FA627AEA}" srcOrd="0" destOrd="0" presId="urn:microsoft.com/office/officeart/2005/8/layout/radial6"/>
    <dgm:cxn modelId="{E10803F4-D544-4A5C-B2E1-67133D400E54}" type="presParOf" srcId="{34D2205B-700C-4E34-B24F-EB7DA11AFA08}" destId="{5FD2BEE6-3637-4F09-8AD9-C9F4CA52A2EB}" srcOrd="1" destOrd="0" presId="urn:microsoft.com/office/officeart/2005/8/layout/radial6"/>
    <dgm:cxn modelId="{3E9E6849-567D-4BEE-9443-43F61F30295A}" type="presParOf" srcId="{34D2205B-700C-4E34-B24F-EB7DA11AFA08}" destId="{9D46499F-B8CA-4BB3-A0A2-C8A9A98E6DA7}" srcOrd="2" destOrd="0" presId="urn:microsoft.com/office/officeart/2005/8/layout/radial6"/>
    <dgm:cxn modelId="{EB7F3212-702E-48A1-A6AF-7D09064DE607}" type="presParOf" srcId="{34D2205B-700C-4E34-B24F-EB7DA11AFA08}" destId="{E18ADD35-E0B8-44D4-94D0-58CF19C257EB}" srcOrd="3" destOrd="0" presId="urn:microsoft.com/office/officeart/2005/8/layout/radial6"/>
    <dgm:cxn modelId="{16AC26B9-8CDA-498A-9FB3-E7136B5FAB4C}" type="presParOf" srcId="{34D2205B-700C-4E34-B24F-EB7DA11AFA08}" destId="{910B7CEC-91B4-44D9-9EA3-2D28F0A4EE8E}" srcOrd="4" destOrd="0" presId="urn:microsoft.com/office/officeart/2005/8/layout/radial6"/>
    <dgm:cxn modelId="{604F70EB-4BF1-42A2-9CF8-DE87A054DE4A}" type="presParOf" srcId="{34D2205B-700C-4E34-B24F-EB7DA11AFA08}" destId="{DE7A6B28-1AD1-47D4-A966-91AE3F7985D1}" srcOrd="5" destOrd="0" presId="urn:microsoft.com/office/officeart/2005/8/layout/radial6"/>
    <dgm:cxn modelId="{EE46727F-B9AA-4157-801C-7CA6743D0838}" type="presParOf" srcId="{34D2205B-700C-4E34-B24F-EB7DA11AFA08}" destId="{2AD9127D-E1CF-4BCA-92C2-6DD036B2B360}" srcOrd="6" destOrd="0" presId="urn:microsoft.com/office/officeart/2005/8/layout/radial6"/>
    <dgm:cxn modelId="{1A135695-947E-431F-B0A9-967524CA10B7}" type="presParOf" srcId="{34D2205B-700C-4E34-B24F-EB7DA11AFA08}" destId="{DDA713FB-5B27-4CEB-875F-63623EBDC4A9}" srcOrd="7" destOrd="0" presId="urn:microsoft.com/office/officeart/2005/8/layout/radial6"/>
    <dgm:cxn modelId="{E5714C8B-32B0-4468-9181-6FE650313E4B}" type="presParOf" srcId="{34D2205B-700C-4E34-B24F-EB7DA11AFA08}" destId="{F6E9E55F-AC20-498C-A618-0658E9FF718E}" srcOrd="8" destOrd="0" presId="urn:microsoft.com/office/officeart/2005/8/layout/radial6"/>
    <dgm:cxn modelId="{2AD7CC0D-5F49-42CB-BF84-188F3767279C}" type="presParOf" srcId="{34D2205B-700C-4E34-B24F-EB7DA11AFA08}" destId="{3A6EB401-6B7D-467F-A4C0-A6262C8DFF2F}" srcOrd="9" destOrd="0" presId="urn:microsoft.com/office/officeart/2005/8/layout/radial6"/>
    <dgm:cxn modelId="{ADE9F58D-DC44-457A-AD84-5E9DC22034A4}" type="presParOf" srcId="{34D2205B-700C-4E34-B24F-EB7DA11AFA08}" destId="{0DA13961-C467-4050-B3D9-3B20EFC058CA}" srcOrd="10" destOrd="0" presId="urn:microsoft.com/office/officeart/2005/8/layout/radial6"/>
    <dgm:cxn modelId="{E5B00CED-4567-4F58-8AAF-63E6FFC9A0EB}" type="presParOf" srcId="{34D2205B-700C-4E34-B24F-EB7DA11AFA08}" destId="{B64E9A1D-CEE4-46D3-A49E-A7480E411C8D}" srcOrd="11" destOrd="0" presId="urn:microsoft.com/office/officeart/2005/8/layout/radial6"/>
    <dgm:cxn modelId="{2E26F012-BE45-4236-AE2D-C811A2D7EB3F}" type="presParOf" srcId="{34D2205B-700C-4E34-B24F-EB7DA11AFA08}" destId="{B4E3D7A1-0963-4D7D-96B9-B1E1F5F2D4F7}" srcOrd="12" destOrd="0" presId="urn:microsoft.com/office/officeart/2005/8/layout/radial6"/>
    <dgm:cxn modelId="{F41160F0-AB46-4852-AEBB-7E73EC5986A6}" type="presParOf" srcId="{34D2205B-700C-4E34-B24F-EB7DA11AFA08}" destId="{ECC31A6C-0260-4C42-81A4-6A1EB7593DF5}" srcOrd="13" destOrd="0" presId="urn:microsoft.com/office/officeart/2005/8/layout/radial6"/>
    <dgm:cxn modelId="{0C45A2C9-48CE-4189-8A15-6576ACE092A2}" type="presParOf" srcId="{34D2205B-700C-4E34-B24F-EB7DA11AFA08}" destId="{2EA5F685-6C32-42D3-A3EE-8E81630D19C4}" srcOrd="14" destOrd="0" presId="urn:microsoft.com/office/officeart/2005/8/layout/radial6"/>
    <dgm:cxn modelId="{0045A793-E23B-43B9-96D2-92028E3D0B54}" type="presParOf" srcId="{34D2205B-700C-4E34-B24F-EB7DA11AFA08}" destId="{5DB90445-542D-46D2-B2E5-4D8903B575AD}" srcOrd="15" destOrd="0" presId="urn:microsoft.com/office/officeart/2005/8/layout/radial6"/>
    <dgm:cxn modelId="{791D3D44-BDE9-449F-97F1-DDB283486A5F}" type="presParOf" srcId="{34D2205B-700C-4E34-B24F-EB7DA11AFA08}" destId="{096F88B7-8AC9-446B-86DB-D5A7F8417052}" srcOrd="16" destOrd="0" presId="urn:microsoft.com/office/officeart/2005/8/layout/radial6"/>
    <dgm:cxn modelId="{A75CA3AF-D66F-48AD-979B-C7283B2A6495}" type="presParOf" srcId="{34D2205B-700C-4E34-B24F-EB7DA11AFA08}" destId="{320130FA-F907-4411-916A-05A4CA16DE12}" srcOrd="17" destOrd="0" presId="urn:microsoft.com/office/officeart/2005/8/layout/radial6"/>
    <dgm:cxn modelId="{63375F55-18E8-485F-93BE-44F251336468}" type="presParOf" srcId="{34D2205B-700C-4E34-B24F-EB7DA11AFA08}" destId="{0512A5DA-6CC2-403B-AB14-AF9FB76C152B}" srcOrd="18" destOrd="0" presId="urn:microsoft.com/office/officeart/2005/8/layout/radial6"/>
    <dgm:cxn modelId="{9C556F68-68C6-4789-B906-2EC31B57850B}" type="presParOf" srcId="{34D2205B-700C-4E34-B24F-EB7DA11AFA08}" destId="{33B19DF5-4EFF-4698-BF06-4822C18C0ED7}" srcOrd="19" destOrd="0" presId="urn:microsoft.com/office/officeart/2005/8/layout/radial6"/>
    <dgm:cxn modelId="{2C5EDA27-3CDC-4384-9082-AEBA4C19DAD1}" type="presParOf" srcId="{34D2205B-700C-4E34-B24F-EB7DA11AFA08}" destId="{61828AF1-0EA6-4F56-ADA7-7C54F39F39DB}" srcOrd="20" destOrd="0" presId="urn:microsoft.com/office/officeart/2005/8/layout/radial6"/>
    <dgm:cxn modelId="{B42EB256-9C76-498D-8E6A-1780598D8070}" type="presParOf" srcId="{34D2205B-700C-4E34-B24F-EB7DA11AFA08}" destId="{E518CE3B-0061-4306-9D0E-D2E524752C8C}" srcOrd="21" destOrd="0" presId="urn:microsoft.com/office/officeart/2005/8/layout/radial6"/>
    <dgm:cxn modelId="{364210CF-7A66-4FC9-B04D-0E2A7C18C35B}" type="presParOf" srcId="{34D2205B-700C-4E34-B24F-EB7DA11AFA08}" destId="{4C88ED06-F0BD-49C0-8025-E6CA10265922}" srcOrd="22" destOrd="0" presId="urn:microsoft.com/office/officeart/2005/8/layout/radial6"/>
    <dgm:cxn modelId="{B62A2BED-BA88-4602-96A7-24EF52B45C95}" type="presParOf" srcId="{34D2205B-700C-4E34-B24F-EB7DA11AFA08}" destId="{D5E124E7-2E62-4FDF-B305-2A6DE21E269C}" srcOrd="23" destOrd="0" presId="urn:microsoft.com/office/officeart/2005/8/layout/radial6"/>
    <dgm:cxn modelId="{EE9206BA-610B-4462-A2BF-D381C8F6A204}" type="presParOf" srcId="{34D2205B-700C-4E34-B24F-EB7DA11AFA08}" destId="{C6CA24A0-ADD1-43DD-B65C-2D6A09199A8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12192-8B8F-4F22-BCC5-A5680560952E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C4CDA6A-4095-4E61-9CB6-BBC183ABA7D3}">
      <dgm:prSet phldrT="[Texto]" custT="1"/>
      <dgm:spPr>
        <a:xfrm>
          <a:off x="7908" y="381791"/>
          <a:ext cx="2363649" cy="1418189"/>
        </a:xfrm>
        <a:solidFill>
          <a:srgbClr val="1F497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b="1" dirty="0" smtClean="0">
              <a:ln/>
              <a:solidFill>
                <a:srgbClr val="FFFFFF"/>
              </a:solidFill>
              <a:effectLst/>
              <a:latin typeface="Calibri"/>
              <a:ea typeface="SimSun"/>
              <a:cs typeface="Arial" pitchFamily="34" charset="0"/>
            </a:rPr>
            <a:t>Aprobación de marco normativo</a:t>
          </a:r>
          <a:endParaRPr lang="es-ES" sz="1800" b="1" dirty="0">
            <a:ln/>
            <a:solidFill>
              <a:srgbClr val="FFFFFF"/>
            </a:solidFill>
            <a:effectLst/>
            <a:latin typeface="Calibri"/>
            <a:ea typeface="SimSun"/>
            <a:cs typeface="Arial" pitchFamily="34" charset="0"/>
          </a:endParaRPr>
        </a:p>
      </dgm:t>
    </dgm:pt>
    <dgm:pt modelId="{25A810E1-C19C-4564-9647-3208F79378C9}" type="parTrans" cxnId="{79A1455E-A87E-4A95-B48A-26106E16327A}">
      <dgm:prSet/>
      <dgm:spPr/>
      <dgm:t>
        <a:bodyPr/>
        <a:lstStyle/>
        <a:p>
          <a:endParaRPr lang="es-ES"/>
        </a:p>
      </dgm:t>
    </dgm:pt>
    <dgm:pt modelId="{C54CB7F8-4BB3-4225-A8D1-162C80B57426}" type="sibTrans" cxnId="{79A1455E-A87E-4A95-B48A-26106E16327A}">
      <dgm:prSet/>
      <dgm:spPr>
        <a:xfrm>
          <a:off x="2579558" y="797793"/>
          <a:ext cx="501093" cy="586184"/>
        </a:xfrm>
        <a:solidFill>
          <a:srgbClr val="339933"/>
        </a:solidFill>
        <a:ln>
          <a:noFill/>
        </a:ln>
        <a:effectLst/>
      </dgm:spPr>
      <dgm:t>
        <a:bodyPr/>
        <a:lstStyle/>
        <a:p>
          <a:endParaRPr lang="es-ES" b="1">
            <a:solidFill>
              <a:srgbClr val="33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SimSun"/>
            <a:cs typeface="+mn-cs"/>
          </a:endParaRPr>
        </a:p>
      </dgm:t>
    </dgm:pt>
    <dgm:pt modelId="{C1CE8C51-CD6A-4D31-AC60-11BB0B88A758}">
      <dgm:prSet phldrT="[Texto]" custT="1"/>
      <dgm:spPr>
        <a:xfrm>
          <a:off x="3317016" y="204148"/>
          <a:ext cx="2363649" cy="1773474"/>
        </a:xfrm>
        <a:solidFill>
          <a:srgbClr val="7F7F7F"/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36000" tIns="36000" rIns="36000" bIns="36000"/>
        <a:lstStyle/>
        <a:p>
          <a:pPr algn="ctr"/>
          <a:r>
            <a:rPr lang="es-ES" sz="2000" b="1" dirty="0" smtClean="0">
              <a:ln/>
              <a:solidFill>
                <a:srgbClr val="FFFFFF"/>
              </a:solidFill>
              <a:effectLst/>
              <a:latin typeface="Calibri"/>
              <a:ea typeface="SimSun"/>
              <a:cs typeface="Arial" pitchFamily="34" charset="0"/>
            </a:rPr>
            <a:t>Cumplimiento de metas</a:t>
          </a:r>
          <a:endParaRPr lang="es-ES" sz="2000" b="1" dirty="0">
            <a:ln/>
            <a:solidFill>
              <a:srgbClr val="FFFFFF"/>
            </a:solidFill>
            <a:effectLst/>
            <a:latin typeface="Calibri"/>
            <a:ea typeface="SimSun"/>
            <a:cs typeface="Arial" pitchFamily="34" charset="0"/>
          </a:endParaRPr>
        </a:p>
      </dgm:t>
    </dgm:pt>
    <dgm:pt modelId="{DF7F615F-4C55-4E23-9493-EB441D25CC23}" type="parTrans" cxnId="{1A526546-CD97-46B7-B58E-8FE970400585}">
      <dgm:prSet/>
      <dgm:spPr/>
      <dgm:t>
        <a:bodyPr/>
        <a:lstStyle/>
        <a:p>
          <a:endParaRPr lang="es-ES"/>
        </a:p>
      </dgm:t>
    </dgm:pt>
    <dgm:pt modelId="{2C946219-23FB-4784-AC17-6E08DE163C15}" type="sibTrans" cxnId="{1A526546-CD97-46B7-B58E-8FE970400585}">
      <dgm:prSet/>
      <dgm:spPr>
        <a:xfrm rot="5400000">
          <a:off x="7447046" y="672708"/>
          <a:ext cx="486095" cy="586184"/>
        </a:xfrm>
        <a:solidFill>
          <a:srgbClr val="339933"/>
        </a:solidFill>
        <a:ln>
          <a:noFill/>
        </a:ln>
        <a:effectLst/>
      </dgm:spPr>
      <dgm:t>
        <a:bodyPr/>
        <a:lstStyle/>
        <a:p>
          <a:endParaRPr lang="es-ES">
            <a:solidFill>
              <a:srgbClr val="FFFFFF"/>
            </a:solidFill>
            <a:latin typeface="Calibri"/>
            <a:ea typeface="SimSun"/>
            <a:cs typeface="+mn-cs"/>
          </a:endParaRPr>
        </a:p>
      </dgm:t>
    </dgm:pt>
    <dgm:pt modelId="{CDBA8E60-2D3F-4BA6-9B5E-1F63581BD067}">
      <dgm:prSet phldrT="[Texto]" custT="1"/>
      <dgm:spPr>
        <a:xfrm>
          <a:off x="3317016" y="204148"/>
          <a:ext cx="2363649" cy="1773474"/>
        </a:xfrm>
        <a:solidFill>
          <a:srgbClr val="7F7F7F"/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36000" tIns="36000" rIns="36000" bIns="36000"/>
        <a:lstStyle/>
        <a:p>
          <a:pPr algn="just"/>
          <a:r>
            <a:rPr lang="es-ES" sz="1400" dirty="0" smtClean="0">
              <a:solidFill>
                <a:srgbClr val="FFFFFF"/>
              </a:solidFill>
              <a:latin typeface="Calibri"/>
              <a:ea typeface="SimSun"/>
              <a:cs typeface="Arial" pitchFamily="34" charset="0"/>
            </a:rPr>
            <a:t>Plan de trabajo.</a:t>
          </a:r>
          <a:endParaRPr lang="es-ES" sz="1400" dirty="0">
            <a:solidFill>
              <a:srgbClr val="FFFFFF"/>
            </a:solidFill>
            <a:latin typeface="Calibri"/>
            <a:ea typeface="SimSun"/>
            <a:cs typeface="Arial" pitchFamily="34" charset="0"/>
          </a:endParaRPr>
        </a:p>
      </dgm:t>
    </dgm:pt>
    <dgm:pt modelId="{4A0FCBCB-3356-4FAB-92F0-0FFB89149302}" type="parTrans" cxnId="{B5BA557C-2FDE-4B88-8591-699DBF58AEE8}">
      <dgm:prSet/>
      <dgm:spPr/>
      <dgm:t>
        <a:bodyPr/>
        <a:lstStyle/>
        <a:p>
          <a:endParaRPr lang="es-ES"/>
        </a:p>
      </dgm:t>
    </dgm:pt>
    <dgm:pt modelId="{46DC9F66-8E3B-41F9-A52A-E4A6E6AFE830}" type="sibTrans" cxnId="{B5BA557C-2FDE-4B88-8591-699DBF58AEE8}">
      <dgm:prSet/>
      <dgm:spPr/>
      <dgm:t>
        <a:bodyPr/>
        <a:lstStyle/>
        <a:p>
          <a:endParaRPr lang="es-ES"/>
        </a:p>
      </dgm:t>
    </dgm:pt>
    <dgm:pt modelId="{3109A118-B624-4054-9419-28BBB71B36F7}">
      <dgm:prSet phldrT="[Texto]" custT="1"/>
      <dgm:spPr>
        <a:xfrm>
          <a:off x="6532808" y="1661749"/>
          <a:ext cx="2363649" cy="1418189"/>
        </a:xfrm>
        <a:solidFill>
          <a:srgbClr val="1F497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18000" tIns="36000" rIns="18000" bIns="36000"/>
        <a:lstStyle/>
        <a:p>
          <a:pPr algn="ctr"/>
          <a:r>
            <a:rPr lang="es-ES" sz="1800" b="1" dirty="0" smtClean="0">
              <a:ln/>
              <a:solidFill>
                <a:srgbClr val="FFFFFF"/>
              </a:solidFill>
              <a:effectLst/>
              <a:latin typeface="Calibri"/>
              <a:ea typeface="SimSun"/>
              <a:cs typeface="Arial" pitchFamily="34" charset="0"/>
            </a:rPr>
            <a:t>Evaluación del cumplimiento de metas</a:t>
          </a:r>
          <a:endParaRPr lang="es-ES" sz="1800" b="1" dirty="0">
            <a:ln/>
            <a:solidFill>
              <a:srgbClr val="FFFFFF"/>
            </a:solidFill>
            <a:effectLst/>
            <a:latin typeface="Calibri"/>
            <a:ea typeface="SimSun"/>
            <a:cs typeface="Arial" pitchFamily="34" charset="0"/>
          </a:endParaRPr>
        </a:p>
      </dgm:t>
    </dgm:pt>
    <dgm:pt modelId="{E245E6BF-BAB1-4286-BB27-C45694744D28}" type="parTrans" cxnId="{B555CC58-C39B-4335-BBD2-DA17A043F9FF}">
      <dgm:prSet/>
      <dgm:spPr/>
      <dgm:t>
        <a:bodyPr/>
        <a:lstStyle/>
        <a:p>
          <a:endParaRPr lang="es-ES"/>
        </a:p>
      </dgm:t>
    </dgm:pt>
    <dgm:pt modelId="{A0FFFC62-1D28-47B2-8E64-F4F9AE4A593E}" type="sibTrans" cxnId="{B555CC58-C39B-4335-BBD2-DA17A043F9FF}">
      <dgm:prSet/>
      <dgm:spPr>
        <a:xfrm rot="10719213">
          <a:off x="6041697" y="3445162"/>
          <a:ext cx="440815" cy="586184"/>
        </a:xfrm>
        <a:solidFill>
          <a:srgbClr val="339933"/>
        </a:solidFill>
        <a:ln>
          <a:noFill/>
        </a:ln>
        <a:effectLst/>
      </dgm:spPr>
      <dgm:t>
        <a:bodyPr/>
        <a:lstStyle/>
        <a:p>
          <a:endParaRPr lang="es-ES">
            <a:solidFill>
              <a:srgbClr val="FFFFFF"/>
            </a:solidFill>
            <a:latin typeface="Calibri"/>
            <a:ea typeface="SimSun"/>
            <a:cs typeface="+mn-cs"/>
          </a:endParaRPr>
        </a:p>
      </dgm:t>
    </dgm:pt>
    <dgm:pt modelId="{57BE40AE-4CEA-4ABA-888C-6653CE5B6872}">
      <dgm:prSet phldrT="[Texto]" custT="1"/>
      <dgm:spPr>
        <a:xfrm>
          <a:off x="6532808" y="1661749"/>
          <a:ext cx="2363649" cy="1418189"/>
        </a:xfrm>
        <a:solidFill>
          <a:srgbClr val="1F497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18000" tIns="36000" rIns="18000" bIns="36000"/>
        <a:lstStyle/>
        <a:p>
          <a:pPr algn="l"/>
          <a:r>
            <a:rPr lang="es-ES" sz="1400" dirty="0" smtClean="0">
              <a:solidFill>
                <a:srgbClr val="FFFFFF"/>
              </a:solidFill>
              <a:latin typeface="Calibri"/>
              <a:ea typeface="SimSun"/>
              <a:cs typeface="Arial" pitchFamily="34" charset="0"/>
            </a:rPr>
            <a:t>Reclamos u observaciones</a:t>
          </a:r>
          <a:endParaRPr lang="es-ES" sz="1400" dirty="0">
            <a:solidFill>
              <a:srgbClr val="FFFFFF"/>
            </a:solidFill>
            <a:latin typeface="Calibri"/>
            <a:ea typeface="SimSun"/>
            <a:cs typeface="Arial" pitchFamily="34" charset="0"/>
          </a:endParaRPr>
        </a:p>
      </dgm:t>
    </dgm:pt>
    <dgm:pt modelId="{B3049D4D-04C0-4CF5-BE60-DF1BEA545F4C}" type="parTrans" cxnId="{DFC624A4-7989-4F01-9697-7086928817AC}">
      <dgm:prSet/>
      <dgm:spPr/>
      <dgm:t>
        <a:bodyPr/>
        <a:lstStyle/>
        <a:p>
          <a:endParaRPr lang="es-ES"/>
        </a:p>
      </dgm:t>
    </dgm:pt>
    <dgm:pt modelId="{FF95A20A-C11A-4064-A7DA-009D896CC12D}" type="sibTrans" cxnId="{DFC624A4-7989-4F01-9697-7086928817AC}">
      <dgm:prSet/>
      <dgm:spPr/>
      <dgm:t>
        <a:bodyPr/>
        <a:lstStyle/>
        <a:p>
          <a:endParaRPr lang="es-ES"/>
        </a:p>
      </dgm:t>
    </dgm:pt>
    <dgm:pt modelId="{4CB3705F-5E6B-4521-A6BC-2D5B30B6F612}">
      <dgm:prSet custT="1"/>
      <dgm:spPr>
        <a:xfrm>
          <a:off x="3416502" y="3127231"/>
          <a:ext cx="2363649" cy="1418189"/>
        </a:xfrm>
        <a:solidFill>
          <a:srgbClr val="FFFFFF">
            <a:lumMod val="50000"/>
          </a:srgbClr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ES" sz="1800" b="1" dirty="0" smtClean="0">
              <a:ln/>
              <a:solidFill>
                <a:srgbClr val="FFFFFF"/>
              </a:solidFill>
              <a:effectLst/>
              <a:latin typeface="Calibri"/>
              <a:ea typeface="SimSun"/>
              <a:cs typeface="Arial" pitchFamily="34" charset="0"/>
            </a:rPr>
            <a:t>Transferencia de recursos</a:t>
          </a:r>
          <a:endParaRPr lang="es-ES" sz="1800" b="1" dirty="0">
            <a:ln/>
            <a:solidFill>
              <a:srgbClr val="FFFFFF"/>
            </a:solidFill>
            <a:effectLst/>
            <a:latin typeface="Calibri"/>
            <a:ea typeface="SimSun"/>
            <a:cs typeface="Arial" pitchFamily="34" charset="0"/>
          </a:endParaRPr>
        </a:p>
      </dgm:t>
    </dgm:pt>
    <dgm:pt modelId="{B1C1B99A-4395-4A2D-8977-5A753F527F1D}" type="parTrans" cxnId="{CFB631E7-4BF8-449E-854F-9E3C0AEEF176}">
      <dgm:prSet/>
      <dgm:spPr/>
      <dgm:t>
        <a:bodyPr/>
        <a:lstStyle/>
        <a:p>
          <a:endParaRPr lang="es-ES"/>
        </a:p>
      </dgm:t>
    </dgm:pt>
    <dgm:pt modelId="{FFC8C6D0-F7C7-44ED-BB84-06157364922B}" type="sibTrans" cxnId="{CFB631E7-4BF8-449E-854F-9E3C0AEEF176}">
      <dgm:prSet/>
      <dgm:spPr>
        <a:xfrm rot="10800000">
          <a:off x="2626862" y="3543233"/>
          <a:ext cx="558012" cy="586184"/>
        </a:xfrm>
        <a:solidFill>
          <a:srgbClr val="339933"/>
        </a:solidFill>
        <a:ln>
          <a:noFill/>
        </a:ln>
        <a:effectLst/>
      </dgm:spPr>
      <dgm:t>
        <a:bodyPr/>
        <a:lstStyle/>
        <a:p>
          <a:endParaRPr lang="es-ES">
            <a:solidFill>
              <a:srgbClr val="FFFFFF"/>
            </a:solidFill>
            <a:latin typeface="Calibri"/>
            <a:ea typeface="SimSun"/>
            <a:cs typeface="+mn-cs"/>
          </a:endParaRPr>
        </a:p>
      </dgm:t>
    </dgm:pt>
    <dgm:pt modelId="{C2C07A4D-3071-4D52-9153-533C9BE5CC38}">
      <dgm:prSet phldrT="[Texto]" custT="1"/>
      <dgm:spPr>
        <a:xfrm>
          <a:off x="3317016" y="204148"/>
          <a:ext cx="2363649" cy="1773474"/>
        </a:xfrm>
        <a:solidFill>
          <a:srgbClr val="7F7F7F"/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36000" tIns="36000" rIns="36000" bIns="36000"/>
        <a:lstStyle/>
        <a:p>
          <a:pPr algn="just"/>
          <a:r>
            <a:rPr lang="es-ES" sz="1400" dirty="0" smtClean="0">
              <a:solidFill>
                <a:srgbClr val="FFFFFF"/>
              </a:solidFill>
              <a:latin typeface="Calibri"/>
              <a:ea typeface="SimSun"/>
              <a:cs typeface="Arial" pitchFamily="34" charset="0"/>
            </a:rPr>
            <a:t>Asistencia Técnica a cargo de las entidades responsables de metas.</a:t>
          </a:r>
          <a:endParaRPr lang="es-ES" sz="1400" dirty="0">
            <a:solidFill>
              <a:srgbClr val="FFFFFF"/>
            </a:solidFill>
            <a:latin typeface="Calibri"/>
            <a:ea typeface="SimSun"/>
            <a:cs typeface="Arial" pitchFamily="34" charset="0"/>
          </a:endParaRPr>
        </a:p>
      </dgm:t>
    </dgm:pt>
    <dgm:pt modelId="{8351A086-E7A0-4824-863B-E21C2E1E2FC0}" type="parTrans" cxnId="{5526AF12-7624-4A57-B4D5-6D515C09D3A8}">
      <dgm:prSet/>
      <dgm:spPr/>
      <dgm:t>
        <a:bodyPr/>
        <a:lstStyle/>
        <a:p>
          <a:endParaRPr lang="es-ES"/>
        </a:p>
      </dgm:t>
    </dgm:pt>
    <dgm:pt modelId="{303CF2FC-2729-45BC-B744-942FD3287572}" type="sibTrans" cxnId="{5526AF12-7624-4A57-B4D5-6D515C09D3A8}">
      <dgm:prSet/>
      <dgm:spPr/>
      <dgm:t>
        <a:bodyPr/>
        <a:lstStyle/>
        <a:p>
          <a:endParaRPr lang="es-ES"/>
        </a:p>
      </dgm:t>
    </dgm:pt>
    <dgm:pt modelId="{7DB52AC6-23F7-4A2C-B7C5-252C7D53FA21}">
      <dgm:prSet custT="1"/>
      <dgm:spPr>
        <a:xfrm>
          <a:off x="0" y="3127231"/>
          <a:ext cx="2363649" cy="1418189"/>
        </a:xfrm>
        <a:solidFill>
          <a:srgbClr val="1F497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ES" sz="1800" b="1" dirty="0" smtClean="0">
              <a:ln/>
              <a:solidFill>
                <a:srgbClr val="FFFFFF"/>
              </a:solidFill>
              <a:effectLst/>
              <a:latin typeface="Calibri"/>
              <a:ea typeface="SimSun"/>
              <a:cs typeface="Arial" pitchFamily="34" charset="0"/>
            </a:rPr>
            <a:t>Rendición de cuentas</a:t>
          </a:r>
          <a:endParaRPr lang="es-ES" sz="1800" b="1" dirty="0">
            <a:ln/>
            <a:solidFill>
              <a:srgbClr val="FFFFFF"/>
            </a:solidFill>
            <a:effectLst/>
            <a:latin typeface="Calibri"/>
            <a:ea typeface="SimSun"/>
            <a:cs typeface="Arial" pitchFamily="34" charset="0"/>
          </a:endParaRPr>
        </a:p>
      </dgm:t>
    </dgm:pt>
    <dgm:pt modelId="{16318E38-B0BA-4D0D-A133-B341576C93B1}" type="parTrans" cxnId="{87837624-354E-4547-8F34-C97EF5905C6A}">
      <dgm:prSet/>
      <dgm:spPr/>
      <dgm:t>
        <a:bodyPr/>
        <a:lstStyle/>
        <a:p>
          <a:endParaRPr lang="es-ES"/>
        </a:p>
      </dgm:t>
    </dgm:pt>
    <dgm:pt modelId="{7768E532-C83B-4B02-A32B-B2A054A94FEA}" type="sibTrans" cxnId="{87837624-354E-4547-8F34-C97EF5905C6A}">
      <dgm:prSet/>
      <dgm:spPr/>
      <dgm:t>
        <a:bodyPr/>
        <a:lstStyle/>
        <a:p>
          <a:endParaRPr lang="es-ES"/>
        </a:p>
      </dgm:t>
    </dgm:pt>
    <dgm:pt modelId="{BDABAB78-505E-47D7-9CA0-3A1E0E2D0EA7}">
      <dgm:prSet phldrT="[Texto]" custT="1"/>
      <dgm:spPr>
        <a:xfrm>
          <a:off x="6532808" y="1661749"/>
          <a:ext cx="2363649" cy="1418189"/>
        </a:xfrm>
        <a:solidFill>
          <a:srgbClr val="1F497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18000" tIns="36000" rIns="18000" bIns="36000"/>
        <a:lstStyle/>
        <a:p>
          <a:pPr algn="l"/>
          <a:r>
            <a:rPr lang="es-ES" sz="1400" dirty="0" smtClean="0">
              <a:solidFill>
                <a:srgbClr val="FFFFFF"/>
              </a:solidFill>
              <a:latin typeface="Calibri"/>
              <a:ea typeface="SimSun"/>
              <a:cs typeface="Arial" pitchFamily="34" charset="0"/>
            </a:rPr>
            <a:t>No existen subsanaciones.</a:t>
          </a:r>
          <a:endParaRPr lang="es-ES" sz="1400" dirty="0">
            <a:solidFill>
              <a:srgbClr val="FFFFFF"/>
            </a:solidFill>
            <a:latin typeface="Calibri"/>
            <a:ea typeface="SimSun"/>
            <a:cs typeface="Arial" pitchFamily="34" charset="0"/>
          </a:endParaRPr>
        </a:p>
      </dgm:t>
    </dgm:pt>
    <dgm:pt modelId="{A9EF71F5-084A-4CB0-BD8A-491D2733FD18}" type="parTrans" cxnId="{ACE3F045-A091-4B5E-89DC-AAAD9BC442BD}">
      <dgm:prSet/>
      <dgm:spPr/>
      <dgm:t>
        <a:bodyPr/>
        <a:lstStyle/>
        <a:p>
          <a:endParaRPr lang="es-ES"/>
        </a:p>
      </dgm:t>
    </dgm:pt>
    <dgm:pt modelId="{5C7EEBFF-2136-42F2-9578-506B9B53A449}" type="sibTrans" cxnId="{ACE3F045-A091-4B5E-89DC-AAAD9BC442BD}">
      <dgm:prSet/>
      <dgm:spPr/>
      <dgm:t>
        <a:bodyPr/>
        <a:lstStyle/>
        <a:p>
          <a:endParaRPr lang="es-ES"/>
        </a:p>
      </dgm:t>
    </dgm:pt>
    <dgm:pt modelId="{FDA80222-9D7F-400E-A4DF-7FE7C14E32E9}" type="pres">
      <dgm:prSet presAssocID="{C8612192-8B8F-4F22-BCC5-A568056095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B99E85B-D586-429F-A9C8-55976490CDA6}" type="pres">
      <dgm:prSet presAssocID="{0C4CDA6A-4095-4E61-9CB6-BBC183ABA7D3}" presName="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DEF5A198-DF54-4FEB-A5C8-132AEAFD08EA}" type="pres">
      <dgm:prSet presAssocID="{C54CB7F8-4BB3-4225-A8D1-162C80B57426}" presName="sibTrans" presStyleLbl="sibTrans2D1" presStyleIdx="0" presStyleCnt="4" custScaleX="15763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PE"/>
        </a:p>
      </dgm:t>
    </dgm:pt>
    <dgm:pt modelId="{E242E78C-190B-4F41-B9C7-5156A2D36C58}" type="pres">
      <dgm:prSet presAssocID="{C54CB7F8-4BB3-4225-A8D1-162C80B57426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0D9961CB-5A91-4BBB-BAD7-3B8B44F62D67}" type="pres">
      <dgm:prSet presAssocID="{C1CE8C51-CD6A-4D31-AC60-11BB0B88A758}" presName="node" presStyleLbl="node1" presStyleIdx="1" presStyleCnt="5" custScaleY="12505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BB691A27-55C0-4A4B-9B10-7A039745A490}" type="pres">
      <dgm:prSet presAssocID="{2C946219-23FB-4784-AC17-6E08DE163C15}" presName="sibTrans" presStyleLbl="sibTrans2D1" presStyleIdx="1" presStyleCnt="4" custAng="4097779" custScaleX="108505" custLinFactX="128359" custLinFactY="-29648" custLinFactNeighborX="200000" custLinFactNeighborY="-10000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PE"/>
        </a:p>
      </dgm:t>
    </dgm:pt>
    <dgm:pt modelId="{399FB47E-DA7F-4B5A-88A2-13D0242924C9}" type="pres">
      <dgm:prSet presAssocID="{2C946219-23FB-4784-AC17-6E08DE163C15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C7879565-C5E9-46D1-B87D-2B1F3B632E78}" type="pres">
      <dgm:prSet presAssocID="{3109A118-B624-4054-9419-28BBB71B36F7}" presName="node" presStyleLbl="node1" presStyleIdx="2" presStyleCnt="5" custScaleY="105699" custLinFactNeighborX="-3948" custLinFactNeighborY="902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3B54D578-7E98-4817-8668-4BBDEB9768DB}" type="pres">
      <dgm:prSet presAssocID="{A0FFFC62-1D28-47B2-8E64-F4F9AE4A593E}" presName="sibTrans" presStyleLbl="sibTrans2D1" presStyleIdx="2" presStyleCnt="4" custAng="1430363" custScaleX="214626" custLinFactY="9177" custLinFactNeighborX="27314" custLinFactNeighborY="10000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PE"/>
        </a:p>
      </dgm:t>
    </dgm:pt>
    <dgm:pt modelId="{BF520367-8646-4C10-A999-9833D12E5409}" type="pres">
      <dgm:prSet presAssocID="{A0FFFC62-1D28-47B2-8E64-F4F9AE4A593E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4E60E3E6-8868-42AD-8E64-2A4A539E130C}" type="pres">
      <dgm:prSet presAssocID="{4CB3705F-5E6B-4521-A6BC-2D5B30B6F612}" presName="node" presStyleLbl="node1" presStyleIdx="3" presStyleCnt="5" custLinFactX="-35791" custLinFactNeighborX="-100000" custLinFactNeighborY="2068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8518A997-23BB-4981-B1A1-564D9C93AF1A}" type="pres">
      <dgm:prSet presAssocID="{FFC8C6D0-F7C7-44ED-BB84-06157364922B}" presName="sibTrans" presStyleLbl="sibTrans2D1" presStyleIdx="3" presStyleCnt="4" custScaleX="16519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PE"/>
        </a:p>
      </dgm:t>
    </dgm:pt>
    <dgm:pt modelId="{9BCB49AC-5555-4AD3-8494-7D182213E302}" type="pres">
      <dgm:prSet presAssocID="{FFC8C6D0-F7C7-44ED-BB84-06157364922B}" presName="connectorText" presStyleLbl="sibTrans2D1" presStyleIdx="3" presStyleCnt="4"/>
      <dgm:spPr/>
      <dgm:t>
        <a:bodyPr/>
        <a:lstStyle/>
        <a:p>
          <a:endParaRPr lang="es-PE"/>
        </a:p>
      </dgm:t>
    </dgm:pt>
    <dgm:pt modelId="{6422C3E3-A6A0-451A-A773-A8024D1FC6D4}" type="pres">
      <dgm:prSet presAssocID="{7DB52AC6-23F7-4A2C-B7C5-252C7D53FA21}" presName="node" presStyleLbl="node1" presStyleIdx="4" presStyleCnt="5" custLinFactX="-40636" custLinFactNeighborX="-100000" custLinFactNeighborY="2350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</dgm:ptLst>
  <dgm:cxnLst>
    <dgm:cxn modelId="{DE946387-B0E8-436D-A750-5A2E1D6DB36C}" type="presOf" srcId="{C2C07A4D-3071-4D52-9153-533C9BE5CC38}" destId="{0D9961CB-5A91-4BBB-BAD7-3B8B44F62D67}" srcOrd="0" destOrd="2" presId="urn:microsoft.com/office/officeart/2005/8/layout/process5"/>
    <dgm:cxn modelId="{5526AF12-7624-4A57-B4D5-6D515C09D3A8}" srcId="{C1CE8C51-CD6A-4D31-AC60-11BB0B88A758}" destId="{C2C07A4D-3071-4D52-9153-533C9BE5CC38}" srcOrd="1" destOrd="0" parTransId="{8351A086-E7A0-4824-863B-E21C2E1E2FC0}" sibTransId="{303CF2FC-2729-45BC-B744-942FD3287572}"/>
    <dgm:cxn modelId="{DFC624A4-7989-4F01-9697-7086928817AC}" srcId="{3109A118-B624-4054-9419-28BBB71B36F7}" destId="{57BE40AE-4CEA-4ABA-888C-6653CE5B6872}" srcOrd="0" destOrd="0" parTransId="{B3049D4D-04C0-4CF5-BE60-DF1BEA545F4C}" sibTransId="{FF95A20A-C11A-4064-A7DA-009D896CC12D}"/>
    <dgm:cxn modelId="{476D0AF5-80DE-4D52-82C8-0006186972B6}" type="presOf" srcId="{FFC8C6D0-F7C7-44ED-BB84-06157364922B}" destId="{9BCB49AC-5555-4AD3-8494-7D182213E302}" srcOrd="1" destOrd="0" presId="urn:microsoft.com/office/officeart/2005/8/layout/process5"/>
    <dgm:cxn modelId="{BF4C67EC-F1D2-4C10-B725-703C7A1D34F3}" type="presOf" srcId="{A0FFFC62-1D28-47B2-8E64-F4F9AE4A593E}" destId="{3B54D578-7E98-4817-8668-4BBDEB9768DB}" srcOrd="0" destOrd="0" presId="urn:microsoft.com/office/officeart/2005/8/layout/process5"/>
    <dgm:cxn modelId="{CAD4B549-57CD-447D-A6C9-3B8B9CEB6A0F}" type="presOf" srcId="{2C946219-23FB-4784-AC17-6E08DE163C15}" destId="{BB691A27-55C0-4A4B-9B10-7A039745A490}" srcOrd="0" destOrd="0" presId="urn:microsoft.com/office/officeart/2005/8/layout/process5"/>
    <dgm:cxn modelId="{87837624-354E-4547-8F34-C97EF5905C6A}" srcId="{C8612192-8B8F-4F22-BCC5-A5680560952E}" destId="{7DB52AC6-23F7-4A2C-B7C5-252C7D53FA21}" srcOrd="4" destOrd="0" parTransId="{16318E38-B0BA-4D0D-A133-B341576C93B1}" sibTransId="{7768E532-C83B-4B02-A32B-B2A054A94FEA}"/>
    <dgm:cxn modelId="{79A1455E-A87E-4A95-B48A-26106E16327A}" srcId="{C8612192-8B8F-4F22-BCC5-A5680560952E}" destId="{0C4CDA6A-4095-4E61-9CB6-BBC183ABA7D3}" srcOrd="0" destOrd="0" parTransId="{25A810E1-C19C-4564-9647-3208F79378C9}" sibTransId="{C54CB7F8-4BB3-4225-A8D1-162C80B57426}"/>
    <dgm:cxn modelId="{ADFB01BA-5F17-4D50-81A1-68A23C997822}" type="presOf" srcId="{2C946219-23FB-4784-AC17-6E08DE163C15}" destId="{399FB47E-DA7F-4B5A-88A2-13D0242924C9}" srcOrd="1" destOrd="0" presId="urn:microsoft.com/office/officeart/2005/8/layout/process5"/>
    <dgm:cxn modelId="{061FB6B4-3F6A-4994-B216-F7B182CE2E66}" type="presOf" srcId="{7DB52AC6-23F7-4A2C-B7C5-252C7D53FA21}" destId="{6422C3E3-A6A0-451A-A773-A8024D1FC6D4}" srcOrd="0" destOrd="0" presId="urn:microsoft.com/office/officeart/2005/8/layout/process5"/>
    <dgm:cxn modelId="{34EF1C35-2B09-460A-AA62-833B4F20F70E}" type="presOf" srcId="{4CB3705F-5E6B-4521-A6BC-2D5B30B6F612}" destId="{4E60E3E6-8868-42AD-8E64-2A4A539E130C}" srcOrd="0" destOrd="0" presId="urn:microsoft.com/office/officeart/2005/8/layout/process5"/>
    <dgm:cxn modelId="{CFB631E7-4BF8-449E-854F-9E3C0AEEF176}" srcId="{C8612192-8B8F-4F22-BCC5-A5680560952E}" destId="{4CB3705F-5E6B-4521-A6BC-2D5B30B6F612}" srcOrd="3" destOrd="0" parTransId="{B1C1B99A-4395-4A2D-8977-5A753F527F1D}" sibTransId="{FFC8C6D0-F7C7-44ED-BB84-06157364922B}"/>
    <dgm:cxn modelId="{1DE418D0-2483-4B23-B6DE-31FE2819A523}" type="presOf" srcId="{BDABAB78-505E-47D7-9CA0-3A1E0E2D0EA7}" destId="{C7879565-C5E9-46D1-B87D-2B1F3B632E78}" srcOrd="0" destOrd="2" presId="urn:microsoft.com/office/officeart/2005/8/layout/process5"/>
    <dgm:cxn modelId="{ACE3F045-A091-4B5E-89DC-AAAD9BC442BD}" srcId="{3109A118-B624-4054-9419-28BBB71B36F7}" destId="{BDABAB78-505E-47D7-9CA0-3A1E0E2D0EA7}" srcOrd="1" destOrd="0" parTransId="{A9EF71F5-084A-4CB0-BD8A-491D2733FD18}" sibTransId="{5C7EEBFF-2136-42F2-9578-506B9B53A449}"/>
    <dgm:cxn modelId="{B5BA557C-2FDE-4B88-8591-699DBF58AEE8}" srcId="{C1CE8C51-CD6A-4D31-AC60-11BB0B88A758}" destId="{CDBA8E60-2D3F-4BA6-9B5E-1F63581BD067}" srcOrd="0" destOrd="0" parTransId="{4A0FCBCB-3356-4FAB-92F0-0FFB89149302}" sibTransId="{46DC9F66-8E3B-41F9-A52A-E4A6E6AFE830}"/>
    <dgm:cxn modelId="{D0A34693-ABBE-462E-9FD3-087094C6745A}" type="presOf" srcId="{57BE40AE-4CEA-4ABA-888C-6653CE5B6872}" destId="{C7879565-C5E9-46D1-B87D-2B1F3B632E78}" srcOrd="0" destOrd="1" presId="urn:microsoft.com/office/officeart/2005/8/layout/process5"/>
    <dgm:cxn modelId="{8DE5E78F-D5D4-4613-A35A-A360905C5E20}" type="presOf" srcId="{3109A118-B624-4054-9419-28BBB71B36F7}" destId="{C7879565-C5E9-46D1-B87D-2B1F3B632E78}" srcOrd="0" destOrd="0" presId="urn:microsoft.com/office/officeart/2005/8/layout/process5"/>
    <dgm:cxn modelId="{7CDB22D6-0B78-44AF-A61B-EDA90CE4266B}" type="presOf" srcId="{FFC8C6D0-F7C7-44ED-BB84-06157364922B}" destId="{8518A997-23BB-4981-B1A1-564D9C93AF1A}" srcOrd="0" destOrd="0" presId="urn:microsoft.com/office/officeart/2005/8/layout/process5"/>
    <dgm:cxn modelId="{83B2989A-0E2A-43A9-87E4-0CEC92A92F7D}" type="presOf" srcId="{C8612192-8B8F-4F22-BCC5-A5680560952E}" destId="{FDA80222-9D7F-400E-A4DF-7FE7C14E32E9}" srcOrd="0" destOrd="0" presId="urn:microsoft.com/office/officeart/2005/8/layout/process5"/>
    <dgm:cxn modelId="{1A526546-CD97-46B7-B58E-8FE970400585}" srcId="{C8612192-8B8F-4F22-BCC5-A5680560952E}" destId="{C1CE8C51-CD6A-4D31-AC60-11BB0B88A758}" srcOrd="1" destOrd="0" parTransId="{DF7F615F-4C55-4E23-9493-EB441D25CC23}" sibTransId="{2C946219-23FB-4784-AC17-6E08DE163C15}"/>
    <dgm:cxn modelId="{E32A893D-30E1-4147-AC4D-6801F7187086}" type="presOf" srcId="{C1CE8C51-CD6A-4D31-AC60-11BB0B88A758}" destId="{0D9961CB-5A91-4BBB-BAD7-3B8B44F62D67}" srcOrd="0" destOrd="0" presId="urn:microsoft.com/office/officeart/2005/8/layout/process5"/>
    <dgm:cxn modelId="{45FDA7CF-B724-4083-AEDE-730FAD4604AD}" type="presOf" srcId="{C54CB7F8-4BB3-4225-A8D1-162C80B57426}" destId="{DEF5A198-DF54-4FEB-A5C8-132AEAFD08EA}" srcOrd="0" destOrd="0" presId="urn:microsoft.com/office/officeart/2005/8/layout/process5"/>
    <dgm:cxn modelId="{76827558-7D75-42FB-AD0D-EF92106424FF}" type="presOf" srcId="{C54CB7F8-4BB3-4225-A8D1-162C80B57426}" destId="{E242E78C-190B-4F41-B9C7-5156A2D36C58}" srcOrd="1" destOrd="0" presId="urn:microsoft.com/office/officeart/2005/8/layout/process5"/>
    <dgm:cxn modelId="{5B06CEF6-1F74-4A8B-AF95-26EE5A5BB131}" type="presOf" srcId="{A0FFFC62-1D28-47B2-8E64-F4F9AE4A593E}" destId="{BF520367-8646-4C10-A999-9833D12E5409}" srcOrd="1" destOrd="0" presId="urn:microsoft.com/office/officeart/2005/8/layout/process5"/>
    <dgm:cxn modelId="{B555CC58-C39B-4335-BBD2-DA17A043F9FF}" srcId="{C8612192-8B8F-4F22-BCC5-A5680560952E}" destId="{3109A118-B624-4054-9419-28BBB71B36F7}" srcOrd="2" destOrd="0" parTransId="{E245E6BF-BAB1-4286-BB27-C45694744D28}" sibTransId="{A0FFFC62-1D28-47B2-8E64-F4F9AE4A593E}"/>
    <dgm:cxn modelId="{D1D158E7-A057-4973-BA2E-04EDF8B25D60}" type="presOf" srcId="{CDBA8E60-2D3F-4BA6-9B5E-1F63581BD067}" destId="{0D9961CB-5A91-4BBB-BAD7-3B8B44F62D67}" srcOrd="0" destOrd="1" presId="urn:microsoft.com/office/officeart/2005/8/layout/process5"/>
    <dgm:cxn modelId="{F76F864A-1971-4D3F-904C-2562D4F12F1B}" type="presOf" srcId="{0C4CDA6A-4095-4E61-9CB6-BBC183ABA7D3}" destId="{6B99E85B-D586-429F-A9C8-55976490CDA6}" srcOrd="0" destOrd="0" presId="urn:microsoft.com/office/officeart/2005/8/layout/process5"/>
    <dgm:cxn modelId="{3E278186-3EA4-49FB-8FFE-7B15DF27F4FB}" type="presParOf" srcId="{FDA80222-9D7F-400E-A4DF-7FE7C14E32E9}" destId="{6B99E85B-D586-429F-A9C8-55976490CDA6}" srcOrd="0" destOrd="0" presId="urn:microsoft.com/office/officeart/2005/8/layout/process5"/>
    <dgm:cxn modelId="{2AD3E093-C895-414F-AC05-73E82B704F5C}" type="presParOf" srcId="{FDA80222-9D7F-400E-A4DF-7FE7C14E32E9}" destId="{DEF5A198-DF54-4FEB-A5C8-132AEAFD08EA}" srcOrd="1" destOrd="0" presId="urn:microsoft.com/office/officeart/2005/8/layout/process5"/>
    <dgm:cxn modelId="{A60522C4-7A2E-4902-994C-9F62DFEC9664}" type="presParOf" srcId="{DEF5A198-DF54-4FEB-A5C8-132AEAFD08EA}" destId="{E242E78C-190B-4F41-B9C7-5156A2D36C58}" srcOrd="0" destOrd="0" presId="urn:microsoft.com/office/officeart/2005/8/layout/process5"/>
    <dgm:cxn modelId="{51626F5A-A08B-4FCF-A000-926D24D89451}" type="presParOf" srcId="{FDA80222-9D7F-400E-A4DF-7FE7C14E32E9}" destId="{0D9961CB-5A91-4BBB-BAD7-3B8B44F62D67}" srcOrd="2" destOrd="0" presId="urn:microsoft.com/office/officeart/2005/8/layout/process5"/>
    <dgm:cxn modelId="{5AE98594-F114-4300-BE1B-B276A7849E6C}" type="presParOf" srcId="{FDA80222-9D7F-400E-A4DF-7FE7C14E32E9}" destId="{BB691A27-55C0-4A4B-9B10-7A039745A490}" srcOrd="3" destOrd="0" presId="urn:microsoft.com/office/officeart/2005/8/layout/process5"/>
    <dgm:cxn modelId="{C9E55EF2-5279-4209-87D9-CD757FF06E6F}" type="presParOf" srcId="{BB691A27-55C0-4A4B-9B10-7A039745A490}" destId="{399FB47E-DA7F-4B5A-88A2-13D0242924C9}" srcOrd="0" destOrd="0" presId="urn:microsoft.com/office/officeart/2005/8/layout/process5"/>
    <dgm:cxn modelId="{9F63BE20-68B9-48E6-98BC-3B1BF12FBCD8}" type="presParOf" srcId="{FDA80222-9D7F-400E-A4DF-7FE7C14E32E9}" destId="{C7879565-C5E9-46D1-B87D-2B1F3B632E78}" srcOrd="4" destOrd="0" presId="urn:microsoft.com/office/officeart/2005/8/layout/process5"/>
    <dgm:cxn modelId="{6164C846-AB3D-44BB-8621-F946C82AAC89}" type="presParOf" srcId="{FDA80222-9D7F-400E-A4DF-7FE7C14E32E9}" destId="{3B54D578-7E98-4817-8668-4BBDEB9768DB}" srcOrd="5" destOrd="0" presId="urn:microsoft.com/office/officeart/2005/8/layout/process5"/>
    <dgm:cxn modelId="{68164893-DB8C-4F21-871D-79E84843395B}" type="presParOf" srcId="{3B54D578-7E98-4817-8668-4BBDEB9768DB}" destId="{BF520367-8646-4C10-A999-9833D12E5409}" srcOrd="0" destOrd="0" presId="urn:microsoft.com/office/officeart/2005/8/layout/process5"/>
    <dgm:cxn modelId="{FEB597E9-A689-4308-824D-9A723402FDD0}" type="presParOf" srcId="{FDA80222-9D7F-400E-A4DF-7FE7C14E32E9}" destId="{4E60E3E6-8868-42AD-8E64-2A4A539E130C}" srcOrd="6" destOrd="0" presId="urn:microsoft.com/office/officeart/2005/8/layout/process5"/>
    <dgm:cxn modelId="{8E892620-B631-4115-A83E-089AC7092FED}" type="presParOf" srcId="{FDA80222-9D7F-400E-A4DF-7FE7C14E32E9}" destId="{8518A997-23BB-4981-B1A1-564D9C93AF1A}" srcOrd="7" destOrd="0" presId="urn:microsoft.com/office/officeart/2005/8/layout/process5"/>
    <dgm:cxn modelId="{547C70BA-077F-4CFA-ACFC-25DE5863C262}" type="presParOf" srcId="{8518A997-23BB-4981-B1A1-564D9C93AF1A}" destId="{9BCB49AC-5555-4AD3-8494-7D182213E302}" srcOrd="0" destOrd="0" presId="urn:microsoft.com/office/officeart/2005/8/layout/process5"/>
    <dgm:cxn modelId="{ED26C217-D811-490F-BF86-0EFB67A8AC3D}" type="presParOf" srcId="{FDA80222-9D7F-400E-A4DF-7FE7C14E32E9}" destId="{6422C3E3-A6A0-451A-A773-A8024D1FC6D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59CE1-F073-45A7-8B84-28A451670761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53883EF-5E91-4186-A8E1-3E05633B1DAC}">
      <dgm:prSet phldrT="[Texto]" custT="1"/>
      <dgm:spPr>
        <a:xfrm>
          <a:off x="1638104" y="2036"/>
          <a:ext cx="2629290" cy="1036608"/>
        </a:xfrm>
        <a:solidFill>
          <a:srgbClr val="2D4E75"/>
        </a:solidFill>
        <a:ln w="127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zh-CN" sz="1800" b="1" dirty="0" smtClean="0">
              <a:solidFill>
                <a:srgbClr val="FFFFFF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rPr>
            <a:t>Exclusivamente al cumplimiento de los fines y objetivos del PI</a:t>
          </a:r>
          <a:endParaRPr lang="es-ES" sz="1800" b="1" dirty="0">
            <a:solidFill>
              <a:srgbClr val="FFFFFF"/>
            </a:solidFill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1E2B21E7-F91D-4F31-B321-0051279B63B5}" type="parTrans" cxnId="{09CC880A-2191-4E1B-8A80-BE1FB4B766D1}">
      <dgm:prSet/>
      <dgm:spPr/>
      <dgm:t>
        <a:bodyPr/>
        <a:lstStyle/>
        <a:p>
          <a:endParaRPr lang="es-ES"/>
        </a:p>
      </dgm:t>
    </dgm:pt>
    <dgm:pt modelId="{E018D559-146B-4ADF-B62A-56B9FF10CA1A}" type="sibTrans" cxnId="{09CC880A-2191-4E1B-8A80-BE1FB4B766D1}">
      <dgm:prSet/>
      <dgm:spPr/>
      <dgm:t>
        <a:bodyPr/>
        <a:lstStyle/>
        <a:p>
          <a:endParaRPr lang="es-ES"/>
        </a:p>
      </dgm:t>
    </dgm:pt>
    <dgm:pt modelId="{268B88C9-DA4C-464D-8533-5B5C3CA07E52}">
      <dgm:prSet phldrT="[Texto]" custT="1"/>
      <dgm:spPr>
        <a:xfrm>
          <a:off x="543097" y="1496587"/>
          <a:ext cx="2180680" cy="1090340"/>
        </a:xfrm>
        <a:solidFill>
          <a:srgbClr val="95B3D7"/>
        </a:solidFill>
        <a:ln w="38100" cap="flat" cmpd="sng" algn="ctr">
          <a:solidFill>
            <a:srgbClr val="4F81BD">
              <a:lumMod val="50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zh-CN" sz="2000" b="1" dirty="0" smtClean="0">
              <a:solidFill>
                <a:srgbClr val="000000"/>
              </a:solidFill>
              <a:latin typeface="Calibri"/>
              <a:ea typeface="SimSun"/>
              <a:cs typeface="+mn-cs"/>
            </a:rPr>
            <a:t>Sostenimiento de metas</a:t>
          </a:r>
          <a:endParaRPr lang="es-ES" sz="2000" b="1" dirty="0">
            <a:solidFill>
              <a:srgbClr val="000000"/>
            </a:solidFill>
            <a:latin typeface="Calibri"/>
            <a:ea typeface="SimSun"/>
            <a:cs typeface="+mn-cs"/>
          </a:endParaRPr>
        </a:p>
      </dgm:t>
    </dgm:pt>
    <dgm:pt modelId="{C10A7E01-3E19-44B8-A08F-93406AE703C5}" type="parTrans" cxnId="{4984E9B7-BE3B-45DF-B0A6-70FA09F5A3B3}">
      <dgm:prSet/>
      <dgm:spPr>
        <a:xfrm>
          <a:off x="1633438" y="1038644"/>
          <a:ext cx="1319311" cy="457942"/>
        </a:xfrm>
        <a:noFill/>
        <a:ln w="127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2A7DB4AE-A846-4CFB-A6DB-38CDBB92310A}" type="sibTrans" cxnId="{4984E9B7-BE3B-45DF-B0A6-70FA09F5A3B3}">
      <dgm:prSet/>
      <dgm:spPr/>
      <dgm:t>
        <a:bodyPr/>
        <a:lstStyle/>
        <a:p>
          <a:endParaRPr lang="es-ES"/>
        </a:p>
      </dgm:t>
    </dgm:pt>
    <dgm:pt modelId="{83FF3AF1-17B2-44FF-A518-8B78F9C68217}">
      <dgm:prSet phldrT="[Texto]" custT="1"/>
      <dgm:spPr>
        <a:xfrm>
          <a:off x="3181721" y="1496587"/>
          <a:ext cx="2180680" cy="1090340"/>
        </a:xfrm>
        <a:solidFill>
          <a:srgbClr val="95B3D7"/>
        </a:solidFill>
        <a:ln w="38100" cap="flat" cmpd="sng" algn="ctr">
          <a:solidFill>
            <a:srgbClr val="4F81BD">
              <a:lumMod val="50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zh-CN" sz="2000" b="1" dirty="0" smtClean="0">
              <a:solidFill>
                <a:srgbClr val="000000"/>
              </a:solidFill>
              <a:latin typeface="Calibri"/>
              <a:ea typeface="SimSun"/>
              <a:cs typeface="+mn-cs"/>
            </a:rPr>
            <a:t>Cumplimiento de metas</a:t>
          </a:r>
          <a:endParaRPr lang="es-ES" sz="2000" b="1" dirty="0">
            <a:solidFill>
              <a:srgbClr val="000000"/>
            </a:solidFill>
            <a:latin typeface="Calibri"/>
            <a:ea typeface="SimSun"/>
            <a:cs typeface="+mn-cs"/>
          </a:endParaRPr>
        </a:p>
      </dgm:t>
    </dgm:pt>
    <dgm:pt modelId="{B5336B27-90EC-4512-88FF-63922CA1E37D}" type="parTrans" cxnId="{33EB6FD2-AB9D-422F-8014-45296BBC51D2}">
      <dgm:prSet/>
      <dgm:spPr>
        <a:xfrm>
          <a:off x="2952750" y="1038644"/>
          <a:ext cx="1319311" cy="457942"/>
        </a:xfrm>
        <a:noFill/>
        <a:ln w="127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F508340C-AC9A-4377-9367-F66E4CC82E0A}" type="sibTrans" cxnId="{33EB6FD2-AB9D-422F-8014-45296BBC51D2}">
      <dgm:prSet/>
      <dgm:spPr/>
      <dgm:t>
        <a:bodyPr/>
        <a:lstStyle/>
        <a:p>
          <a:endParaRPr lang="es-ES"/>
        </a:p>
      </dgm:t>
    </dgm:pt>
    <dgm:pt modelId="{FD1CE8EA-3B54-48C1-94A3-6378497352CB}" type="pres">
      <dgm:prSet presAssocID="{24259CE1-F073-45A7-8B84-28A4516707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1BF45C-261F-4BEF-AA5C-B0D36BBCC7FC}" type="pres">
      <dgm:prSet presAssocID="{353883EF-5E91-4186-A8E1-3E05633B1DAC}" presName="hierRoot1" presStyleCnt="0">
        <dgm:presLayoutVars>
          <dgm:hierBranch val="init"/>
        </dgm:presLayoutVars>
      </dgm:prSet>
      <dgm:spPr/>
    </dgm:pt>
    <dgm:pt modelId="{ADA6372A-8083-42B2-80BB-45E730DFBCBC}" type="pres">
      <dgm:prSet presAssocID="{353883EF-5E91-4186-A8E1-3E05633B1DAC}" presName="rootComposite1" presStyleCnt="0"/>
      <dgm:spPr/>
    </dgm:pt>
    <dgm:pt modelId="{2BC6D21C-67E6-4DD7-8860-9722800EBEC3}" type="pres">
      <dgm:prSet presAssocID="{353883EF-5E91-4186-A8E1-3E05633B1DAC}" presName="rootText1" presStyleLbl="node0" presStyleIdx="0" presStyleCnt="1" custScaleX="120572" custScaleY="950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D732FE2-87A9-4DE6-93B5-A9EDF3CE6729}" type="pres">
      <dgm:prSet presAssocID="{353883EF-5E91-4186-A8E1-3E05633B1DA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3A36F8-AC8C-466A-8A93-0ECB07FB5376}" type="pres">
      <dgm:prSet presAssocID="{353883EF-5E91-4186-A8E1-3E05633B1DAC}" presName="hierChild2" presStyleCnt="0"/>
      <dgm:spPr/>
    </dgm:pt>
    <dgm:pt modelId="{855E034B-2A6C-444C-BA37-4B4DFA59307B}" type="pres">
      <dgm:prSet presAssocID="{C10A7E01-3E19-44B8-A08F-93406AE703C5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319311" y="0"/>
              </a:moveTo>
              <a:lnTo>
                <a:pt x="1319311" y="228971"/>
              </a:lnTo>
              <a:lnTo>
                <a:pt x="0" y="228971"/>
              </a:lnTo>
              <a:lnTo>
                <a:pt x="0" y="457942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9B3A2705-C50C-4933-B0FD-43D3019F1489}" type="pres">
      <dgm:prSet presAssocID="{268B88C9-DA4C-464D-8533-5B5C3CA07E52}" presName="hierRoot2" presStyleCnt="0">
        <dgm:presLayoutVars>
          <dgm:hierBranch val="init"/>
        </dgm:presLayoutVars>
      </dgm:prSet>
      <dgm:spPr/>
    </dgm:pt>
    <dgm:pt modelId="{5B50CE81-A97B-4EC1-8CFF-EC53A4B5BFC6}" type="pres">
      <dgm:prSet presAssocID="{268B88C9-DA4C-464D-8533-5B5C3CA07E52}" presName="rootComposite" presStyleCnt="0"/>
      <dgm:spPr/>
    </dgm:pt>
    <dgm:pt modelId="{FFB54164-9941-49DF-BD52-4C78DF3CD1C9}" type="pres">
      <dgm:prSet presAssocID="{268B88C9-DA4C-464D-8533-5B5C3CA07E52}" presName="rootText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9B99A1C-C439-4A2D-AB2E-91FE4963FE97}" type="pres">
      <dgm:prSet presAssocID="{268B88C9-DA4C-464D-8533-5B5C3CA07E52}" presName="rootConnector" presStyleLbl="node2" presStyleIdx="0" presStyleCnt="2"/>
      <dgm:spPr/>
      <dgm:t>
        <a:bodyPr/>
        <a:lstStyle/>
        <a:p>
          <a:endParaRPr lang="es-ES"/>
        </a:p>
      </dgm:t>
    </dgm:pt>
    <dgm:pt modelId="{F6203436-D4BD-460F-8440-0E5A2BEDD834}" type="pres">
      <dgm:prSet presAssocID="{268B88C9-DA4C-464D-8533-5B5C3CA07E52}" presName="hierChild4" presStyleCnt="0"/>
      <dgm:spPr/>
    </dgm:pt>
    <dgm:pt modelId="{84A1EF70-0A2F-4F1E-A505-25B4B002DE6A}" type="pres">
      <dgm:prSet presAssocID="{268B88C9-DA4C-464D-8533-5B5C3CA07E52}" presName="hierChild5" presStyleCnt="0"/>
      <dgm:spPr/>
    </dgm:pt>
    <dgm:pt modelId="{70288EC3-5E32-44AE-BA0D-0B7982C9A4E9}" type="pres">
      <dgm:prSet presAssocID="{B5336B27-90EC-4512-88FF-63922CA1E37D}" presName="Name37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71"/>
              </a:lnTo>
              <a:lnTo>
                <a:pt x="1319311" y="228971"/>
              </a:lnTo>
              <a:lnTo>
                <a:pt x="1319311" y="457942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FF787FB7-3BAC-45DF-BADD-91B22934BB93}" type="pres">
      <dgm:prSet presAssocID="{83FF3AF1-17B2-44FF-A518-8B78F9C68217}" presName="hierRoot2" presStyleCnt="0">
        <dgm:presLayoutVars>
          <dgm:hierBranch val="init"/>
        </dgm:presLayoutVars>
      </dgm:prSet>
      <dgm:spPr/>
    </dgm:pt>
    <dgm:pt modelId="{03E1CBCC-B128-47C3-B601-53E7B7ED3F63}" type="pres">
      <dgm:prSet presAssocID="{83FF3AF1-17B2-44FF-A518-8B78F9C68217}" presName="rootComposite" presStyleCnt="0"/>
      <dgm:spPr/>
    </dgm:pt>
    <dgm:pt modelId="{3E13E6D5-30DC-43C3-B05B-056BF9D9F3F3}" type="pres">
      <dgm:prSet presAssocID="{83FF3AF1-17B2-44FF-A518-8B78F9C68217}" presName="rootText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7C54302-5FCD-4101-ABC7-56E986D41621}" type="pres">
      <dgm:prSet presAssocID="{83FF3AF1-17B2-44FF-A518-8B78F9C682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E9557681-1C36-4330-B579-79A68ADFFEDD}" type="pres">
      <dgm:prSet presAssocID="{83FF3AF1-17B2-44FF-A518-8B78F9C68217}" presName="hierChild4" presStyleCnt="0"/>
      <dgm:spPr/>
    </dgm:pt>
    <dgm:pt modelId="{39685200-5E96-42D5-B535-BC20576BC147}" type="pres">
      <dgm:prSet presAssocID="{83FF3AF1-17B2-44FF-A518-8B78F9C68217}" presName="hierChild5" presStyleCnt="0"/>
      <dgm:spPr/>
    </dgm:pt>
    <dgm:pt modelId="{CD7D359A-18E8-4699-9B7D-BBB0FDC3504A}" type="pres">
      <dgm:prSet presAssocID="{353883EF-5E91-4186-A8E1-3E05633B1DAC}" presName="hierChild3" presStyleCnt="0"/>
      <dgm:spPr/>
    </dgm:pt>
  </dgm:ptLst>
  <dgm:cxnLst>
    <dgm:cxn modelId="{33EB6FD2-AB9D-422F-8014-45296BBC51D2}" srcId="{353883EF-5E91-4186-A8E1-3E05633B1DAC}" destId="{83FF3AF1-17B2-44FF-A518-8B78F9C68217}" srcOrd="1" destOrd="0" parTransId="{B5336B27-90EC-4512-88FF-63922CA1E37D}" sibTransId="{F508340C-AC9A-4377-9367-F66E4CC82E0A}"/>
    <dgm:cxn modelId="{4984E9B7-BE3B-45DF-B0A6-70FA09F5A3B3}" srcId="{353883EF-5E91-4186-A8E1-3E05633B1DAC}" destId="{268B88C9-DA4C-464D-8533-5B5C3CA07E52}" srcOrd="0" destOrd="0" parTransId="{C10A7E01-3E19-44B8-A08F-93406AE703C5}" sibTransId="{2A7DB4AE-A846-4CFB-A6DB-38CDBB92310A}"/>
    <dgm:cxn modelId="{C6E15707-66B8-4191-936A-6146098282D4}" type="presOf" srcId="{268B88C9-DA4C-464D-8533-5B5C3CA07E52}" destId="{FFB54164-9941-49DF-BD52-4C78DF3CD1C9}" srcOrd="0" destOrd="0" presId="urn:microsoft.com/office/officeart/2005/8/layout/orgChart1"/>
    <dgm:cxn modelId="{09CC880A-2191-4E1B-8A80-BE1FB4B766D1}" srcId="{24259CE1-F073-45A7-8B84-28A451670761}" destId="{353883EF-5E91-4186-A8E1-3E05633B1DAC}" srcOrd="0" destOrd="0" parTransId="{1E2B21E7-F91D-4F31-B321-0051279B63B5}" sibTransId="{E018D559-146B-4ADF-B62A-56B9FF10CA1A}"/>
    <dgm:cxn modelId="{FB0F1A22-7DBC-46E2-BEFA-69D746B4D7B6}" type="presOf" srcId="{C10A7E01-3E19-44B8-A08F-93406AE703C5}" destId="{855E034B-2A6C-444C-BA37-4B4DFA59307B}" srcOrd="0" destOrd="0" presId="urn:microsoft.com/office/officeart/2005/8/layout/orgChart1"/>
    <dgm:cxn modelId="{B1A16A36-F417-438F-BA25-E8D9C168F51E}" type="presOf" srcId="{83FF3AF1-17B2-44FF-A518-8B78F9C68217}" destId="{3E13E6D5-30DC-43C3-B05B-056BF9D9F3F3}" srcOrd="0" destOrd="0" presId="urn:microsoft.com/office/officeart/2005/8/layout/orgChart1"/>
    <dgm:cxn modelId="{B536CF1E-AFFE-4CD5-996F-D94444347567}" type="presOf" srcId="{24259CE1-F073-45A7-8B84-28A451670761}" destId="{FD1CE8EA-3B54-48C1-94A3-6378497352CB}" srcOrd="0" destOrd="0" presId="urn:microsoft.com/office/officeart/2005/8/layout/orgChart1"/>
    <dgm:cxn modelId="{B636A3D1-3E0D-4C23-96EE-324A933B896F}" type="presOf" srcId="{353883EF-5E91-4186-A8E1-3E05633B1DAC}" destId="{2BC6D21C-67E6-4DD7-8860-9722800EBEC3}" srcOrd="0" destOrd="0" presId="urn:microsoft.com/office/officeart/2005/8/layout/orgChart1"/>
    <dgm:cxn modelId="{6FD03EA1-3CDE-4AA9-ABD9-78E0BCCBBBC5}" type="presOf" srcId="{353883EF-5E91-4186-A8E1-3E05633B1DAC}" destId="{3D732FE2-87A9-4DE6-93B5-A9EDF3CE6729}" srcOrd="1" destOrd="0" presId="urn:microsoft.com/office/officeart/2005/8/layout/orgChart1"/>
    <dgm:cxn modelId="{4AA7544B-5279-4CB5-A76F-068B312880DE}" type="presOf" srcId="{268B88C9-DA4C-464D-8533-5B5C3CA07E52}" destId="{D9B99A1C-C439-4A2D-AB2E-91FE4963FE97}" srcOrd="1" destOrd="0" presId="urn:microsoft.com/office/officeart/2005/8/layout/orgChart1"/>
    <dgm:cxn modelId="{1A94D977-7D8C-4463-AC69-802D73ACA60C}" type="presOf" srcId="{83FF3AF1-17B2-44FF-A518-8B78F9C68217}" destId="{47C54302-5FCD-4101-ABC7-56E986D41621}" srcOrd="1" destOrd="0" presId="urn:microsoft.com/office/officeart/2005/8/layout/orgChart1"/>
    <dgm:cxn modelId="{5F5BA375-1EF4-4DCD-9A30-4A74A644E164}" type="presOf" srcId="{B5336B27-90EC-4512-88FF-63922CA1E37D}" destId="{70288EC3-5E32-44AE-BA0D-0B7982C9A4E9}" srcOrd="0" destOrd="0" presId="urn:microsoft.com/office/officeart/2005/8/layout/orgChart1"/>
    <dgm:cxn modelId="{7A12A38A-F892-4BC4-A469-0EC6E304ABAE}" type="presParOf" srcId="{FD1CE8EA-3B54-48C1-94A3-6378497352CB}" destId="{7C1BF45C-261F-4BEF-AA5C-B0D36BBCC7FC}" srcOrd="0" destOrd="0" presId="urn:microsoft.com/office/officeart/2005/8/layout/orgChart1"/>
    <dgm:cxn modelId="{D5D2E3E3-94F9-4F79-B703-14B8F6BBCB90}" type="presParOf" srcId="{7C1BF45C-261F-4BEF-AA5C-B0D36BBCC7FC}" destId="{ADA6372A-8083-42B2-80BB-45E730DFBCBC}" srcOrd="0" destOrd="0" presId="urn:microsoft.com/office/officeart/2005/8/layout/orgChart1"/>
    <dgm:cxn modelId="{BB7777F8-D3AF-4879-AB3C-96CA909102C0}" type="presParOf" srcId="{ADA6372A-8083-42B2-80BB-45E730DFBCBC}" destId="{2BC6D21C-67E6-4DD7-8860-9722800EBEC3}" srcOrd="0" destOrd="0" presId="urn:microsoft.com/office/officeart/2005/8/layout/orgChart1"/>
    <dgm:cxn modelId="{C197739E-DB29-40F6-A11F-C35FC4BC89D7}" type="presParOf" srcId="{ADA6372A-8083-42B2-80BB-45E730DFBCBC}" destId="{3D732FE2-87A9-4DE6-93B5-A9EDF3CE6729}" srcOrd="1" destOrd="0" presId="urn:microsoft.com/office/officeart/2005/8/layout/orgChart1"/>
    <dgm:cxn modelId="{E6698B6A-AA30-4EBC-8863-79100FB3AFB9}" type="presParOf" srcId="{7C1BF45C-261F-4BEF-AA5C-B0D36BBCC7FC}" destId="{C23A36F8-AC8C-466A-8A93-0ECB07FB5376}" srcOrd="1" destOrd="0" presId="urn:microsoft.com/office/officeart/2005/8/layout/orgChart1"/>
    <dgm:cxn modelId="{606BB2BA-C194-47BE-908A-73EC85665D30}" type="presParOf" srcId="{C23A36F8-AC8C-466A-8A93-0ECB07FB5376}" destId="{855E034B-2A6C-444C-BA37-4B4DFA59307B}" srcOrd="0" destOrd="0" presId="urn:microsoft.com/office/officeart/2005/8/layout/orgChart1"/>
    <dgm:cxn modelId="{6C7EF3D7-DCF4-4CFE-BC5C-F9ABCB005674}" type="presParOf" srcId="{C23A36F8-AC8C-466A-8A93-0ECB07FB5376}" destId="{9B3A2705-C50C-4933-B0FD-43D3019F1489}" srcOrd="1" destOrd="0" presId="urn:microsoft.com/office/officeart/2005/8/layout/orgChart1"/>
    <dgm:cxn modelId="{94544F47-C76F-4BD5-BFDF-7D79B1C021C6}" type="presParOf" srcId="{9B3A2705-C50C-4933-B0FD-43D3019F1489}" destId="{5B50CE81-A97B-4EC1-8CFF-EC53A4B5BFC6}" srcOrd="0" destOrd="0" presId="urn:microsoft.com/office/officeart/2005/8/layout/orgChart1"/>
    <dgm:cxn modelId="{ADEA421F-BE11-451C-AB52-D69A232357FF}" type="presParOf" srcId="{5B50CE81-A97B-4EC1-8CFF-EC53A4B5BFC6}" destId="{FFB54164-9941-49DF-BD52-4C78DF3CD1C9}" srcOrd="0" destOrd="0" presId="urn:microsoft.com/office/officeart/2005/8/layout/orgChart1"/>
    <dgm:cxn modelId="{9D15A58E-0BFB-4192-97C7-AA92CE9A1918}" type="presParOf" srcId="{5B50CE81-A97B-4EC1-8CFF-EC53A4B5BFC6}" destId="{D9B99A1C-C439-4A2D-AB2E-91FE4963FE97}" srcOrd="1" destOrd="0" presId="urn:microsoft.com/office/officeart/2005/8/layout/orgChart1"/>
    <dgm:cxn modelId="{54869374-DB56-4BDB-BE11-C6C8CF7A5648}" type="presParOf" srcId="{9B3A2705-C50C-4933-B0FD-43D3019F1489}" destId="{F6203436-D4BD-460F-8440-0E5A2BEDD834}" srcOrd="1" destOrd="0" presId="urn:microsoft.com/office/officeart/2005/8/layout/orgChart1"/>
    <dgm:cxn modelId="{F8D8FEBA-E928-4D4A-8C2D-B2F8D0DA123F}" type="presParOf" srcId="{9B3A2705-C50C-4933-B0FD-43D3019F1489}" destId="{84A1EF70-0A2F-4F1E-A505-25B4B002DE6A}" srcOrd="2" destOrd="0" presId="urn:microsoft.com/office/officeart/2005/8/layout/orgChart1"/>
    <dgm:cxn modelId="{14EF5EBA-473D-4161-BC3A-719EE73A7C89}" type="presParOf" srcId="{C23A36F8-AC8C-466A-8A93-0ECB07FB5376}" destId="{70288EC3-5E32-44AE-BA0D-0B7982C9A4E9}" srcOrd="2" destOrd="0" presId="urn:microsoft.com/office/officeart/2005/8/layout/orgChart1"/>
    <dgm:cxn modelId="{0F8DE588-9201-48F3-9EB6-3300C1F610B7}" type="presParOf" srcId="{C23A36F8-AC8C-466A-8A93-0ECB07FB5376}" destId="{FF787FB7-3BAC-45DF-BADD-91B22934BB93}" srcOrd="3" destOrd="0" presId="urn:microsoft.com/office/officeart/2005/8/layout/orgChart1"/>
    <dgm:cxn modelId="{113A9344-5881-4CDE-950A-A3BDEE72BCFB}" type="presParOf" srcId="{FF787FB7-3BAC-45DF-BADD-91B22934BB93}" destId="{03E1CBCC-B128-47C3-B601-53E7B7ED3F63}" srcOrd="0" destOrd="0" presId="urn:microsoft.com/office/officeart/2005/8/layout/orgChart1"/>
    <dgm:cxn modelId="{D703F270-1DF3-4852-BBBF-AB40F655BCE7}" type="presParOf" srcId="{03E1CBCC-B128-47C3-B601-53E7B7ED3F63}" destId="{3E13E6D5-30DC-43C3-B05B-056BF9D9F3F3}" srcOrd="0" destOrd="0" presId="urn:microsoft.com/office/officeart/2005/8/layout/orgChart1"/>
    <dgm:cxn modelId="{0A37A7AD-7044-428E-B406-2E3DC8D6251D}" type="presParOf" srcId="{03E1CBCC-B128-47C3-B601-53E7B7ED3F63}" destId="{47C54302-5FCD-4101-ABC7-56E986D41621}" srcOrd="1" destOrd="0" presId="urn:microsoft.com/office/officeart/2005/8/layout/orgChart1"/>
    <dgm:cxn modelId="{980988AF-AA8D-470D-8AC3-46BF6010CBD6}" type="presParOf" srcId="{FF787FB7-3BAC-45DF-BADD-91B22934BB93}" destId="{E9557681-1C36-4330-B579-79A68ADFFEDD}" srcOrd="1" destOrd="0" presId="urn:microsoft.com/office/officeart/2005/8/layout/orgChart1"/>
    <dgm:cxn modelId="{283B2AAD-953E-4F2B-8A44-1E193C3AAE51}" type="presParOf" srcId="{FF787FB7-3BAC-45DF-BADD-91B22934BB93}" destId="{39685200-5E96-42D5-B535-BC20576BC147}" srcOrd="2" destOrd="0" presId="urn:microsoft.com/office/officeart/2005/8/layout/orgChart1"/>
    <dgm:cxn modelId="{C474B410-DC16-476A-8544-82EC251E0420}" type="presParOf" srcId="{7C1BF45C-261F-4BEF-AA5C-B0D36BBCC7FC}" destId="{CD7D359A-18E8-4699-9B7D-BBB0FDC350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36261-00D3-4FEA-B53C-3E093F84457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53806-A2F7-4CB8-8CB3-EC1183086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58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88879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s-PE" altLang="es-PE" sz="800" kern="0" dirty="0">
                <a:latin typeface="Arial" pitchFamily="34" charset="0"/>
              </a:rPr>
              <a:t>EI: </a:t>
            </a:r>
            <a:r>
              <a:rPr lang="es-PE" altLang="es-ES" sz="1900" dirty="0"/>
              <a:t>Permiten estimar cuál es el logro o impacto atribuible al Programa en el resultado alcanzado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919C-F312-4266-8C87-AE53009F2598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3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658417" y="4595201"/>
            <a:ext cx="5270415" cy="43523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/>
          </a:p>
        </p:txBody>
      </p:sp>
    </p:spTree>
    <p:extLst>
      <p:ext uri="{BB962C8B-B14F-4D97-AF65-F5344CB8AC3E}">
        <p14:creationId xmlns:p14="http://schemas.microsoft.com/office/powerpoint/2010/main" val="220447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25" y="1112838"/>
            <a:ext cx="4010025" cy="3008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Criterios de selección de evaluaciones </a:t>
            </a:r>
          </a:p>
          <a:p>
            <a:r>
              <a:rPr lang="es-ES" dirty="0"/>
              <a:t>Recoger demanda de evaluaciones de los sectores </a:t>
            </a:r>
          </a:p>
          <a:p>
            <a:r>
              <a:rPr lang="es-ES" dirty="0"/>
              <a:t>Directiva con los lineamientos de cada evaluación (definiciones, procesos, usos, actores, etc.)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E873-612E-466F-B109-DBED32ECA300}" type="slidenum">
              <a:rPr lang="es-PE" smtClean="0"/>
              <a:t>55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743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25" y="1112838"/>
            <a:ext cx="4010025" cy="3008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Criterios de selección de evaluaciones </a:t>
            </a:r>
          </a:p>
          <a:p>
            <a:r>
              <a:rPr lang="es-ES" dirty="0"/>
              <a:t>Recoger demanda de evaluaciones de los sectores </a:t>
            </a:r>
          </a:p>
          <a:p>
            <a:r>
              <a:rPr lang="es-ES" dirty="0"/>
              <a:t>Directiva con los lineamientos de cada evaluación (definiciones, procesos, usos, actores, etc.)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E873-612E-466F-B109-DBED32ECA300}" type="slidenum">
              <a:rPr lang="es-PE" smtClean="0"/>
              <a:t>56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361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25" y="1112838"/>
            <a:ext cx="4010025" cy="3008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Criterios de selección de evaluaciones </a:t>
            </a:r>
          </a:p>
          <a:p>
            <a:r>
              <a:rPr lang="es-ES" dirty="0"/>
              <a:t>Recoger demanda de evaluaciones de los sectores </a:t>
            </a:r>
          </a:p>
          <a:p>
            <a:r>
              <a:rPr lang="es-ES" dirty="0"/>
              <a:t>Directiva con los lineamientos de cada evaluación (definiciones, procesos, usos, actores, etc.)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E873-612E-466F-B109-DBED32ECA300}" type="slidenum">
              <a:rPr lang="es-PE" smtClean="0"/>
              <a:t>57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343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25" y="1112838"/>
            <a:ext cx="4010025" cy="3008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Criterios de selección de evaluaciones </a:t>
            </a:r>
          </a:p>
          <a:p>
            <a:r>
              <a:rPr lang="es-ES" dirty="0"/>
              <a:t>Recoger demanda de evaluaciones de los sectores </a:t>
            </a:r>
          </a:p>
          <a:p>
            <a:r>
              <a:rPr lang="es-ES" dirty="0"/>
              <a:t>Directiva con los lineamientos de cada evaluación (definiciones, procesos, usos, actores, etc.)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E873-612E-466F-B109-DBED32ECA300}" type="slidenum">
              <a:rPr lang="es-PE" smtClean="0"/>
              <a:t>58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273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904875" y="3140968"/>
            <a:ext cx="7315200" cy="178726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140968"/>
            <a:ext cx="228600" cy="178726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29083-B878-4357-9DEF-05A90B50008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39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690F97-2E43-4EE2-A985-FA28B9578F9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AC640D-38B6-499D-9E79-DF538AC1C1E3}" type="slidenum">
              <a:rPr lang="en-US" smtClean="0"/>
              <a:t>‹Nº›</a:t>
            </a:fld>
            <a:endParaRPr lang="en-U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 userDrawn="1"/>
        </p:nvSpPr>
        <p:spPr>
          <a:xfrm>
            <a:off x="-1152" y="6326"/>
            <a:ext cx="455519" cy="68516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cepal.org/bitstream/handle/11362/3956/S1100624_es.pdf?sequence=1&amp;isAllowed=y" TargetMode="External"/><Relationship Id="rId2" Type="http://schemas.openxmlformats.org/officeDocument/2006/relationships/hyperlink" Target="https://publications.iadb.org/handle/11319/435?locale-attribute=es&amp;locale-attribute=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128792" cy="1296144"/>
          </a:xfrm>
        </p:spPr>
        <p:txBody>
          <a:bodyPr>
            <a:noAutofit/>
          </a:bodyPr>
          <a:lstStyle/>
          <a:p>
            <a:r>
              <a:rPr lang="es-ES" dirty="0" smtClean="0"/>
              <a:t>Presupuesto por Resultados (</a:t>
            </a:r>
            <a:r>
              <a:rPr lang="es-ES" dirty="0" err="1" smtClean="0"/>
              <a:t>PpR</a:t>
            </a:r>
            <a:r>
              <a:rPr lang="es-ES" dirty="0" smtClean="0"/>
              <a:t>)</a:t>
            </a:r>
            <a:br>
              <a:rPr lang="es-ES" dirty="0" smtClean="0"/>
            </a:br>
            <a:r>
              <a:rPr lang="es-ES" dirty="0" smtClean="0"/>
              <a:t>y sus Instrumentos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Marco Conceptual y Metodológico</a:t>
            </a:r>
            <a:endParaRPr lang="es-E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1534" r="3309" b="2194"/>
          <a:stretch/>
        </p:blipFill>
        <p:spPr bwMode="auto">
          <a:xfrm>
            <a:off x="902368" y="692150"/>
            <a:ext cx="3657600" cy="278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24" y="692150"/>
            <a:ext cx="3676064" cy="2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2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/>
                </a:solidFill>
              </a:rPr>
              <a:t>Gestión para Resultados (</a:t>
            </a:r>
            <a:r>
              <a:rPr lang="es-ES" sz="3600" dirty="0" err="1" smtClean="0">
                <a:solidFill>
                  <a:schemeClr val="accent1"/>
                </a:solidFill>
              </a:rPr>
              <a:t>GpR</a:t>
            </a:r>
            <a:r>
              <a:rPr lang="es-ES" sz="3600" dirty="0" smtClean="0">
                <a:solidFill>
                  <a:schemeClr val="accent1"/>
                </a:solidFill>
              </a:rPr>
              <a:t>)</a:t>
            </a:r>
            <a:r>
              <a:rPr lang="es-ES" sz="3600" baseline="30000" dirty="0" smtClean="0">
                <a:solidFill>
                  <a:schemeClr val="accent1"/>
                </a:solidFill>
              </a:rPr>
              <a:t>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PE" sz="2800" i="1" dirty="0" smtClean="0"/>
              <a:t>Los instrumentos básicos de la GPR son:</a:t>
            </a:r>
          </a:p>
          <a:p>
            <a:pPr algn="just"/>
            <a:endParaRPr lang="es-PE" sz="1200" i="1" dirty="0" smtClean="0"/>
          </a:p>
          <a:p>
            <a:pPr lvl="1" algn="just"/>
            <a:r>
              <a:rPr lang="es-PE" sz="2800" i="1" dirty="0" smtClean="0"/>
              <a:t>Planes estratégicos.</a:t>
            </a:r>
          </a:p>
          <a:p>
            <a:pPr lvl="1" algn="just"/>
            <a:r>
              <a:rPr lang="es-PE" sz="2800" i="1" dirty="0" smtClean="0"/>
              <a:t>Presupuesto por resultados.</a:t>
            </a:r>
          </a:p>
          <a:p>
            <a:pPr lvl="1" algn="just"/>
            <a:r>
              <a:rPr lang="es-PE" sz="2800" i="1" dirty="0" smtClean="0"/>
              <a:t>Marco fiscal de mediano plazo.</a:t>
            </a:r>
          </a:p>
          <a:p>
            <a:pPr lvl="1" algn="just"/>
            <a:r>
              <a:rPr lang="es-PE" sz="2800" i="1" dirty="0" smtClean="0"/>
              <a:t>Gestión financiera y de riesgos integrada.</a:t>
            </a:r>
          </a:p>
          <a:p>
            <a:pPr lvl="1" algn="just"/>
            <a:r>
              <a:rPr lang="es-PE" sz="2800" i="1" dirty="0" smtClean="0"/>
              <a:t>Sistema de adquisiciones públicas.</a:t>
            </a:r>
          </a:p>
          <a:p>
            <a:pPr lvl="1" algn="just"/>
            <a:r>
              <a:rPr lang="es-PE" sz="2800" i="1" dirty="0" smtClean="0"/>
              <a:t>Sistema de recursos humanos.</a:t>
            </a:r>
          </a:p>
          <a:p>
            <a:pPr lvl="1" algn="just"/>
            <a:r>
              <a:rPr lang="es-PE" sz="2800" i="1" dirty="0" smtClean="0"/>
              <a:t>Contratos de gestión.</a:t>
            </a:r>
          </a:p>
          <a:p>
            <a:pPr lvl="1" algn="just"/>
            <a:r>
              <a:rPr lang="es-PE" sz="2800" i="1" dirty="0" smtClean="0"/>
              <a:t>Incentivos.</a:t>
            </a:r>
          </a:p>
          <a:p>
            <a:pPr lvl="1" algn="just"/>
            <a:r>
              <a:rPr lang="es-PE" sz="2800" i="1" dirty="0" smtClean="0"/>
              <a:t>Estándares de calidad</a:t>
            </a:r>
          </a:p>
          <a:p>
            <a:pPr lvl="1" algn="just"/>
            <a:r>
              <a:rPr lang="es-PE" sz="2800" i="1" dirty="0" smtClean="0"/>
              <a:t>Indicadores de desempeño.</a:t>
            </a:r>
          </a:p>
          <a:p>
            <a:pPr lvl="1" algn="just"/>
            <a:r>
              <a:rPr lang="es-PE" sz="2800" i="1" dirty="0" smtClean="0"/>
              <a:t>Evaluaciones.</a:t>
            </a:r>
          </a:p>
          <a:p>
            <a:pPr lvl="1" algn="just"/>
            <a:r>
              <a:rPr lang="es-PE" sz="2800" i="1" dirty="0" smtClean="0"/>
              <a:t>Rendición de cuentas.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80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(</a:t>
            </a:r>
            <a:r>
              <a:rPr lang="en-US" sz="1400" baseline="30000" dirty="0" smtClean="0">
                <a:latin typeface="Arial Narrow" panose="020B0606020202030204" pitchFamily="34" charset="0"/>
              </a:rPr>
              <a:t>1</a:t>
            </a:r>
            <a:r>
              <a:rPr lang="en-US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R. y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M. (2010). </a:t>
            </a:r>
            <a:r>
              <a:rPr lang="es-PE" sz="1400" i="1" dirty="0">
                <a:latin typeface="Arial Narrow" panose="020B0606020202030204" pitchFamily="34" charset="0"/>
              </a:rPr>
              <a:t>La gestión para resultados en el desarrollo: avances y desafíos en América Latina</a:t>
            </a:r>
          </a:p>
          <a:p>
            <a:r>
              <a:rPr lang="es-PE" sz="1400" i="1" dirty="0"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latin typeface="Arial Narrow" panose="020B0606020202030204" pitchFamily="34" charset="0"/>
              </a:rPr>
              <a:t>. 2da. Ed. BID.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99057"/>
          </a:xfrm>
        </p:spPr>
        <p:txBody>
          <a:bodyPr>
            <a:normAutofit/>
          </a:bodyPr>
          <a:lstStyle/>
          <a:p>
            <a:pPr algn="just"/>
            <a:r>
              <a:rPr lang="es-PE" sz="3200" dirty="0" smtClean="0"/>
              <a:t>La </a:t>
            </a:r>
            <a:r>
              <a:rPr lang="es-PE" sz="3200" dirty="0"/>
              <a:t>“Calidad del gasto público” se enmarca en un concepto más general</a:t>
            </a:r>
            <a:r>
              <a:rPr lang="es-PE" sz="3200" dirty="0" smtClean="0"/>
              <a:t>: </a:t>
            </a:r>
            <a:r>
              <a:rPr lang="es-PE" sz="3200" dirty="0"/>
              <a:t>La “Calidad de las Finanzas Públicas”.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67793" y="3772234"/>
            <a:ext cx="8140005" cy="1751350"/>
            <a:chOff x="683569" y="3423306"/>
            <a:chExt cx="8140005" cy="17513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2" r="21108"/>
            <a:stretch/>
          </p:blipFill>
          <p:spPr bwMode="auto">
            <a:xfrm>
              <a:off x="2418342" y="3425066"/>
              <a:ext cx="1600201" cy="174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9" y="3446464"/>
              <a:ext cx="1728192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5" r="19904"/>
            <a:stretch/>
          </p:blipFill>
          <p:spPr bwMode="auto">
            <a:xfrm>
              <a:off x="4018527" y="3423306"/>
              <a:ext cx="2189748" cy="175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0"/>
            <a:stretch/>
          </p:blipFill>
          <p:spPr bwMode="auto">
            <a:xfrm>
              <a:off x="6204199" y="3425965"/>
              <a:ext cx="2619375" cy="174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26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6764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3700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s-PE" sz="3200" dirty="0" smtClean="0"/>
              <a:t>La política fiscal solo referida </a:t>
            </a:r>
            <a:r>
              <a:rPr lang="es-PE" sz="3200" dirty="0" smtClean="0">
                <a:solidFill>
                  <a:schemeClr val="bg1"/>
                </a:solidFill>
              </a:rPr>
              <a:t>al control cuanti</a:t>
            </a:r>
            <a:r>
              <a:rPr lang="es-PE" sz="3200" dirty="0" smtClean="0"/>
              <a:t>tativo de las finanzas públicas no gara</a:t>
            </a:r>
            <a:r>
              <a:rPr lang="es-PE" sz="3200" dirty="0" smtClean="0">
                <a:solidFill>
                  <a:schemeClr val="bg1"/>
                </a:solidFill>
              </a:rPr>
              <a:t>ntiza el ad</a:t>
            </a:r>
            <a:r>
              <a:rPr lang="es-PE" sz="3200" dirty="0" smtClean="0"/>
              <a:t>ec</a:t>
            </a:r>
            <a:r>
              <a:rPr lang="es-PE" sz="3200" dirty="0" smtClean="0">
                <a:solidFill>
                  <a:schemeClr val="bg1"/>
                </a:solidFill>
              </a:rPr>
              <a:t>uado ma</a:t>
            </a:r>
            <a:r>
              <a:rPr lang="es-PE" sz="3200" dirty="0" smtClean="0"/>
              <a:t>nejo de la economía, limita la acci</a:t>
            </a:r>
            <a:r>
              <a:rPr lang="es-PE" sz="3200" dirty="0" smtClean="0">
                <a:solidFill>
                  <a:schemeClr val="bg1"/>
                </a:solidFill>
              </a:rPr>
              <a:t>ón del Es</a:t>
            </a:r>
            <a:r>
              <a:rPr lang="es-PE" sz="3200" dirty="0" smtClean="0"/>
              <a:t>tado para tomar medidas contra-</a:t>
            </a:r>
            <a:r>
              <a:rPr lang="es-PE" sz="3200" dirty="0" err="1" smtClean="0"/>
              <a:t>ciclícas</a:t>
            </a:r>
            <a:r>
              <a:rPr lang="es-PE" sz="3200" dirty="0" smtClean="0"/>
              <a:t> y el </a:t>
            </a:r>
            <a:r>
              <a:rPr lang="es-PE" sz="3200" dirty="0" smtClean="0">
                <a:solidFill>
                  <a:schemeClr val="bg1"/>
                </a:solidFill>
              </a:rPr>
              <a:t>impacto de </a:t>
            </a:r>
            <a:r>
              <a:rPr lang="es-PE" sz="3200" dirty="0" smtClean="0"/>
              <a:t>las finanzas públicas sobre el crecimiento, el </a:t>
            </a:r>
            <a:r>
              <a:rPr lang="es-PE" sz="3200" dirty="0" smtClean="0">
                <a:solidFill>
                  <a:schemeClr val="bg1"/>
                </a:solidFill>
              </a:rPr>
              <a:t>desarrollo</a:t>
            </a:r>
            <a:r>
              <a:rPr lang="es-PE" sz="3200" dirty="0" smtClean="0"/>
              <a:t> y la reducción de las desigualdades. </a:t>
            </a:r>
          </a:p>
          <a:p>
            <a:pPr algn="just">
              <a:lnSpc>
                <a:spcPct val="130000"/>
              </a:lnSpc>
            </a:pPr>
            <a:endParaRPr lang="es-PE" sz="3200" dirty="0" smtClean="0"/>
          </a:p>
          <a:p>
            <a:pPr algn="just">
              <a:lnSpc>
                <a:spcPct val="130000"/>
              </a:lnSpc>
            </a:pPr>
            <a:r>
              <a:rPr lang="es-PE" sz="3200" dirty="0" smtClean="0"/>
              <a:t>Este concepto más comprehe</a:t>
            </a:r>
            <a:r>
              <a:rPr lang="es-PE" sz="3200" dirty="0" smtClean="0">
                <a:solidFill>
                  <a:schemeClr val="bg1"/>
                </a:solidFill>
              </a:rPr>
              <a:t>nsivo y más</a:t>
            </a:r>
            <a:r>
              <a:rPr lang="es-PE" sz="3200" dirty="0" smtClean="0"/>
              <a:t> </a:t>
            </a:r>
            <a:r>
              <a:rPr lang="es-PE" sz="3200" dirty="0" smtClean="0">
                <a:solidFill>
                  <a:schemeClr val="bg1"/>
                </a:solidFill>
              </a:rPr>
              <a:t>amp</a:t>
            </a:r>
            <a:r>
              <a:rPr lang="es-PE" sz="3200" dirty="0" smtClean="0"/>
              <a:t>lio se identifica como  Calidad de las Finanzas </a:t>
            </a:r>
            <a:r>
              <a:rPr lang="es-PE" sz="3200" dirty="0" smtClean="0">
                <a:solidFill>
                  <a:schemeClr val="bg1"/>
                </a:solidFill>
              </a:rPr>
              <a:t>Públ</a:t>
            </a:r>
            <a:r>
              <a:rPr lang="es-PE" sz="3200" dirty="0" smtClean="0"/>
              <a:t>icas.</a:t>
            </a:r>
            <a:endParaRPr lang="es-PE" sz="3200" dirty="0"/>
          </a:p>
          <a:p>
            <a:pPr marL="0" indent="0" algn="just">
              <a:lnSpc>
                <a:spcPct val="130000"/>
              </a:lnSpc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3393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PE" sz="2500" dirty="0"/>
              <a:t>“La Calidad de las Finanzas Públicas (CFP) </a:t>
            </a:r>
            <a:r>
              <a:rPr lang="es-PE" sz="2500" dirty="0" smtClean="0"/>
              <a:t>abarca </a:t>
            </a:r>
            <a:r>
              <a:rPr lang="es-PE" sz="2500" dirty="0"/>
              <a:t>todas las </a:t>
            </a:r>
            <a:r>
              <a:rPr lang="es-PE" sz="2500" dirty="0" smtClean="0"/>
              <a:t>disposiciones, acuerdos </a:t>
            </a:r>
            <a:r>
              <a:rPr lang="es-PE" sz="2500" dirty="0"/>
              <a:t>y operaciones de política que contribuyen con el logro de los objetivos macroeconómicos de la política fiscal, en particular los vinculados con el crecimiento económico a largo plazo”. (Barrios y </a:t>
            </a:r>
            <a:r>
              <a:rPr lang="es-PE" sz="2500" dirty="0" err="1"/>
              <a:t>Schaechter</a:t>
            </a:r>
            <a:r>
              <a:rPr lang="es-PE" sz="2500" dirty="0"/>
              <a:t>, 2008, p.7</a:t>
            </a:r>
            <a:r>
              <a:rPr lang="es-PE" sz="2500" dirty="0" smtClean="0"/>
              <a:t>).</a:t>
            </a:r>
            <a:endParaRPr lang="es-PE" sz="25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50887"/>
            <a:ext cx="3600400" cy="22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300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sz="3200" dirty="0"/>
              <a:t>Las Finanzas Públicas impactan en el crecimiento económico de largo plazo a través de cinco dimensiones</a:t>
            </a:r>
            <a:r>
              <a:rPr lang="es-PE" sz="3200" dirty="0" smtClean="0"/>
              <a:t>:</a:t>
            </a:r>
          </a:p>
          <a:p>
            <a:pPr marL="0" indent="0" algn="just">
              <a:buNone/>
            </a:pPr>
            <a:endParaRPr lang="es-PE" sz="1500" dirty="0"/>
          </a:p>
          <a:p>
            <a:pPr lvl="1" algn="just"/>
            <a:r>
              <a:rPr lang="es-PE" sz="2900" dirty="0"/>
              <a:t>El tamaño del gobierno.</a:t>
            </a:r>
          </a:p>
          <a:p>
            <a:pPr lvl="1" algn="just"/>
            <a:r>
              <a:rPr lang="es-PE" sz="2900" dirty="0"/>
              <a:t>La posición fiscal y sostenibilidad.</a:t>
            </a:r>
          </a:p>
          <a:p>
            <a:pPr lvl="1" algn="just"/>
            <a:r>
              <a:rPr lang="es-PE" sz="2900" b="1" dirty="0">
                <a:solidFill>
                  <a:schemeClr val="accent1"/>
                </a:solidFill>
                <a:ea typeface="+mj-ea"/>
                <a:cs typeface="+mj-cs"/>
              </a:rPr>
              <a:t>La composición, eficiencia y efectividad del gasto.</a:t>
            </a:r>
          </a:p>
          <a:p>
            <a:pPr lvl="1" algn="just"/>
            <a:r>
              <a:rPr lang="es-PE" sz="2900" dirty="0"/>
              <a:t>La estructura y eficiencia de los sistemas de impuestos.</a:t>
            </a:r>
          </a:p>
          <a:p>
            <a:pPr lvl="1" algn="just"/>
            <a:r>
              <a:rPr lang="es-PE" sz="2900" dirty="0"/>
              <a:t>La gobernanza </a:t>
            </a:r>
            <a:r>
              <a:rPr lang="es-PE" sz="2900" dirty="0" smtClean="0"/>
              <a:t>fiscal.</a:t>
            </a:r>
          </a:p>
          <a:p>
            <a:pPr marL="274320" lvl="1" indent="0" algn="just">
              <a:buNone/>
            </a:pPr>
            <a:endParaRPr lang="es-PE" sz="1400" dirty="0"/>
          </a:p>
          <a:p>
            <a:pPr marL="274320" lvl="1" indent="0" algn="just">
              <a:buNone/>
            </a:pPr>
            <a:r>
              <a:rPr lang="es-PE" sz="2800" dirty="0"/>
              <a:t>(Barrios y </a:t>
            </a:r>
            <a:r>
              <a:rPr lang="es-PE" sz="2800" dirty="0" err="1"/>
              <a:t>Schaechter</a:t>
            </a:r>
            <a:r>
              <a:rPr lang="es-PE" sz="2800" dirty="0"/>
              <a:t>, 2008</a:t>
            </a:r>
            <a:r>
              <a:rPr lang="es-PE" sz="2800" dirty="0" smtClean="0"/>
              <a:t>)</a:t>
            </a:r>
            <a:endParaRPr lang="es-PE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300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E" sz="3200" dirty="0" smtClean="0"/>
              <a:t>Según ILPES (2012), en el marco de la calidad de las finanzas públicas, el concepto de “Calidad del gasto Público” abarca:</a:t>
            </a:r>
          </a:p>
          <a:p>
            <a:pPr marL="0" indent="0" algn="just">
              <a:buNone/>
            </a:pPr>
            <a:endParaRPr lang="es-PE" sz="1500" dirty="0"/>
          </a:p>
          <a:p>
            <a:pPr lvl="1" algn="just"/>
            <a:r>
              <a:rPr lang="es-PE" sz="3000" dirty="0"/>
              <a:t>Un uso eficaz y eficiente de los recursos públicos</a:t>
            </a:r>
            <a:r>
              <a:rPr lang="es-PE" sz="3000" dirty="0" smtClean="0"/>
              <a:t>.</a:t>
            </a:r>
          </a:p>
          <a:p>
            <a:pPr lvl="1" algn="just"/>
            <a:endParaRPr lang="es-PE" sz="1200" dirty="0"/>
          </a:p>
          <a:p>
            <a:pPr lvl="1" algn="just"/>
            <a:r>
              <a:rPr lang="es-PE" sz="3000" dirty="0"/>
              <a:t>Asegurar el incremento de la equidad distributiva</a:t>
            </a:r>
            <a:r>
              <a:rPr lang="es-PE" sz="3000" dirty="0" smtClean="0"/>
              <a:t>.</a:t>
            </a:r>
          </a:p>
          <a:p>
            <a:pPr lvl="1" algn="just"/>
            <a:endParaRPr lang="es-PE" sz="1200" dirty="0"/>
          </a:p>
          <a:p>
            <a:pPr lvl="1" algn="just"/>
            <a:r>
              <a:rPr lang="es-PE" sz="3000" dirty="0"/>
              <a:t>Incrementar el potencial de crecimiento de la economía</a:t>
            </a:r>
            <a:r>
              <a:rPr lang="es-PE" sz="3000" dirty="0" smtClean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300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sz="2400" dirty="0" smtClean="0"/>
              <a:t>Teniendo en cuenta lo señalado, la calidad del gasto público se puede definir a partir de sus tres dimensiones principales:</a:t>
            </a:r>
          </a:p>
          <a:p>
            <a:pPr algn="just"/>
            <a:endParaRPr lang="es-PE" sz="2400" dirty="0" smtClean="0"/>
          </a:p>
          <a:p>
            <a:pPr lvl="1" algn="just"/>
            <a:r>
              <a:rPr lang="es-PE" dirty="0" smtClean="0"/>
              <a:t>Su contribución a los objetivos de política económica y  a la estabilidad macroeconómica, lo cual abarca entre otros aspectos, el nivel y composición del gasto público.</a:t>
            </a:r>
          </a:p>
          <a:p>
            <a:pPr lvl="1" algn="just"/>
            <a:endParaRPr lang="es-PE" dirty="0" smtClean="0"/>
          </a:p>
          <a:p>
            <a:pPr lvl="1" algn="just"/>
            <a:r>
              <a:rPr lang="es-PE" dirty="0" smtClean="0"/>
              <a:t>Su eficiencia </a:t>
            </a:r>
            <a:r>
              <a:rPr lang="es-PE" dirty="0" err="1" smtClean="0"/>
              <a:t>asignativa</a:t>
            </a:r>
            <a:r>
              <a:rPr lang="es-PE" dirty="0" smtClean="0"/>
              <a:t>, entendida como la asignación de los recursos públicos en función a las prioridades de política pública (involucra el cierre de brechas) y a la efectividad de los programas.</a:t>
            </a:r>
          </a:p>
          <a:p>
            <a:pPr lvl="1" algn="just"/>
            <a:endParaRPr lang="es-PE" dirty="0" smtClean="0"/>
          </a:p>
          <a:p>
            <a:pPr lvl="1" algn="just"/>
            <a:r>
              <a:rPr lang="es-PE" dirty="0" smtClean="0"/>
              <a:t>Eficacia y eficiencia operacional (alcanzar los objetivos previstos en los programas y proyectos con el mínimo uso de recursos).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30080"/>
          </a:xfrm>
        </p:spPr>
        <p:txBody>
          <a:bodyPr>
            <a:normAutofit/>
          </a:bodyPr>
          <a:lstStyle/>
          <a:p>
            <a:pPr algn="just"/>
            <a:r>
              <a:rPr lang="es-PE" sz="2900" dirty="0" smtClean="0"/>
              <a:t>La calidad del gasto público involucra no solo a los instrumentos de política fiscal, sino también a </a:t>
            </a:r>
            <a:r>
              <a:rPr lang="es-PE" sz="2900" u="sng" dirty="0" smtClean="0">
                <a:solidFill>
                  <a:schemeClr val="accent1"/>
                </a:solidFill>
              </a:rPr>
              <a:t>las instituciones</a:t>
            </a:r>
            <a:r>
              <a:rPr lang="es-PE" sz="2900" dirty="0" smtClean="0"/>
              <a:t> que diseñan y ejecutan las políticas, programas y proyectos a partir de los cuales se producen los bienes y servicios que se entregan a los ciudadanos para generar mejoras en su calidad de vida y alcanzar los objetivos de política pública</a:t>
            </a:r>
            <a:r>
              <a:rPr lang="es-PE" dirty="0" smtClean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Calidad del </a:t>
            </a:r>
            <a:r>
              <a:rPr lang="es-ES" sz="3600" dirty="0">
                <a:solidFill>
                  <a:schemeClr val="accent1"/>
                </a:solidFill>
              </a:rPr>
              <a:t>Gasto </a:t>
            </a:r>
            <a:r>
              <a:rPr lang="es-ES" sz="3600" dirty="0" smtClean="0">
                <a:solidFill>
                  <a:schemeClr val="accent1"/>
                </a:solidFill>
              </a:rPr>
              <a:t>Público</a:t>
            </a:r>
            <a:r>
              <a:rPr lang="es-ES" sz="2800" baseline="30000" dirty="0" smtClean="0">
                <a:solidFill>
                  <a:schemeClr val="accent1"/>
                </a:solidFill>
              </a:rPr>
              <a:t>2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502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800" i="1" dirty="0" smtClean="0">
                <a:solidFill>
                  <a:schemeClr val="accent1"/>
                </a:solidFill>
              </a:rPr>
              <a:t>Calidad de gasto y </a:t>
            </a:r>
            <a:r>
              <a:rPr lang="es-MX" sz="2800" i="1" dirty="0" err="1" smtClean="0">
                <a:solidFill>
                  <a:schemeClr val="accent1"/>
                </a:solidFill>
              </a:rPr>
              <a:t>PpR</a:t>
            </a:r>
            <a:endParaRPr lang="es-MX" sz="2800" i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s-PE" sz="1400" dirty="0" smtClean="0"/>
          </a:p>
          <a:p>
            <a:pPr algn="just">
              <a:lnSpc>
                <a:spcPct val="130000"/>
              </a:lnSpc>
            </a:pPr>
            <a:r>
              <a:rPr lang="es-PE" dirty="0" smtClean="0"/>
              <a:t>El </a:t>
            </a:r>
            <a:r>
              <a:rPr lang="es-PE" dirty="0"/>
              <a:t>Presupuesto por Resultados (</a:t>
            </a:r>
            <a:r>
              <a:rPr lang="es-PE" dirty="0" err="1"/>
              <a:t>PpR</a:t>
            </a:r>
            <a:r>
              <a:rPr lang="es-PE" dirty="0" smtClean="0"/>
              <a:t>) surge como parte de </a:t>
            </a:r>
            <a:r>
              <a:rPr lang="es-PE" dirty="0"/>
              <a:t>reformas en los sistemas presupuestarios para vincular las prioridades de desarrollo con el gasto público </a:t>
            </a:r>
            <a:r>
              <a:rPr lang="es-PE" dirty="0" smtClean="0"/>
              <a:t>y contribuye </a:t>
            </a:r>
            <a:r>
              <a:rPr lang="es-PE" dirty="0"/>
              <a:t>a la mejora de la calidad del gasto público en la medida que:</a:t>
            </a:r>
          </a:p>
          <a:p>
            <a:pPr algn="just"/>
            <a:endParaRPr lang="es-PE" sz="900" dirty="0"/>
          </a:p>
          <a:p>
            <a:pPr lvl="1" algn="just"/>
            <a:r>
              <a:rPr lang="es-PE" sz="2600" dirty="0"/>
              <a:t>Orienta la asignación de recursos a lo prioritario; </a:t>
            </a:r>
            <a:endParaRPr lang="es-PE" sz="2600" dirty="0" smtClean="0"/>
          </a:p>
          <a:p>
            <a:pPr lvl="1" algn="just"/>
            <a:endParaRPr lang="es-PE" sz="2600" dirty="0"/>
          </a:p>
          <a:p>
            <a:pPr lvl="1" algn="just"/>
            <a:r>
              <a:rPr lang="es-PE" sz="2600" dirty="0"/>
              <a:t>Mejora el desempeño y permite darle sentido y coherencia a la acción del estado en torno a los resultados prioritarios para la población</a:t>
            </a:r>
            <a:r>
              <a:rPr lang="es-PE" sz="2600" dirty="0" smtClean="0"/>
              <a:t>.</a:t>
            </a:r>
            <a:endParaRPr lang="es-PE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06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14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Armijo, M. y 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Espada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M. (2014).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Calidad del gasto público y reformas institucionales </a:t>
            </a:r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América Latina</a:t>
            </a:r>
          </a:p>
          <a:p>
            <a:r>
              <a:rPr lang="es-PE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Serie Macroeconomía del Desarrollo  N° 156. Santiago de Chile: CEPAL- Naciones Unidas.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Presupuesto por Resultados (</a:t>
            </a:r>
            <a:r>
              <a:rPr lang="es-ES" sz="3600" dirty="0" err="1">
                <a:solidFill>
                  <a:schemeClr val="accent1"/>
                </a:solidFill>
              </a:rPr>
              <a:t>P</a:t>
            </a:r>
            <a:r>
              <a:rPr lang="es-ES" sz="3600" dirty="0" err="1" smtClean="0">
                <a:solidFill>
                  <a:schemeClr val="accent1"/>
                </a:solidFill>
              </a:rPr>
              <a:t>pR</a:t>
            </a:r>
            <a:r>
              <a:rPr lang="es-ES" sz="3600" dirty="0" smtClean="0">
                <a:solidFill>
                  <a:schemeClr val="accent1"/>
                </a:solidFill>
              </a:rPr>
              <a:t>) y sus instrumentos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7232"/>
            <a:ext cx="8229600" cy="4730080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sz="2800" dirty="0" smtClean="0"/>
              <a:t>Las estrategias para vincular el proceso presupuestario y resultados de política pública esperados tienen múltiples denominaciones:</a:t>
            </a:r>
          </a:p>
          <a:p>
            <a:pPr algn="just"/>
            <a:endParaRPr lang="es-PE" dirty="0" smtClean="0"/>
          </a:p>
          <a:p>
            <a:pPr lvl="1" algn="just">
              <a:lnSpc>
                <a:spcPct val="125000"/>
              </a:lnSpc>
            </a:pPr>
            <a:r>
              <a:rPr lang="es-PE" sz="2600" dirty="0" smtClean="0"/>
              <a:t>Presupuesto por resultados (</a:t>
            </a:r>
            <a:r>
              <a:rPr lang="es-PE" sz="2600" dirty="0" err="1" smtClean="0"/>
              <a:t>PpR</a:t>
            </a:r>
            <a:r>
              <a:rPr lang="es-PE" sz="2600" dirty="0" smtClean="0"/>
              <a:t>),</a:t>
            </a:r>
          </a:p>
          <a:p>
            <a:pPr lvl="1" algn="just">
              <a:lnSpc>
                <a:spcPct val="125000"/>
              </a:lnSpc>
            </a:pPr>
            <a:r>
              <a:rPr lang="es-PE" sz="2600" dirty="0" smtClean="0"/>
              <a:t>Presupuesto basado en resultados (</a:t>
            </a:r>
            <a:r>
              <a:rPr lang="es-PE" sz="2600" dirty="0" err="1" smtClean="0"/>
              <a:t>PbR</a:t>
            </a:r>
            <a:r>
              <a:rPr lang="es-PE" sz="2600" dirty="0" smtClean="0"/>
              <a:t>),</a:t>
            </a:r>
          </a:p>
          <a:p>
            <a:pPr lvl="1" algn="just">
              <a:lnSpc>
                <a:spcPct val="125000"/>
              </a:lnSpc>
            </a:pPr>
            <a:r>
              <a:rPr lang="es-PE" sz="2600" dirty="0" smtClean="0"/>
              <a:t>Presupuesto para resultados (</a:t>
            </a:r>
            <a:r>
              <a:rPr lang="es-PE" sz="2600" dirty="0" err="1" smtClean="0"/>
              <a:t>PpR</a:t>
            </a:r>
            <a:r>
              <a:rPr lang="es-PE" sz="2600" dirty="0" smtClean="0"/>
              <a:t>),</a:t>
            </a:r>
          </a:p>
          <a:p>
            <a:pPr lvl="1" algn="just">
              <a:lnSpc>
                <a:spcPct val="125000"/>
              </a:lnSpc>
            </a:pPr>
            <a:r>
              <a:rPr lang="es-PE" sz="2600" dirty="0" smtClean="0"/>
              <a:t>Presupuesto informado de desempeño, entre otros.</a:t>
            </a:r>
          </a:p>
          <a:p>
            <a:pPr marL="274320" lvl="1" indent="0" algn="just">
              <a:lnSpc>
                <a:spcPct val="125000"/>
              </a:lnSpc>
              <a:buNone/>
            </a:pPr>
            <a:r>
              <a:rPr lang="es-PE" sz="2600" dirty="0" smtClean="0"/>
              <a:t>(Armijo y Espada, 2008)</a:t>
            </a:r>
          </a:p>
        </p:txBody>
      </p:sp>
    </p:spTree>
    <p:extLst>
      <p:ext uri="{BB962C8B-B14F-4D97-AF65-F5344CB8AC3E}">
        <p14:creationId xmlns:p14="http://schemas.microsoft.com/office/powerpoint/2010/main" val="2182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35750" y="692150"/>
            <a:ext cx="76399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ookman Old Style" panose="02050604050505020204" pitchFamily="18" charset="0"/>
              </a:rPr>
              <a:t>Contenido:</a:t>
            </a:r>
          </a:p>
          <a:p>
            <a:endParaRPr lang="es-ES" sz="4800" dirty="0" smtClean="0">
              <a:latin typeface="Bookman Old Style" panose="02050604050505020204" pitchFamily="18" charset="0"/>
            </a:endParaRPr>
          </a:p>
          <a:p>
            <a:pPr marL="444500" indent="-4445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Bookman Old Style" panose="02050604050505020204" pitchFamily="18" charset="0"/>
              </a:rPr>
              <a:t>Contexto del Presupuesto por Resultados (</a:t>
            </a:r>
            <a:r>
              <a:rPr lang="es-ES" sz="2400" dirty="0" err="1" smtClean="0">
                <a:latin typeface="Bookman Old Style" panose="02050604050505020204" pitchFamily="18" charset="0"/>
              </a:rPr>
              <a:t>PpR</a:t>
            </a:r>
            <a:r>
              <a:rPr lang="es-ES" sz="2400" dirty="0" smtClean="0">
                <a:latin typeface="Bookman Old Style" panose="02050604050505020204" pitchFamily="18" charset="0"/>
              </a:rPr>
              <a:t>)</a:t>
            </a:r>
          </a:p>
          <a:p>
            <a:pPr marL="722313" lvl="1" indent="-277813" algn="just">
              <a:spcAft>
                <a:spcPts val="1200"/>
              </a:spcAft>
              <a:buClr>
                <a:schemeClr val="accent1"/>
              </a:buClr>
              <a:buFont typeface="Bookman Old Style" panose="02050604050505020204" pitchFamily="18" charset="0"/>
              <a:buChar char="-"/>
            </a:pPr>
            <a:r>
              <a:rPr lang="es-ES" sz="2400" dirty="0" smtClean="0">
                <a:latin typeface="Bookman Old Style" panose="02050604050505020204" pitchFamily="18" charset="0"/>
              </a:rPr>
              <a:t>Gestión para Resultados (</a:t>
            </a:r>
            <a:r>
              <a:rPr lang="es-ES" sz="2400" dirty="0" err="1" smtClean="0">
                <a:latin typeface="Bookman Old Style" panose="02050604050505020204" pitchFamily="18" charset="0"/>
              </a:rPr>
              <a:t>GpR</a:t>
            </a:r>
            <a:r>
              <a:rPr lang="es-ES" sz="2400" dirty="0" smtClean="0">
                <a:latin typeface="Bookman Old Style" panose="02050604050505020204" pitchFamily="18" charset="0"/>
              </a:rPr>
              <a:t>) en el marco de la Nueva Gerencia Pública.</a:t>
            </a:r>
          </a:p>
          <a:p>
            <a:pPr marL="722313" lvl="1" indent="-277813" algn="just">
              <a:spcAft>
                <a:spcPts val="1200"/>
              </a:spcAft>
              <a:buClr>
                <a:schemeClr val="accent1"/>
              </a:buClr>
              <a:buFont typeface="Bookman Old Style" panose="02050604050505020204" pitchFamily="18" charset="0"/>
              <a:buChar char="-"/>
            </a:pPr>
            <a:r>
              <a:rPr lang="es-ES" sz="2400" dirty="0" smtClean="0">
                <a:latin typeface="Bookman Old Style" panose="02050604050505020204" pitchFamily="18" charset="0"/>
              </a:rPr>
              <a:t>Calidad del Gasto Público.</a:t>
            </a:r>
          </a:p>
          <a:p>
            <a:pPr marL="444500" indent="-4445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Bookman Old Style" panose="02050604050505020204" pitchFamily="18" charset="0"/>
              </a:rPr>
              <a:t>Presupuesto por Resultados (</a:t>
            </a:r>
            <a:r>
              <a:rPr lang="es-ES" sz="2400" dirty="0" err="1" smtClean="0">
                <a:latin typeface="Bookman Old Style" panose="02050604050505020204" pitchFamily="18" charset="0"/>
              </a:rPr>
              <a:t>PpR</a:t>
            </a:r>
            <a:r>
              <a:rPr lang="es-ES" sz="2400" dirty="0" smtClean="0">
                <a:latin typeface="Bookman Old Style" panose="02050604050505020204" pitchFamily="18" charset="0"/>
              </a:rPr>
              <a:t>) y sus instrumentos.</a:t>
            </a:r>
            <a:endParaRPr lang="es-ES" sz="2400" dirty="0">
              <a:latin typeface="Bookman Old Style" panose="020506040505050202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692150"/>
            <a:ext cx="648072" cy="56171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Presupuesto por Resultados (</a:t>
            </a:r>
            <a:r>
              <a:rPr lang="es-ES" sz="3600" dirty="0" err="1">
                <a:solidFill>
                  <a:schemeClr val="accent1"/>
                </a:solidFill>
              </a:rPr>
              <a:t>P</a:t>
            </a:r>
            <a:r>
              <a:rPr lang="es-ES" sz="3600" dirty="0" err="1" smtClean="0">
                <a:solidFill>
                  <a:schemeClr val="accent1"/>
                </a:solidFill>
              </a:rPr>
              <a:t>pR</a:t>
            </a:r>
            <a:r>
              <a:rPr lang="es-ES" sz="3600" dirty="0" smtClean="0">
                <a:solidFill>
                  <a:schemeClr val="accent1"/>
                </a:solidFill>
              </a:rPr>
              <a:t>) y sus instrumentos</a:t>
            </a:r>
            <a:endParaRPr lang="en-US" sz="28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7232"/>
            <a:ext cx="8229600" cy="47300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 smtClean="0"/>
              <a:t>La implementación de estas estrategias requieren cambios profundos en el proceso presupuestario, pasando de la </a:t>
            </a:r>
            <a:r>
              <a:rPr lang="es-PE" dirty="0" err="1" smtClean="0"/>
              <a:t>presupuestación</a:t>
            </a:r>
            <a:r>
              <a:rPr lang="es-PE" dirty="0" smtClean="0"/>
              <a:t> basada en insumos (partidas) a la basada en los productos que se entregan a los ciudadanos.</a:t>
            </a:r>
          </a:p>
          <a:p>
            <a:pPr algn="just"/>
            <a:endParaRPr lang="es-PE" sz="1100" dirty="0" smtClean="0"/>
          </a:p>
          <a:p>
            <a:pPr algn="just"/>
            <a:r>
              <a:rPr lang="es-PE" dirty="0" smtClean="0"/>
              <a:t>Parte importante de estos cambios es el incremento de la participación de las agencias (áreas productivas) a cargo de los productos.</a:t>
            </a:r>
          </a:p>
          <a:p>
            <a:pPr marL="0" indent="0" algn="just">
              <a:buNone/>
            </a:pPr>
            <a:endParaRPr lang="es-PE" sz="1200" dirty="0" smtClean="0"/>
          </a:p>
          <a:p>
            <a:pPr algn="just"/>
            <a:r>
              <a:rPr lang="es-PE" dirty="0" smtClean="0"/>
              <a:t>Asimismo, este cambio permite la asignación de recursos en función a prioridades y la evaluación de los impactos de la variación en la asignación de recursos en los niveles de producción.</a:t>
            </a:r>
          </a:p>
          <a:p>
            <a:pPr marL="0" lvl="1" indent="0" algn="just"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PE" dirty="0"/>
              <a:t> </a:t>
            </a:r>
            <a:r>
              <a:rPr lang="es-PE" dirty="0" smtClean="0"/>
              <a:t>  </a:t>
            </a:r>
            <a:r>
              <a:rPr lang="es-PE" sz="2600" dirty="0"/>
              <a:t>(Armijo y Espada, 2008)</a:t>
            </a:r>
          </a:p>
          <a:p>
            <a:pPr marL="0" indent="0" algn="just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2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21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935596" y="2204864"/>
            <a:ext cx="77400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Presupuesto por Resultados (</a:t>
            </a:r>
            <a:r>
              <a:rPr lang="es-PE" sz="3600" dirty="0" err="1" smtClean="0">
                <a:solidFill>
                  <a:schemeClr val="accent1"/>
                </a:solidFill>
                <a:latin typeface="+mj-lt"/>
                <a:cs typeface="Arial"/>
              </a:rPr>
              <a:t>PpR</a:t>
            </a: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) en el Perú</a:t>
            </a:r>
            <a:r>
              <a:rPr lang="es-PE" sz="3200" baseline="30000" dirty="0" smtClean="0">
                <a:solidFill>
                  <a:schemeClr val="accent1"/>
                </a:solidFill>
                <a:latin typeface="+mj-lt"/>
                <a:cs typeface="Arial"/>
              </a:rPr>
              <a:t>3</a:t>
            </a:r>
            <a:endParaRPr lang="es-PE" sz="3200" baseline="300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5" y="6361583"/>
            <a:ext cx="410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aseline="30000" dirty="0" smtClean="0">
                <a:latin typeface="Arial Narrow" panose="020B0606020202030204" pitchFamily="34" charset="0"/>
              </a:rPr>
              <a:t>3</a:t>
            </a:r>
            <a:r>
              <a:rPr lang="es-ES" sz="1400" dirty="0" smtClean="0">
                <a:latin typeface="Arial Narrow" panose="020B0606020202030204" pitchFamily="34" charset="0"/>
              </a:rPr>
              <a:t> 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2962672" cy="471477"/>
          </a:xfrm>
        </p:spPr>
        <p:txBody>
          <a:bodyPr/>
          <a:lstStyle/>
          <a:p>
            <a:r>
              <a:rPr lang="es-ES" dirty="0" smtClean="0"/>
              <a:t>Centro: ciudadano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27584" y="1779934"/>
            <a:ext cx="7139137" cy="3881314"/>
          </a:xfrm>
        </p:spPr>
        <p:txBody>
          <a:bodyPr>
            <a:normAutofit lnSpcReduction="10000"/>
          </a:bodyPr>
          <a:lstStyle/>
          <a:p>
            <a:pPr algn="just">
              <a:buSzPct val="90000"/>
              <a:buFont typeface="Wingdings" panose="05000000000000000000" pitchFamily="2" charset="2"/>
              <a:buChar char="Ø"/>
            </a:pPr>
            <a:r>
              <a:rPr lang="es-ES" dirty="0" smtClean="0"/>
              <a:t>¿Cuáles son sus problemas?</a:t>
            </a:r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r>
              <a:rPr lang="es-ES" dirty="0" smtClean="0"/>
              <a:t>¿Qué magnitud tienen estos problemas?</a:t>
            </a:r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r>
              <a:rPr lang="es-ES" dirty="0" smtClean="0"/>
              <a:t>¿Qué servicios provee el Estado para resolverlos?</a:t>
            </a:r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r>
              <a:rPr lang="es-ES" dirty="0" smtClean="0"/>
              <a:t>¿Se evalúa el desempeño de las entidades para proveer estos servicios?</a:t>
            </a:r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r>
              <a:rPr lang="es-ES" dirty="0" smtClean="0"/>
              <a:t>¿Puedo ver cómo los distintos niveles de gobierno se articulan hacia los servicios que requieren los ciudadanos?</a:t>
            </a:r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endParaRPr lang="es-ES" dirty="0"/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endParaRPr lang="es-ES" dirty="0"/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SzPct val="90000"/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SzPct val="90000"/>
            </a:pPr>
            <a:endParaRPr lang="es-ES" dirty="0"/>
          </a:p>
          <a:p>
            <a:pPr algn="just">
              <a:buSzPct val="90000"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0FDE-B3CE-4EA1-AC9A-E1464524B31F}" type="slidenum">
              <a:rPr lang="es-ES" altLang="en-US" smtClean="0"/>
              <a:pPr>
                <a:defRPr/>
              </a:pPr>
              <a:t>22</a:t>
            </a:fld>
            <a:endParaRPr lang="es-ES" altLang="en-US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95079" y="241216"/>
            <a:ext cx="8291721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Presupuesto por Resultados (</a:t>
            </a:r>
            <a:r>
              <a:rPr lang="es-PE" sz="3600" dirty="0">
                <a:solidFill>
                  <a:schemeClr val="accent1"/>
                </a:solidFill>
                <a:latin typeface="+mj-lt"/>
                <a:cs typeface="Arial"/>
              </a:rPr>
              <a:t>P</a:t>
            </a: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pR)</a:t>
            </a:r>
            <a:endParaRPr lang="es-PE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0FDE-B3CE-4EA1-AC9A-E1464524B31F}" type="slidenum">
              <a:rPr lang="es-ES" altLang="en-US" smtClean="0"/>
              <a:pPr>
                <a:defRPr/>
              </a:pPr>
              <a:t>23</a:t>
            </a:fld>
            <a:endParaRPr lang="es-ES" altLang="en-US"/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395079" y="241216"/>
            <a:ext cx="8291721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Presupuesto por Resultados (PpR)</a:t>
            </a:r>
            <a:endParaRPr lang="es-PE" sz="3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27584" y="1340768"/>
            <a:ext cx="7488832" cy="15121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s-ES" sz="2400" dirty="0"/>
              <a:t>En el Perú desde el año 2007 se viene implementando la Reforma en el Sistema Nacional de Presupuesto: El Presupuesto por Resultados (PpR</a:t>
            </a:r>
            <a:r>
              <a:rPr lang="es-ES" sz="2400" dirty="0" smtClean="0"/>
              <a:t>). </a:t>
            </a:r>
            <a:endParaRPr lang="es-PE" sz="24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3563888" y="3501008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Asegurar </a:t>
            </a:r>
            <a:r>
              <a:rPr lang="es-ES" sz="2000" dirty="0"/>
              <a:t>que la población reciba los bienes y servicios que requieren las personas, en las condiciones deseadas a fin de contribuir a la mejora de su calidad de vida.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1217328" y="3789040"/>
            <a:ext cx="1986520" cy="9658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FINALIDAD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0FDE-B3CE-4EA1-AC9A-E1464524B31F}" type="slidenum">
              <a:rPr lang="es-ES" altLang="en-US" smtClean="0"/>
              <a:pPr>
                <a:defRPr/>
              </a:pPr>
              <a:t>24</a:t>
            </a:fld>
            <a:endParaRPr lang="es-ES" altLang="en-US"/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395079" y="241216"/>
            <a:ext cx="8291721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Presupuesto por Resultados (PpR)</a:t>
            </a:r>
            <a:endParaRPr lang="es-PE" sz="3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1684783"/>
            <a:ext cx="7704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/>
              <a:t>El PpR es una </a:t>
            </a:r>
            <a:r>
              <a:rPr lang="es-PE" sz="2400" dirty="0">
                <a:solidFill>
                  <a:schemeClr val="accent1"/>
                </a:solidFill>
              </a:rPr>
              <a:t>estrategia de gestión pública </a:t>
            </a:r>
            <a:r>
              <a:rPr lang="es-PE" sz="2400" dirty="0"/>
              <a:t>que vincula la asignación de recursos a productos y resultados medibles a favor de la población.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03848" y="3212976"/>
            <a:ext cx="48965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altLang="es-PE" sz="2000" dirty="0"/>
              <a:t>Mejorar la elección de qué gasto </a:t>
            </a:r>
            <a:r>
              <a:rPr lang="es-ES" altLang="es-PE" sz="2000" dirty="0">
                <a:solidFill>
                  <a:schemeClr val="accent1"/>
                </a:solidFill>
              </a:rPr>
              <a:t>priorizar</a:t>
            </a:r>
            <a:r>
              <a:rPr lang="es-ES" altLang="es-PE" sz="2000" dirty="0" smtClean="0"/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s-ES" altLang="es-PE" sz="2000" dirty="0"/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altLang="es-PE" sz="2000" dirty="0"/>
              <a:t>Impulsar a que los operadores gasten </a:t>
            </a:r>
            <a:r>
              <a:rPr lang="es-ES" altLang="es-PE" sz="2000" dirty="0" smtClean="0"/>
              <a:t>más </a:t>
            </a:r>
            <a:r>
              <a:rPr lang="es-ES" altLang="es-PE" sz="2000" dirty="0"/>
              <a:t>eficiente y </a:t>
            </a:r>
            <a:r>
              <a:rPr lang="es-ES" altLang="es-PE" sz="2000" dirty="0" smtClean="0"/>
              <a:t>eficazmente (mejorar el </a:t>
            </a:r>
            <a:r>
              <a:rPr lang="es-ES" altLang="es-PE" sz="2000" dirty="0" smtClean="0">
                <a:solidFill>
                  <a:schemeClr val="accent1"/>
                </a:solidFill>
              </a:rPr>
              <a:t>desempeño</a:t>
            </a:r>
            <a:r>
              <a:rPr lang="es-ES" altLang="es-PE" sz="2000" dirty="0" smtClean="0"/>
              <a:t> en la asignación presupuestaria)</a:t>
            </a:r>
            <a:endParaRPr lang="es-ES" altLang="es-PE" sz="2000" dirty="0"/>
          </a:p>
        </p:txBody>
      </p:sp>
      <p:sp>
        <p:nvSpPr>
          <p:cNvPr id="8" name="Flecha derecha 7"/>
          <p:cNvSpPr/>
          <p:nvPr/>
        </p:nvSpPr>
        <p:spPr>
          <a:xfrm>
            <a:off x="1115616" y="3759311"/>
            <a:ext cx="1986520" cy="9658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OBJETIVOS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3600" dirty="0" smtClean="0">
                <a:solidFill>
                  <a:schemeClr val="accent1"/>
                </a:solidFill>
              </a:rPr>
              <a:t>PpR: Punto de partida</a:t>
            </a:r>
          </a:p>
        </p:txBody>
      </p:sp>
      <p:sp>
        <p:nvSpPr>
          <p:cNvPr id="5123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F3D3-AAEA-4FAA-B7E3-E8B6162DD398}" type="slidenum">
              <a:rPr lang="es-ES" altLang="en-US" smtClean="0">
                <a:latin typeface="Arial" charset="0"/>
              </a:rPr>
              <a:pPr>
                <a:defRPr/>
              </a:pPr>
              <a:t>25</a:t>
            </a:fld>
            <a:endParaRPr lang="es-ES" altLang="en-US" smtClean="0">
              <a:latin typeface="Arial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-468709" y="3284538"/>
            <a:ext cx="3887787" cy="158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475978" y="5229225"/>
            <a:ext cx="583247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8 CuadroTexto"/>
          <p:cNvSpPr txBox="1">
            <a:spLocks noChangeArrowheads="1"/>
          </p:cNvSpPr>
          <p:nvPr/>
        </p:nvSpPr>
        <p:spPr bwMode="auto">
          <a:xfrm rot="-5400000">
            <a:off x="570310" y="2966244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0070C0"/>
                </a:solidFill>
              </a:rPr>
              <a:t>PRIORIDAD</a:t>
            </a:r>
          </a:p>
        </p:txBody>
      </p:sp>
      <p:sp>
        <p:nvSpPr>
          <p:cNvPr id="18439" name="9 CuadroTexto"/>
          <p:cNvSpPr txBox="1">
            <a:spLocks noChangeArrowheads="1"/>
          </p:cNvSpPr>
          <p:nvPr/>
        </p:nvSpPr>
        <p:spPr bwMode="auto">
          <a:xfrm>
            <a:off x="3212703" y="5291138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0070C0"/>
                </a:solidFill>
              </a:rPr>
              <a:t>DESEMPEÑO</a:t>
            </a:r>
          </a:p>
        </p:txBody>
      </p:sp>
      <p:sp>
        <p:nvSpPr>
          <p:cNvPr id="14" name="13 Elipse"/>
          <p:cNvSpPr/>
          <p:nvPr/>
        </p:nvSpPr>
        <p:spPr>
          <a:xfrm>
            <a:off x="2052241" y="1773238"/>
            <a:ext cx="287337" cy="2873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211241" y="2565400"/>
            <a:ext cx="360362" cy="3587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3563541" y="2636838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1763316" y="3573463"/>
            <a:ext cx="360362" cy="3603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2699941" y="479742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2096691" y="2311400"/>
            <a:ext cx="792162" cy="7921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3131741" y="19891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3060303" y="450850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547416" y="2060575"/>
            <a:ext cx="431800" cy="431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2411016" y="3573463"/>
            <a:ext cx="217487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131741" y="407670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3800078" y="402590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1495028" y="2824163"/>
            <a:ext cx="719138" cy="7207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4068366" y="3573463"/>
            <a:ext cx="287337" cy="2873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4716066" y="24209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4211241" y="4652963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3131741" y="3068638"/>
            <a:ext cx="360362" cy="3603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4571603" y="4221163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2987278" y="2276475"/>
            <a:ext cx="504825" cy="5048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636566" y="35004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4716066" y="1916113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1907778" y="4437063"/>
            <a:ext cx="576263" cy="5762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5147866" y="1916113"/>
            <a:ext cx="215900" cy="21748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2699941" y="414972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2052241" y="414972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2699941" y="3716338"/>
            <a:ext cx="287337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1547416" y="4365625"/>
            <a:ext cx="288925" cy="2873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3492103" y="393382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3852466" y="30686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1620441" y="494188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3779441" y="4724400"/>
            <a:ext cx="215900" cy="2174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3492103" y="1844675"/>
            <a:ext cx="360363" cy="36036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3708003" y="2276475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2771378" y="3068638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0" name="49 Elipse"/>
          <p:cNvSpPr/>
          <p:nvPr/>
        </p:nvSpPr>
        <p:spPr>
          <a:xfrm>
            <a:off x="4787503" y="2060575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4457303" y="2416175"/>
            <a:ext cx="142875" cy="14287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2" name="51 Elipse"/>
          <p:cNvSpPr/>
          <p:nvPr/>
        </p:nvSpPr>
        <p:spPr>
          <a:xfrm>
            <a:off x="3995341" y="1844675"/>
            <a:ext cx="576262" cy="57626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4931966" y="2492375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4284266" y="2997200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2555478" y="1916113"/>
            <a:ext cx="288925" cy="28892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3779441" y="2708275"/>
            <a:ext cx="288925" cy="28892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7" name="56 Elipse"/>
          <p:cNvSpPr/>
          <p:nvPr/>
        </p:nvSpPr>
        <p:spPr>
          <a:xfrm>
            <a:off x="3276203" y="2781300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2" name="61 Elipse"/>
          <p:cNvSpPr/>
          <p:nvPr/>
        </p:nvSpPr>
        <p:spPr>
          <a:xfrm>
            <a:off x="6444853" y="32845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6444853" y="3716338"/>
            <a:ext cx="215900" cy="21748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6657578" y="3246438"/>
            <a:ext cx="14398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200" b="1" dirty="0">
                <a:cs typeface="+mn-cs"/>
              </a:rPr>
              <a:t>Con presupuesto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6657578" y="3684588"/>
            <a:ext cx="14398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200" dirty="0">
                <a:cs typeface="+mn-cs"/>
              </a:rPr>
              <a:t>Sin presupuesto</a:t>
            </a:r>
          </a:p>
        </p:txBody>
      </p:sp>
      <p:sp>
        <p:nvSpPr>
          <p:cNvPr id="70" name="69 Elipse"/>
          <p:cNvSpPr/>
          <p:nvPr/>
        </p:nvSpPr>
        <p:spPr>
          <a:xfrm>
            <a:off x="1620441" y="3933825"/>
            <a:ext cx="358775" cy="35877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1" name="70 Elipse"/>
          <p:cNvSpPr/>
          <p:nvPr/>
        </p:nvSpPr>
        <p:spPr>
          <a:xfrm>
            <a:off x="2339578" y="3933825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2" name="71 Elipse"/>
          <p:cNvSpPr/>
          <p:nvPr/>
        </p:nvSpPr>
        <p:spPr>
          <a:xfrm>
            <a:off x="3852466" y="4437063"/>
            <a:ext cx="142875" cy="14446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3" name="72 Elipse"/>
          <p:cNvSpPr/>
          <p:nvPr/>
        </p:nvSpPr>
        <p:spPr>
          <a:xfrm>
            <a:off x="4500166" y="4581525"/>
            <a:ext cx="576262" cy="57626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4" name="73 Elipse"/>
          <p:cNvSpPr/>
          <p:nvPr/>
        </p:nvSpPr>
        <p:spPr>
          <a:xfrm>
            <a:off x="4068366" y="4076700"/>
            <a:ext cx="360362" cy="36036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5" name="74 Elipse"/>
          <p:cNvSpPr/>
          <p:nvPr/>
        </p:nvSpPr>
        <p:spPr>
          <a:xfrm>
            <a:off x="2699941" y="4437063"/>
            <a:ext cx="215900" cy="215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6" name="75 Elipse"/>
          <p:cNvSpPr/>
          <p:nvPr/>
        </p:nvSpPr>
        <p:spPr>
          <a:xfrm>
            <a:off x="2987278" y="4292600"/>
            <a:ext cx="144463" cy="14446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7" name="76 Elipse"/>
          <p:cNvSpPr/>
          <p:nvPr/>
        </p:nvSpPr>
        <p:spPr>
          <a:xfrm>
            <a:off x="2987278" y="3429000"/>
            <a:ext cx="576263" cy="57626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8" name="77 Elipse"/>
          <p:cNvSpPr/>
          <p:nvPr/>
        </p:nvSpPr>
        <p:spPr>
          <a:xfrm>
            <a:off x="4500166" y="3500438"/>
            <a:ext cx="287337" cy="28892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6" name="39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3600" dirty="0" smtClean="0">
                <a:solidFill>
                  <a:schemeClr val="accent1"/>
                </a:solidFill>
              </a:rPr>
              <a:t>Objetivo PpR 1: Eficiencia </a:t>
            </a:r>
            <a:r>
              <a:rPr lang="es-ES" altLang="es-ES" sz="3600" dirty="0" err="1" smtClean="0">
                <a:solidFill>
                  <a:schemeClr val="accent1"/>
                </a:solidFill>
              </a:rPr>
              <a:t>Asignativa</a:t>
            </a:r>
            <a:endParaRPr lang="es-ES" altLang="es-ES" sz="3600" dirty="0" smtClean="0">
              <a:solidFill>
                <a:schemeClr val="accent1"/>
              </a:solidFill>
            </a:endParaRPr>
          </a:p>
        </p:txBody>
      </p:sp>
      <p:sp>
        <p:nvSpPr>
          <p:cNvPr id="6147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6F70A-CDCC-4820-81CC-4AAE761F6FE5}" type="slidenum">
              <a:rPr lang="es-ES" altLang="en-US" smtClean="0">
                <a:latin typeface="Arial" charset="0"/>
              </a:rPr>
              <a:pPr>
                <a:defRPr/>
              </a:pPr>
              <a:t>26</a:t>
            </a:fld>
            <a:endParaRPr lang="es-ES" altLang="en-US" smtClean="0">
              <a:latin typeface="Arial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-468709" y="3284538"/>
            <a:ext cx="3887787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475978" y="5229225"/>
            <a:ext cx="583247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8 CuadroTexto"/>
          <p:cNvSpPr txBox="1">
            <a:spLocks noChangeArrowheads="1"/>
          </p:cNvSpPr>
          <p:nvPr/>
        </p:nvSpPr>
        <p:spPr bwMode="auto">
          <a:xfrm rot="-5400000">
            <a:off x="570310" y="2966244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0070C0"/>
                </a:solidFill>
              </a:rPr>
              <a:t>PRIORIDAD</a:t>
            </a:r>
          </a:p>
        </p:txBody>
      </p:sp>
      <p:sp>
        <p:nvSpPr>
          <p:cNvPr id="19463" name="9 CuadroTexto"/>
          <p:cNvSpPr txBox="1">
            <a:spLocks noChangeArrowheads="1"/>
          </p:cNvSpPr>
          <p:nvPr/>
        </p:nvSpPr>
        <p:spPr bwMode="auto">
          <a:xfrm>
            <a:off x="3212703" y="5291138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0070C0"/>
                </a:solidFill>
              </a:rPr>
              <a:t>DESEMPEÑO</a:t>
            </a:r>
          </a:p>
        </p:txBody>
      </p:sp>
      <p:sp>
        <p:nvSpPr>
          <p:cNvPr id="14" name="13 Elipse"/>
          <p:cNvSpPr/>
          <p:nvPr/>
        </p:nvSpPr>
        <p:spPr>
          <a:xfrm>
            <a:off x="2052241" y="1773238"/>
            <a:ext cx="287337" cy="2873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211241" y="2565400"/>
            <a:ext cx="360362" cy="3587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3563541" y="2636838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1763316" y="3573463"/>
            <a:ext cx="360362" cy="360362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2699941" y="4797425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2096691" y="2311400"/>
            <a:ext cx="792162" cy="7921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3131741" y="19891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3060303" y="4508500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547416" y="2060575"/>
            <a:ext cx="431800" cy="431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2411016" y="3573463"/>
            <a:ext cx="217487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131741" y="4076700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3800078" y="4025900"/>
            <a:ext cx="2159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1495028" y="2824163"/>
            <a:ext cx="719138" cy="7207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4068366" y="3573463"/>
            <a:ext cx="287337" cy="2873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4716066" y="24209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4211241" y="4652963"/>
            <a:ext cx="144462" cy="144462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3131741" y="3068638"/>
            <a:ext cx="360362" cy="3603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4571603" y="4221163"/>
            <a:ext cx="2159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2987278" y="2276475"/>
            <a:ext cx="504825" cy="5048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636566" y="35004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4716066" y="1916113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1907778" y="4437063"/>
            <a:ext cx="576263" cy="576262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5147866" y="1916113"/>
            <a:ext cx="215900" cy="21748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2699941" y="4149725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2052241" y="4149725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2699941" y="3716338"/>
            <a:ext cx="287337" cy="288925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1547416" y="4365625"/>
            <a:ext cx="288925" cy="287338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3492103" y="3933825"/>
            <a:ext cx="2159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3852466" y="30686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1620441" y="4941888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3779441" y="4724400"/>
            <a:ext cx="215900" cy="217488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3492103" y="1844675"/>
            <a:ext cx="360363" cy="3603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3708003" y="227647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2771378" y="30686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0" name="49 Elipse"/>
          <p:cNvSpPr/>
          <p:nvPr/>
        </p:nvSpPr>
        <p:spPr>
          <a:xfrm>
            <a:off x="4787503" y="206057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4457303" y="2416175"/>
            <a:ext cx="142875" cy="1428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2" name="51 Elipse"/>
          <p:cNvSpPr/>
          <p:nvPr/>
        </p:nvSpPr>
        <p:spPr>
          <a:xfrm>
            <a:off x="3995341" y="1844675"/>
            <a:ext cx="576262" cy="5762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4931966" y="249237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4284266" y="299720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2555478" y="1916113"/>
            <a:ext cx="288925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3779441" y="2708275"/>
            <a:ext cx="288925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7" name="56 Elipse"/>
          <p:cNvSpPr/>
          <p:nvPr/>
        </p:nvSpPr>
        <p:spPr>
          <a:xfrm>
            <a:off x="3276203" y="278130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6444853" y="32845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6444853" y="3716338"/>
            <a:ext cx="215900" cy="21748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6657578" y="3246438"/>
            <a:ext cx="14398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200" b="1" dirty="0">
                <a:cs typeface="+mn-cs"/>
              </a:rPr>
              <a:t>Con presupuesto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6657578" y="3684588"/>
            <a:ext cx="14398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200" dirty="0">
                <a:cs typeface="+mn-cs"/>
              </a:rPr>
              <a:t>Sin presupuesto</a:t>
            </a:r>
          </a:p>
        </p:txBody>
      </p:sp>
      <p:sp>
        <p:nvSpPr>
          <p:cNvPr id="62" name="61 Elipse"/>
          <p:cNvSpPr/>
          <p:nvPr/>
        </p:nvSpPr>
        <p:spPr>
          <a:xfrm>
            <a:off x="1620441" y="3933825"/>
            <a:ext cx="358775" cy="358775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2339578" y="3933825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4" name="63 Elipse"/>
          <p:cNvSpPr/>
          <p:nvPr/>
        </p:nvSpPr>
        <p:spPr>
          <a:xfrm>
            <a:off x="3852466" y="4437063"/>
            <a:ext cx="142875" cy="144462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4500166" y="4581525"/>
            <a:ext cx="576262" cy="576263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4068366" y="4076700"/>
            <a:ext cx="360362" cy="360363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7" name="66 Elipse"/>
          <p:cNvSpPr/>
          <p:nvPr/>
        </p:nvSpPr>
        <p:spPr>
          <a:xfrm>
            <a:off x="2699941" y="4437063"/>
            <a:ext cx="215900" cy="215900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8" name="67 Elipse"/>
          <p:cNvSpPr/>
          <p:nvPr/>
        </p:nvSpPr>
        <p:spPr>
          <a:xfrm>
            <a:off x="2987278" y="4292600"/>
            <a:ext cx="144463" cy="144463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2987278" y="3429000"/>
            <a:ext cx="576263" cy="576263"/>
          </a:xfrm>
          <a:prstGeom prst="ellips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0" name="69 Elipse"/>
          <p:cNvSpPr/>
          <p:nvPr/>
        </p:nvSpPr>
        <p:spPr>
          <a:xfrm>
            <a:off x="4500166" y="3500438"/>
            <a:ext cx="287337" cy="288925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1" name="70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3600" dirty="0" smtClean="0">
                <a:solidFill>
                  <a:schemeClr val="accent1"/>
                </a:solidFill>
              </a:rPr>
              <a:t>Objetivo PpR 2: Mejora del desempeño</a:t>
            </a:r>
          </a:p>
        </p:txBody>
      </p:sp>
      <p:sp>
        <p:nvSpPr>
          <p:cNvPr id="7171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0A70A-A4E0-46D8-A0E0-5292992D2911}" type="slidenum">
              <a:rPr lang="es-ES" altLang="en-US" smtClean="0">
                <a:latin typeface="Arial" charset="0"/>
              </a:rPr>
              <a:pPr>
                <a:defRPr/>
              </a:pPr>
              <a:t>27</a:t>
            </a:fld>
            <a:endParaRPr lang="es-ES" altLang="en-US" smtClean="0">
              <a:latin typeface="Arial" charset="0"/>
            </a:endParaRPr>
          </a:p>
        </p:txBody>
      </p:sp>
      <p:cxnSp>
        <p:nvCxnSpPr>
          <p:cNvPr id="60" name="5 Conector recto de flecha"/>
          <p:cNvCxnSpPr/>
          <p:nvPr/>
        </p:nvCxnSpPr>
        <p:spPr>
          <a:xfrm rot="5400000" flipH="1" flipV="1">
            <a:off x="-468709" y="3284538"/>
            <a:ext cx="3887787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7 Conector recto de flecha"/>
          <p:cNvCxnSpPr/>
          <p:nvPr/>
        </p:nvCxnSpPr>
        <p:spPr>
          <a:xfrm>
            <a:off x="1475978" y="5229225"/>
            <a:ext cx="583247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8 CuadroTexto"/>
          <p:cNvSpPr txBox="1">
            <a:spLocks noChangeArrowheads="1"/>
          </p:cNvSpPr>
          <p:nvPr/>
        </p:nvSpPr>
        <p:spPr bwMode="auto">
          <a:xfrm rot="-5400000">
            <a:off x="570310" y="2966244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0070C0"/>
                </a:solidFill>
              </a:rPr>
              <a:t>PRIORIDAD</a:t>
            </a:r>
          </a:p>
        </p:txBody>
      </p:sp>
      <p:sp>
        <p:nvSpPr>
          <p:cNvPr id="67" name="9 CuadroTexto"/>
          <p:cNvSpPr txBox="1">
            <a:spLocks noChangeArrowheads="1"/>
          </p:cNvSpPr>
          <p:nvPr/>
        </p:nvSpPr>
        <p:spPr bwMode="auto">
          <a:xfrm>
            <a:off x="3212703" y="5291138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0070C0"/>
                </a:solidFill>
              </a:rPr>
              <a:t>DESEMPEÑO</a:t>
            </a:r>
          </a:p>
        </p:txBody>
      </p:sp>
      <p:sp>
        <p:nvSpPr>
          <p:cNvPr id="110" name="57 Elipse"/>
          <p:cNvSpPr/>
          <p:nvPr/>
        </p:nvSpPr>
        <p:spPr>
          <a:xfrm>
            <a:off x="6444853" y="3284538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1" name="58 Elipse"/>
          <p:cNvSpPr/>
          <p:nvPr/>
        </p:nvSpPr>
        <p:spPr>
          <a:xfrm>
            <a:off x="6444853" y="3716338"/>
            <a:ext cx="215900" cy="21748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2" name="59 CuadroTexto"/>
          <p:cNvSpPr txBox="1"/>
          <p:nvPr/>
        </p:nvSpPr>
        <p:spPr>
          <a:xfrm>
            <a:off x="6657578" y="3246438"/>
            <a:ext cx="14398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200" b="1" dirty="0">
                <a:cs typeface="+mn-cs"/>
              </a:rPr>
              <a:t>Con presupuesto</a:t>
            </a:r>
          </a:p>
        </p:txBody>
      </p:sp>
      <p:sp>
        <p:nvSpPr>
          <p:cNvPr id="113" name="60 CuadroTexto"/>
          <p:cNvSpPr txBox="1"/>
          <p:nvPr/>
        </p:nvSpPr>
        <p:spPr>
          <a:xfrm>
            <a:off x="6657578" y="3684588"/>
            <a:ext cx="14398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200" dirty="0">
                <a:cs typeface="+mn-cs"/>
              </a:rPr>
              <a:t>Sin presupuesto</a:t>
            </a:r>
          </a:p>
        </p:txBody>
      </p:sp>
      <p:sp>
        <p:nvSpPr>
          <p:cNvPr id="63" name="13 Elipse"/>
          <p:cNvSpPr/>
          <p:nvPr/>
        </p:nvSpPr>
        <p:spPr>
          <a:xfrm>
            <a:off x="3492723" y="1702593"/>
            <a:ext cx="287337" cy="28733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4" name="14 Elipse"/>
          <p:cNvSpPr/>
          <p:nvPr/>
        </p:nvSpPr>
        <p:spPr>
          <a:xfrm>
            <a:off x="5651723" y="2494755"/>
            <a:ext cx="360362" cy="358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5" name="15 Elipse"/>
          <p:cNvSpPr/>
          <p:nvPr/>
        </p:nvSpPr>
        <p:spPr>
          <a:xfrm>
            <a:off x="5004023" y="2566193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25" name="18 Elipse"/>
          <p:cNvSpPr/>
          <p:nvPr/>
        </p:nvSpPr>
        <p:spPr>
          <a:xfrm>
            <a:off x="3537173" y="2240755"/>
            <a:ext cx="792162" cy="7921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26" name="19 Elipse"/>
          <p:cNvSpPr/>
          <p:nvPr/>
        </p:nvSpPr>
        <p:spPr>
          <a:xfrm>
            <a:off x="4572223" y="1918493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28" name="21 Elipse"/>
          <p:cNvSpPr/>
          <p:nvPr/>
        </p:nvSpPr>
        <p:spPr>
          <a:xfrm>
            <a:off x="2987898" y="1989930"/>
            <a:ext cx="431800" cy="431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2" name="25 Elipse"/>
          <p:cNvSpPr/>
          <p:nvPr/>
        </p:nvSpPr>
        <p:spPr>
          <a:xfrm>
            <a:off x="2935510" y="2753518"/>
            <a:ext cx="719138" cy="7207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4" name="27 Elipse"/>
          <p:cNvSpPr/>
          <p:nvPr/>
        </p:nvSpPr>
        <p:spPr>
          <a:xfrm>
            <a:off x="6156548" y="2350293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6" name="29 Elipse"/>
          <p:cNvSpPr/>
          <p:nvPr/>
        </p:nvSpPr>
        <p:spPr>
          <a:xfrm>
            <a:off x="4572223" y="2997993"/>
            <a:ext cx="360362" cy="3603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8" name="31 Elipse"/>
          <p:cNvSpPr/>
          <p:nvPr/>
        </p:nvSpPr>
        <p:spPr>
          <a:xfrm>
            <a:off x="4427760" y="2205830"/>
            <a:ext cx="504825" cy="5048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40" name="33 Elipse"/>
          <p:cNvSpPr/>
          <p:nvPr/>
        </p:nvSpPr>
        <p:spPr>
          <a:xfrm>
            <a:off x="6156548" y="1845468"/>
            <a:ext cx="144462" cy="1444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42" name="35 Elipse"/>
          <p:cNvSpPr/>
          <p:nvPr/>
        </p:nvSpPr>
        <p:spPr>
          <a:xfrm>
            <a:off x="6588348" y="1845468"/>
            <a:ext cx="215900" cy="2174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48" name="41 Elipse"/>
          <p:cNvSpPr/>
          <p:nvPr/>
        </p:nvSpPr>
        <p:spPr>
          <a:xfrm>
            <a:off x="5292948" y="2997993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1" name="46 Elipse"/>
          <p:cNvSpPr/>
          <p:nvPr/>
        </p:nvSpPr>
        <p:spPr>
          <a:xfrm>
            <a:off x="4932585" y="1774030"/>
            <a:ext cx="360363" cy="3603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2" name="47 Elipse"/>
          <p:cNvSpPr/>
          <p:nvPr/>
        </p:nvSpPr>
        <p:spPr>
          <a:xfrm>
            <a:off x="5148485" y="220583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3" name="48 Elipse"/>
          <p:cNvSpPr/>
          <p:nvPr/>
        </p:nvSpPr>
        <p:spPr>
          <a:xfrm>
            <a:off x="4211860" y="2997993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4" name="49 Elipse"/>
          <p:cNvSpPr/>
          <p:nvPr/>
        </p:nvSpPr>
        <p:spPr>
          <a:xfrm>
            <a:off x="6227985" y="198993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5" name="50 Elipse"/>
          <p:cNvSpPr/>
          <p:nvPr/>
        </p:nvSpPr>
        <p:spPr>
          <a:xfrm>
            <a:off x="5897785" y="2345530"/>
            <a:ext cx="142875" cy="1428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6" name="51 Elipse"/>
          <p:cNvSpPr/>
          <p:nvPr/>
        </p:nvSpPr>
        <p:spPr>
          <a:xfrm>
            <a:off x="5435823" y="1774030"/>
            <a:ext cx="576262" cy="5762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7" name="52 Elipse"/>
          <p:cNvSpPr/>
          <p:nvPr/>
        </p:nvSpPr>
        <p:spPr>
          <a:xfrm>
            <a:off x="6372448" y="2421730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8" name="53 Elipse"/>
          <p:cNvSpPr/>
          <p:nvPr/>
        </p:nvSpPr>
        <p:spPr>
          <a:xfrm>
            <a:off x="5724748" y="292655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9" name="54 Elipse"/>
          <p:cNvSpPr/>
          <p:nvPr/>
        </p:nvSpPr>
        <p:spPr>
          <a:xfrm>
            <a:off x="3995960" y="1845468"/>
            <a:ext cx="288925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60" name="55 Elipse"/>
          <p:cNvSpPr/>
          <p:nvPr/>
        </p:nvSpPr>
        <p:spPr>
          <a:xfrm>
            <a:off x="5219923" y="2637630"/>
            <a:ext cx="288925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61" name="56 Elipse"/>
          <p:cNvSpPr/>
          <p:nvPr/>
        </p:nvSpPr>
        <p:spPr>
          <a:xfrm>
            <a:off x="4716685" y="2710655"/>
            <a:ext cx="2159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173" name="Conector recto de flecha 172"/>
          <p:cNvCxnSpPr/>
          <p:nvPr/>
        </p:nvCxnSpPr>
        <p:spPr>
          <a:xfrm>
            <a:off x="1763688" y="1844824"/>
            <a:ext cx="792088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1763688" y="2276872"/>
            <a:ext cx="792088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>
            <a:off x="1763688" y="2708920"/>
            <a:ext cx="792088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>
            <a:off x="1763688" y="3212976"/>
            <a:ext cx="792088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DD39E-C58D-4D6C-9151-95521965DDB8}" type="slidenum">
              <a:rPr lang="es-ES" altLang="en-US" smtClean="0">
                <a:latin typeface="Arial" charset="0"/>
              </a:rPr>
              <a:pPr>
                <a:defRPr/>
              </a:pPr>
              <a:t>28</a:t>
            </a:fld>
            <a:endParaRPr lang="es-ES" altLang="en-US" smtClean="0">
              <a:latin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67544" y="188640"/>
            <a:ext cx="811021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MX" sz="3600" dirty="0" smtClean="0">
                <a:solidFill>
                  <a:schemeClr val="accent1"/>
                </a:solidFill>
                <a:latin typeface="+mj-lt"/>
                <a:cs typeface="Arial"/>
              </a:rPr>
              <a:t>Los 4 instrumentos del PpR</a:t>
            </a:r>
            <a:endParaRPr lang="es-MX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552728" cy="50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29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1424" y="42266"/>
            <a:ext cx="6552728" cy="8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Instrumentos del PpR: PP</a:t>
            </a:r>
            <a:endParaRPr lang="es-PE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052736"/>
            <a:ext cx="61547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Elipse"/>
          <p:cNvSpPr/>
          <p:nvPr/>
        </p:nvSpPr>
        <p:spPr>
          <a:xfrm>
            <a:off x="3935413" y="2964086"/>
            <a:ext cx="1193800" cy="1195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3867150" y="3272061"/>
            <a:ext cx="1320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chemeClr val="bg1"/>
                </a:solidFill>
                <a:latin typeface="Calibri" panose="020F0502020204030204" pitchFamily="34" charset="0"/>
              </a:rPr>
              <a:t>Programas Presupuestales</a:t>
            </a:r>
          </a:p>
        </p:txBody>
      </p:sp>
      <p:sp>
        <p:nvSpPr>
          <p:cNvPr id="10" name="39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</a:rPr>
              <a:t>Contexto</a:t>
            </a:r>
            <a:r>
              <a:rPr lang="en-US" sz="3600" dirty="0" smtClean="0">
                <a:solidFill>
                  <a:schemeClr val="accent1"/>
                </a:solidFill>
              </a:rPr>
              <a:t> del </a:t>
            </a:r>
            <a:r>
              <a:rPr lang="en-US" sz="3600" dirty="0" err="1" smtClean="0">
                <a:solidFill>
                  <a:schemeClr val="accent1"/>
                </a:solidFill>
              </a:rPr>
              <a:t>PpR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435224"/>
            <a:ext cx="8229600" cy="1417712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El </a:t>
            </a:r>
            <a:r>
              <a:rPr lang="es-ES" sz="2800" dirty="0" err="1" smtClean="0"/>
              <a:t>PpR</a:t>
            </a:r>
            <a:r>
              <a:rPr lang="es-ES" sz="2800" dirty="0" smtClean="0"/>
              <a:t> surge en un contexto mucho más amplio de cambio en la forma de conceptualizar la gestión pública y el rol del estado en la sociedad.</a:t>
            </a:r>
          </a:p>
          <a:p>
            <a:pPr marL="0" indent="0" algn="just">
              <a:buNone/>
            </a:pPr>
            <a:endParaRPr lang="es-ES" sz="2800" dirty="0" smtClean="0"/>
          </a:p>
        </p:txBody>
      </p:sp>
      <p:grpSp>
        <p:nvGrpSpPr>
          <p:cNvPr id="5" name="4 Grupo"/>
          <p:cNvGrpSpPr/>
          <p:nvPr/>
        </p:nvGrpSpPr>
        <p:grpSpPr>
          <a:xfrm>
            <a:off x="499048" y="4109969"/>
            <a:ext cx="8176639" cy="1767303"/>
            <a:chOff x="499049" y="5584893"/>
            <a:chExt cx="6268592" cy="126759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297" y="5589588"/>
              <a:ext cx="1448287" cy="1262897"/>
            </a:xfrm>
            <a:prstGeom prst="rect">
              <a:avLst/>
            </a:prstGeom>
            <a:noFill/>
            <a:ln w="31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49" y="5589589"/>
              <a:ext cx="1624680" cy="126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48" y="5584893"/>
              <a:ext cx="1788393" cy="126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064" y="5589589"/>
              <a:ext cx="1368152" cy="1262895"/>
            </a:xfrm>
            <a:prstGeom prst="rect">
              <a:avLst/>
            </a:prstGeom>
            <a:noFill/>
            <a:ln w="31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88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30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95079" y="241216"/>
            <a:ext cx="8291721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Programas Presupuestales (PP)</a:t>
            </a:r>
            <a:endParaRPr lang="es-PE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0872" y="1700808"/>
            <a:ext cx="8013576" cy="39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s-E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Categoría que constituye un instrumento del Presupuesto por Resultados, y que es una </a:t>
            </a:r>
            <a:r>
              <a:rPr kumimoji="0" lang="es-ES" sz="2400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unidad de programación </a:t>
            </a:r>
            <a:r>
              <a:rPr kumimoji="0" lang="es-E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las acciones de las entidades públicas, las que integradas y articuladas se orientan a </a:t>
            </a:r>
            <a:r>
              <a:rPr kumimoji="0" lang="es-ES" sz="2400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proveer productos para lograr un Resultado Específico</a:t>
            </a:r>
            <a:r>
              <a:rPr kumimoji="0" lang="es-ES" sz="240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la población y así contribuir al logro de un Resultado Final asociado a un objetivo de política pública.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None/>
              <a:tabLst/>
              <a:defRPr/>
            </a:pPr>
            <a:endParaRPr lang="es-ES" sz="2400" kern="0" dirty="0">
              <a:latin typeface="+mn-lt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s-PE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Ley General del Sistema</a:t>
            </a:r>
            <a:r>
              <a:rPr kumimoji="0" lang="es-PE" sz="1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Nacional de Presupuesto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s-PE" sz="1800" kern="0" baseline="0" dirty="0" smtClean="0">
                <a:latin typeface="+mn-lt"/>
              </a:rPr>
              <a:t>Ley 28411,</a:t>
            </a:r>
            <a:r>
              <a:rPr lang="es-PE" sz="1800" kern="0" dirty="0" smtClean="0">
                <a:latin typeface="+mn-lt"/>
              </a:rPr>
              <a:t> Art. 79.3</a:t>
            </a:r>
            <a:endParaRPr kumimoji="0" lang="es-PE" sz="18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9009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31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95079" y="241216"/>
            <a:ext cx="8291721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Programas Presupuestales (PP)</a:t>
            </a:r>
            <a:endParaRPr lang="es-PE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graphicFrame>
        <p:nvGraphicFramePr>
          <p:cNvPr id="8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879360"/>
              </p:ext>
            </p:extLst>
          </p:nvPr>
        </p:nvGraphicFramePr>
        <p:xfrm>
          <a:off x="820271" y="1891223"/>
          <a:ext cx="7659362" cy="322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6 Marcador de texto"/>
          <p:cNvSpPr txBox="1">
            <a:spLocks/>
          </p:cNvSpPr>
          <p:nvPr/>
        </p:nvSpPr>
        <p:spPr>
          <a:xfrm>
            <a:off x="1643736" y="1268576"/>
            <a:ext cx="6168623" cy="47371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2000" dirty="0">
                <a:solidFill>
                  <a:schemeClr val="tx2"/>
                </a:solidFill>
                <a:latin typeface="+mj-lt"/>
                <a:cs typeface="Arial"/>
              </a:rPr>
              <a:t>PP implementados y participación en el PIA (*) </a:t>
            </a:r>
            <a:endParaRPr lang="es-ES" sz="20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1916639" y="5061120"/>
            <a:ext cx="56915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200" dirty="0"/>
              <a:t>(*) Porcentaje del presupuesto excluyendo deuda, pensiones y reserva del contingencia.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888" y="140513"/>
            <a:ext cx="7344816" cy="648071"/>
          </a:xfrm>
        </p:spPr>
        <p:txBody>
          <a:bodyPr anchor="ctr" anchorCtr="0">
            <a:norm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PP como herramienta de Gestión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2D828-8A01-42A3-938B-D394FF68AF79}" type="slidenum">
              <a:rPr lang="es-ES" altLang="en-US" smtClean="0"/>
              <a:pPr>
                <a:defRPr/>
              </a:pPr>
              <a:t>32</a:t>
            </a:fld>
            <a:endParaRPr lang="es-ES" altLang="en-US" dirty="0"/>
          </a:p>
        </p:txBody>
      </p:sp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28" y="918244"/>
            <a:ext cx="2088232" cy="3974828"/>
          </a:xfrm>
          <a:prstGeom prst="rect">
            <a:avLst/>
          </a:prstGeom>
          <a:noFill/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97" y="3146300"/>
            <a:ext cx="1715298" cy="504056"/>
          </a:xfrm>
          <a:prstGeom prst="rect">
            <a:avLst/>
          </a:prstGeom>
          <a:noFill/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704" y="3140968"/>
            <a:ext cx="1715298" cy="504056"/>
          </a:xfrm>
          <a:prstGeom prst="rect">
            <a:avLst/>
          </a:prstGeom>
          <a:noFill/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799" y="937517"/>
            <a:ext cx="3559568" cy="4464273"/>
          </a:xfrm>
          <a:prstGeom prst="rect">
            <a:avLst/>
          </a:prstGeom>
          <a:noFill/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080" y="3140968"/>
            <a:ext cx="2065064" cy="1328886"/>
          </a:xfrm>
          <a:prstGeom prst="rect">
            <a:avLst/>
          </a:prstGeom>
          <a:noFill/>
        </p:spPr>
      </p:pic>
      <p:pic>
        <p:nvPicPr>
          <p:cNvPr id="61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97" y="3984500"/>
            <a:ext cx="1715298" cy="504056"/>
          </a:xfrm>
          <a:prstGeom prst="rect">
            <a:avLst/>
          </a:prstGeom>
          <a:noFill/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9029" y="908720"/>
            <a:ext cx="2617001" cy="43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43" y="5445224"/>
            <a:ext cx="5976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241195" y="6401378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820" y="306766"/>
            <a:ext cx="8280920" cy="81797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s-ES" sz="2800" b="0" dirty="0" smtClean="0">
                <a:solidFill>
                  <a:schemeClr val="accent1"/>
                </a:solidFill>
                <a:latin typeface="+mj-lt"/>
              </a:rPr>
              <a:t>Dificultades que enfrentan las intervenciones públicas</a:t>
            </a:r>
            <a:endParaRPr lang="es-ES" sz="28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9600" y="1365200"/>
            <a:ext cx="8208912" cy="4684712"/>
          </a:xfrm>
        </p:spPr>
        <p:txBody>
          <a:bodyPr>
            <a:noAutofit/>
          </a:bodyPr>
          <a:lstStyle/>
          <a:p>
            <a:pPr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está clara la prioridad: Qué se pretende lograr con el gasto.</a:t>
            </a:r>
          </a:p>
          <a:p>
            <a:pPr lvl="0"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está </a:t>
            </a:r>
            <a:r>
              <a:rPr lang="es-ES" sz="1700" dirty="0"/>
              <a:t>clara la magnitud del problema que se intenta </a:t>
            </a:r>
            <a:r>
              <a:rPr lang="es-ES" sz="1700" dirty="0" smtClean="0"/>
              <a:t>resolver.</a:t>
            </a:r>
            <a:endParaRPr lang="es-ES" sz="1700" dirty="0"/>
          </a:p>
          <a:p>
            <a:pPr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existe sustento lógico sobre las intervenciones (potenciales soluciones) a los problemas priorizados (cadena de resultados).</a:t>
            </a:r>
          </a:p>
          <a:p>
            <a:pPr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existe información sobre actividades/procesos clave.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s-ES" sz="1700" dirty="0" smtClean="0"/>
              <a:t>No está claro cuánto produce el estado, solo cuánto gasta.</a:t>
            </a:r>
          </a:p>
          <a:p>
            <a:pPr lvl="0"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</a:t>
            </a:r>
            <a:r>
              <a:rPr lang="es-ES" sz="1700" dirty="0"/>
              <a:t>se puede medir </a:t>
            </a:r>
            <a:r>
              <a:rPr lang="es-ES" sz="1700" dirty="0" smtClean="0"/>
              <a:t>efectividad </a:t>
            </a:r>
            <a:r>
              <a:rPr lang="es-ES" sz="1700" dirty="0"/>
              <a:t>ni </a:t>
            </a:r>
            <a:r>
              <a:rPr lang="es-ES" sz="1700" dirty="0" smtClean="0"/>
              <a:t>eficiencia. </a:t>
            </a:r>
          </a:p>
          <a:p>
            <a:pPr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/>
              <a:t>No existen </a:t>
            </a:r>
            <a:r>
              <a:rPr lang="es-ES" sz="1700" dirty="0" smtClean="0"/>
              <a:t>indicadores de desempeño ni metas.</a:t>
            </a:r>
            <a:endParaRPr lang="es-ES" sz="1700" dirty="0"/>
          </a:p>
          <a:p>
            <a:pPr lvl="0"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/>
              <a:t>No se puede priorizar entre intervenciones de distinta eficacia relativa. Se prioriza a nivel de genéricas de </a:t>
            </a:r>
            <a:r>
              <a:rPr lang="es-ES" sz="1700" dirty="0" smtClean="0"/>
              <a:t>gasto.</a:t>
            </a:r>
          </a:p>
          <a:p>
            <a:pPr lvl="0"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</a:t>
            </a:r>
            <a:r>
              <a:rPr lang="es-ES" sz="1700" dirty="0"/>
              <a:t>se puede rendir cuentas del desempeño (salvo de la ejecución presupuestal).</a:t>
            </a:r>
          </a:p>
          <a:p>
            <a:pPr lvl="0"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 smtClean="0"/>
              <a:t>No </a:t>
            </a:r>
            <a:r>
              <a:rPr lang="es-ES" sz="1700" dirty="0"/>
              <a:t>está clara la articulación entre niveles de </a:t>
            </a:r>
            <a:r>
              <a:rPr lang="es-ES" sz="1700" dirty="0" smtClean="0"/>
              <a:t>gobierno (en función de una prioridad nacional).</a:t>
            </a:r>
            <a:endParaRPr lang="es-ES" sz="1700" dirty="0"/>
          </a:p>
          <a:p>
            <a:pPr lvl="0">
              <a:buSzPct val="80000"/>
              <a:buFont typeface="Wingdings" panose="05000000000000000000" pitchFamily="2" charset="2"/>
              <a:buChar char="Ø"/>
              <a:defRPr/>
            </a:pPr>
            <a:r>
              <a:rPr lang="es-ES" sz="1700" dirty="0"/>
              <a:t>No está clara la vinculación entre gasto de inversión y gasto corriente.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endParaRPr lang="es-ES" sz="17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359270" y="4744797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0082" y="4290344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78120" y="3638324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132472" y="3296385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518489" y="2991893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319914" y="2610520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311267" y="2303844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021107" y="1706167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380312" y="1424177"/>
            <a:ext cx="2880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1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07803" y="5465136"/>
            <a:ext cx="36004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763737" y="5816359"/>
            <a:ext cx="36004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11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36" y="6016509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18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8CA2D828-8A01-42A3-938B-D394FF68AF79}" type="slidenum">
              <a:rPr lang="es-ES" altLang="en-US" smtClean="0"/>
              <a:pPr>
                <a:defRPr/>
              </a:pPr>
              <a:t>33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072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8208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9725" y="0"/>
            <a:ext cx="8313738" cy="708025"/>
          </a:xfrm>
        </p:spPr>
        <p:txBody>
          <a:bodyPr anchor="ctr" anchorCtr="0">
            <a:normAutofit/>
          </a:bodyPr>
          <a:lstStyle/>
          <a:p>
            <a:pPr eaLnBrk="1" hangingPunct="1">
              <a:defRPr/>
            </a:pPr>
            <a:r>
              <a:rPr lang="es-ES" sz="3200" b="0" dirty="0" smtClean="0">
                <a:solidFill>
                  <a:schemeClr val="accent1"/>
                </a:solidFill>
                <a:latin typeface="+mj-lt"/>
              </a:rPr>
              <a:t> Ejemplo: PP Transporte terrestre</a:t>
            </a:r>
            <a:endParaRPr lang="es-ES" sz="32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2700" y="1144588"/>
            <a:ext cx="877888" cy="784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Causalidad sustentada  lógicamente. Diseño del PP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4672013" y="2133600"/>
            <a:ext cx="1439862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Medición de eficacia y eficiencia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777038" y="5276850"/>
            <a:ext cx="1439862" cy="23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Rendición de cuentas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393950" y="2205038"/>
            <a:ext cx="1890713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Priorización entre productos /actividades más costo-efectivas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280966" y="2626519"/>
            <a:ext cx="13811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Qué se pretende lograr con el gasto público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3995738" y="1036638"/>
            <a:ext cx="1439862" cy="230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Producción del estado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7956550" y="4149725"/>
            <a:ext cx="649288" cy="23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Metas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2843213" y="5038725"/>
            <a:ext cx="1584325" cy="23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Indicadores de desempeño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5911850" y="4073525"/>
            <a:ext cx="1439863" cy="23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Magnitud del problema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6351588" y="546100"/>
            <a:ext cx="2016125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Actividades/procesos clave descritos. Diseño del PP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7667625" y="3186113"/>
            <a:ext cx="1511300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Articulación entre niveles de gobierno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2338388" y="3429000"/>
            <a:ext cx="2089150" cy="506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900">
                <a:solidFill>
                  <a:schemeClr val="bg1"/>
                </a:solidFill>
              </a:rPr>
              <a:t>Articulación entre gasto de inversión y gasto corriente (PIP financian ↑ oferta de productos del PP)</a:t>
            </a:r>
          </a:p>
        </p:txBody>
      </p:sp>
      <p:sp>
        <p:nvSpPr>
          <p:cNvPr id="33" name="32 Flecha derecha"/>
          <p:cNvSpPr/>
          <p:nvPr/>
        </p:nvSpPr>
        <p:spPr>
          <a:xfrm>
            <a:off x="827088" y="1339850"/>
            <a:ext cx="266700" cy="73025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6" name="35 Flecha derecha"/>
          <p:cNvSpPr/>
          <p:nvPr/>
        </p:nvSpPr>
        <p:spPr>
          <a:xfrm rot="8471962">
            <a:off x="7044335" y="962780"/>
            <a:ext cx="360363" cy="71437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0" name="39 Flecha derecha"/>
          <p:cNvSpPr/>
          <p:nvPr/>
        </p:nvSpPr>
        <p:spPr>
          <a:xfrm rot="803688" flipV="1">
            <a:off x="5880100" y="2451100"/>
            <a:ext cx="2303463" cy="106363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2" name="41 Flecha derecha"/>
          <p:cNvSpPr/>
          <p:nvPr/>
        </p:nvSpPr>
        <p:spPr>
          <a:xfrm rot="5400000">
            <a:off x="8101013" y="4581525"/>
            <a:ext cx="358775" cy="73025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3" name="42 Flecha derecha"/>
          <p:cNvSpPr/>
          <p:nvPr/>
        </p:nvSpPr>
        <p:spPr>
          <a:xfrm rot="3369701">
            <a:off x="6486525" y="4505326"/>
            <a:ext cx="549275" cy="82550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4" name="43 CuadroTexto"/>
          <p:cNvSpPr txBox="1">
            <a:spLocks noChangeArrowheads="1"/>
          </p:cNvSpPr>
          <p:nvPr/>
        </p:nvSpPr>
        <p:spPr bwMode="auto">
          <a:xfrm>
            <a:off x="250825" y="1943100"/>
            <a:ext cx="288925" cy="261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46 CuadroTexto"/>
          <p:cNvSpPr txBox="1">
            <a:spLocks noChangeArrowheads="1"/>
          </p:cNvSpPr>
          <p:nvPr/>
        </p:nvSpPr>
        <p:spPr bwMode="auto">
          <a:xfrm>
            <a:off x="3132138" y="2611438"/>
            <a:ext cx="288925" cy="261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850064" y="2254375"/>
            <a:ext cx="287338" cy="261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4572000" y="749300"/>
            <a:ext cx="287338" cy="260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5580063" y="4073525"/>
            <a:ext cx="287337" cy="277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5175250" y="2554288"/>
            <a:ext cx="288925" cy="261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2" name="51 CuadroTexto"/>
          <p:cNvSpPr txBox="1">
            <a:spLocks noChangeArrowheads="1"/>
          </p:cNvSpPr>
          <p:nvPr/>
        </p:nvSpPr>
        <p:spPr bwMode="auto">
          <a:xfrm>
            <a:off x="8245475" y="5254625"/>
            <a:ext cx="287338" cy="261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3" name="52 CuadroTexto"/>
          <p:cNvSpPr txBox="1">
            <a:spLocks noChangeArrowheads="1"/>
          </p:cNvSpPr>
          <p:nvPr/>
        </p:nvSpPr>
        <p:spPr bwMode="auto">
          <a:xfrm>
            <a:off x="8388350" y="619125"/>
            <a:ext cx="287338" cy="260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53 CuadroTexto"/>
          <p:cNvSpPr txBox="1">
            <a:spLocks noChangeArrowheads="1"/>
          </p:cNvSpPr>
          <p:nvPr/>
        </p:nvSpPr>
        <p:spPr bwMode="auto">
          <a:xfrm>
            <a:off x="8677275" y="4149725"/>
            <a:ext cx="287338" cy="261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4138613" y="5327650"/>
            <a:ext cx="288925" cy="261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6" name="55 CuadroTexto"/>
          <p:cNvSpPr txBox="1">
            <a:spLocks noChangeArrowheads="1"/>
          </p:cNvSpPr>
          <p:nvPr/>
        </p:nvSpPr>
        <p:spPr bwMode="auto">
          <a:xfrm>
            <a:off x="1906588" y="3500438"/>
            <a:ext cx="360362" cy="261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8748713" y="2806700"/>
            <a:ext cx="360362" cy="261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57 Flecha derecha"/>
          <p:cNvSpPr/>
          <p:nvPr/>
        </p:nvSpPr>
        <p:spPr>
          <a:xfrm rot="8558111">
            <a:off x="4117975" y="2651125"/>
            <a:ext cx="682625" cy="68263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6712831">
            <a:off x="3994574" y="1569811"/>
            <a:ext cx="879475" cy="95250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1222452">
            <a:off x="5311775" y="1560513"/>
            <a:ext cx="2373313" cy="103187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9" name="38 Flecha derecha"/>
          <p:cNvSpPr/>
          <p:nvPr/>
        </p:nvSpPr>
        <p:spPr>
          <a:xfrm rot="1110944" flipV="1">
            <a:off x="5899150" y="2566988"/>
            <a:ext cx="2297113" cy="119062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119536" y="6141240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8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8CA2D828-8A01-42A3-938B-D394FF68AF79}" type="slidenum">
              <a:rPr lang="es-ES" altLang="en-US" smtClean="0"/>
              <a:pPr>
                <a:defRPr/>
              </a:pPr>
              <a:t>34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1846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6" grpId="0" animBg="1"/>
      <p:bldP spid="40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95288" y="277813"/>
            <a:ext cx="8569325" cy="774700"/>
          </a:xfrm>
        </p:spPr>
        <p:txBody>
          <a:bodyPr/>
          <a:lstStyle/>
          <a:p>
            <a:pPr eaLnBrk="1" hangingPunct="1"/>
            <a:r>
              <a:rPr lang="es-ES" altLang="es-ES" sz="3600" dirty="0" smtClean="0">
                <a:solidFill>
                  <a:schemeClr val="accent1"/>
                </a:solidFill>
              </a:rPr>
              <a:t>Ventajas de los PP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457200" y="1204913"/>
            <a:ext cx="8229600" cy="4652962"/>
          </a:xfrm>
        </p:spPr>
        <p:txBody>
          <a:bodyPr/>
          <a:lstStyle/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Coloca al ciudadano como objetivo principal.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Vincula planificación con presupuesto.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Permite identificar duplicidades.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Prioriza lo potencialmente efectivo (reduce la inercia).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Mejora la focalización (cobertura de brechas de productos).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Genera una agenda de definición y seguimiento de indicadores.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La da “evaluabilidad” al gasto público (se esclarece la lógica causal y la forma en que se van a medir las cosas).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es-ES" altLang="es-ES" sz="2200" dirty="0" smtClean="0"/>
              <a:t>Señaliza las prioridades y la articulación de los niveles de gobierno hacia el logro de resultados nacionales.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BD77-47DB-420C-A073-A6DF543BA604}" type="slidenum">
              <a:rPr lang="es-ES" altLang="en-US" smtClean="0">
                <a:latin typeface="Arial" charset="0"/>
              </a:rPr>
              <a:pPr>
                <a:defRPr/>
              </a:pPr>
              <a:t>35</a:t>
            </a:fld>
            <a:endParaRPr lang="es-ES" altLang="en-US" smtClean="0">
              <a:latin typeface="Arial" charset="0"/>
            </a:endParaRPr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8CA2D828-8A01-42A3-938B-D394FF68AF79}" type="slidenum">
              <a:rPr lang="es-ES" altLang="en-US" smtClean="0"/>
              <a:pPr>
                <a:defRPr/>
              </a:pPr>
              <a:t>35</a:t>
            </a:fld>
            <a:endParaRPr lang="es-ES" alt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80496" y="6020920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527225" y="362149"/>
            <a:ext cx="98172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Instrumentos del PpR: Seguimiento</a:t>
            </a:r>
            <a:endParaRPr lang="es-PE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98" y="1124744"/>
            <a:ext cx="61547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 Elipse"/>
          <p:cNvSpPr/>
          <p:nvPr/>
        </p:nvSpPr>
        <p:spPr>
          <a:xfrm>
            <a:off x="2475061" y="3925094"/>
            <a:ext cx="1106487" cy="10461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2449661" y="4298156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Seguimiento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37</a:t>
            </a:fld>
            <a:endParaRPr lang="es-ES" altLang="en-U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83568" y="1477588"/>
            <a:ext cx="78243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 smtClean="0">
                <a:ea typeface="Verdana" pitchFamily="34" charset="0"/>
                <a:cs typeface="Verdana" pitchFamily="34" charset="0"/>
              </a:rPr>
              <a:t>Proceso continuo de recolección y análisis de </a:t>
            </a:r>
            <a:r>
              <a:rPr lang="es-ES" sz="2800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información de desempeño </a:t>
            </a:r>
            <a:r>
              <a:rPr lang="es-ES" sz="2800" dirty="0" smtClean="0">
                <a:ea typeface="Verdana" pitchFamily="34" charset="0"/>
                <a:cs typeface="Verdana" pitchFamily="34" charset="0"/>
              </a:rPr>
              <a:t>sobre en qué medida un proyecto, programa o política está logrando los resultados previstos y cómo se está ejecutando.</a:t>
            </a:r>
          </a:p>
          <a:p>
            <a:pPr algn="just"/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6240" y="247333"/>
            <a:ext cx="8229600" cy="702915"/>
          </a:xfrm>
        </p:spPr>
        <p:txBody>
          <a:bodyPr/>
          <a:lstStyle/>
          <a:p>
            <a:r>
              <a:rPr lang="es-MX" sz="3600" dirty="0" smtClean="0">
                <a:solidFill>
                  <a:schemeClr val="accent1"/>
                </a:solidFill>
              </a:rPr>
              <a:t>Seguimiento de los PP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8" name="Cheurón 7"/>
          <p:cNvSpPr/>
          <p:nvPr/>
        </p:nvSpPr>
        <p:spPr>
          <a:xfrm>
            <a:off x="983859" y="4096496"/>
            <a:ext cx="7272808" cy="988688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sz="2400" b="1">
                <a:ea typeface="Verdana" pitchFamily="34" charset="0"/>
                <a:cs typeface="Verdana" pitchFamily="34" charset="0"/>
              </a:rPr>
              <a:t>Proporciona insumos para EDEP y EI</a:t>
            </a:r>
            <a:endParaRPr lang="es-ES" sz="2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38</a:t>
            </a:fld>
            <a:endParaRPr lang="es-ES" altLang="en-US"/>
          </a:p>
        </p:txBody>
      </p:sp>
      <p:sp>
        <p:nvSpPr>
          <p:cNvPr id="6" name="CuadroTexto 5"/>
          <p:cNvSpPr txBox="1"/>
          <p:nvPr/>
        </p:nvSpPr>
        <p:spPr>
          <a:xfrm>
            <a:off x="395536" y="1052736"/>
            <a:ext cx="8424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accent1"/>
                </a:solidFill>
              </a:rPr>
              <a:t>INDICADOR DE DESEMPEÑO: </a:t>
            </a:r>
          </a:p>
          <a:p>
            <a:pPr algn="just">
              <a:buClr>
                <a:schemeClr val="accent1"/>
              </a:buClr>
            </a:pPr>
            <a:endParaRPr lang="es-ES" sz="2000" b="1" dirty="0" smtClean="0"/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Es la medida del logro de los resultados esperados de un PP.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Se ubican a nivel de productos y resultados y es una medida relativa (porcentaje, ratio, entre otros).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Puede haber más de un indicador de desempeño para resultados y productos.</a:t>
            </a:r>
          </a:p>
          <a:p>
            <a:pPr algn="just"/>
            <a:r>
              <a:rPr lang="es-ES" sz="2000" b="1" dirty="0" smtClean="0"/>
              <a:t>Ejemplo: </a:t>
            </a:r>
            <a:r>
              <a:rPr lang="es-ES" sz="2000" dirty="0" smtClean="0"/>
              <a:t>Porcentaje de niños vacunados.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>
                <a:solidFill>
                  <a:schemeClr val="accent1"/>
                </a:solidFill>
              </a:rPr>
              <a:t>INDICADOR DE PRODUCCIÓN FÍSICA:</a:t>
            </a:r>
          </a:p>
          <a:p>
            <a:pPr algn="just"/>
            <a:endParaRPr lang="es-ES" sz="2000" b="1" dirty="0" smtClean="0"/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Es la unidad de medida de las cantidades de bienes y servicios provistos por una intervención pública.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Se ubica a nivel de producto y actividades.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Todo producto y actividad tiene solo un indicador de producción física.</a:t>
            </a:r>
          </a:p>
          <a:p>
            <a:pPr algn="just"/>
            <a:r>
              <a:rPr lang="es-ES" sz="2000" b="1" dirty="0" smtClean="0"/>
              <a:t>Ejemplo</a:t>
            </a:r>
            <a:r>
              <a:rPr lang="es-ES" sz="2000" dirty="0" smtClean="0"/>
              <a:t>: Persona capacitada; niño vacunado.</a:t>
            </a:r>
            <a:endParaRPr lang="es-ES" sz="20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2915"/>
          </a:xfrm>
        </p:spPr>
        <p:txBody>
          <a:bodyPr>
            <a:noAutofit/>
          </a:bodyPr>
          <a:lstStyle/>
          <a:p>
            <a:r>
              <a:rPr lang="es-MX" sz="3500" dirty="0" smtClean="0">
                <a:solidFill>
                  <a:schemeClr val="accent1"/>
                </a:solidFill>
              </a:rPr>
              <a:t>Tipos de indicadores de seguimiento</a:t>
            </a:r>
            <a:endParaRPr lang="es-PE" sz="3500" dirty="0">
              <a:solidFill>
                <a:schemeClr val="accen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39</a:t>
            </a:fld>
            <a:endParaRPr lang="es-ES" altLang="en-US"/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522635" y="1052736"/>
            <a:ext cx="8137525" cy="492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 smtClean="0">
                <a:solidFill>
                  <a:prstClr val="black"/>
                </a:solidFill>
                <a:latin typeface="+mn-lt"/>
              </a:rPr>
              <a:t>Verificar </a:t>
            </a:r>
            <a:r>
              <a:rPr lang="es-PE" sz="2400" dirty="0">
                <a:solidFill>
                  <a:prstClr val="black"/>
                </a:solidFill>
                <a:latin typeface="+mn-lt"/>
              </a:rPr>
              <a:t>el logro de objetivos a favor de la población y la ejecución de los bienes y servicios previstos </a:t>
            </a:r>
            <a:r>
              <a:rPr lang="es-PE" sz="2400" dirty="0" smtClean="0">
                <a:solidFill>
                  <a:prstClr val="black"/>
                </a:solidFill>
                <a:latin typeface="+mn-lt"/>
              </a:rPr>
              <a:t>(no profundiza las causas).</a:t>
            </a:r>
            <a:endParaRPr lang="es-PE" sz="2400" dirty="0">
              <a:solidFill>
                <a:prstClr val="black"/>
              </a:solidFill>
              <a:latin typeface="+mn-lt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PE" sz="2400" dirty="0">
              <a:solidFill>
                <a:prstClr val="black"/>
              </a:solidFill>
              <a:latin typeface="+mn-lt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solidFill>
                  <a:prstClr val="black"/>
                </a:solidFill>
                <a:latin typeface="+mn-lt"/>
              </a:rPr>
              <a:t>Verificar la eficiencia en el uso de los recursos.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PE" sz="2400" dirty="0">
              <a:solidFill>
                <a:prstClr val="black"/>
              </a:solidFill>
              <a:latin typeface="+mn-lt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solidFill>
                  <a:prstClr val="black"/>
                </a:solidFill>
                <a:latin typeface="+mn-lt"/>
              </a:rPr>
              <a:t>Identificar dificultades en la gestión interna, así como de factores externos, de una organización que </a:t>
            </a:r>
            <a:r>
              <a:rPr lang="es-PE" sz="2400" dirty="0" smtClean="0">
                <a:solidFill>
                  <a:prstClr val="black"/>
                </a:solidFill>
                <a:latin typeface="+mn-lt"/>
              </a:rPr>
              <a:t>dificulten </a:t>
            </a:r>
            <a:r>
              <a:rPr lang="es-PE" sz="2400" dirty="0">
                <a:solidFill>
                  <a:prstClr val="black"/>
                </a:solidFill>
                <a:latin typeface="+mn-lt"/>
              </a:rPr>
              <a:t>el logro de sus objetivos.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PE" sz="2400" dirty="0">
              <a:solidFill>
                <a:prstClr val="black"/>
              </a:solidFill>
              <a:latin typeface="+mn-lt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solidFill>
                  <a:prstClr val="black"/>
                </a:solidFill>
                <a:latin typeface="+mn-lt"/>
              </a:rPr>
              <a:t>Mejorar la transparencia frente a los agentes internos y externos</a:t>
            </a:r>
            <a:r>
              <a:rPr lang="es-PE" sz="2400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2336" y="235301"/>
            <a:ext cx="8229600" cy="702915"/>
          </a:xfrm>
        </p:spPr>
        <p:txBody>
          <a:bodyPr/>
          <a:lstStyle/>
          <a:p>
            <a:r>
              <a:rPr lang="es-MX" sz="3600" dirty="0" smtClean="0">
                <a:solidFill>
                  <a:schemeClr val="accent1"/>
                </a:solidFill>
              </a:rPr>
              <a:t>Objetivos del seguimiento de los PP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dirty="0" err="1">
                <a:solidFill>
                  <a:schemeClr val="accent1"/>
                </a:solidFill>
              </a:rPr>
              <a:t>Contexto</a:t>
            </a:r>
            <a:r>
              <a:rPr lang="en-US" sz="3600" dirty="0">
                <a:solidFill>
                  <a:schemeClr val="accent1"/>
                </a:solidFill>
              </a:rPr>
              <a:t> del </a:t>
            </a:r>
            <a:r>
              <a:rPr lang="en-US" sz="3600" dirty="0" err="1">
                <a:solidFill>
                  <a:schemeClr val="accent1"/>
                </a:solidFill>
              </a:rPr>
              <a:t>PpR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Dos factores se consideran relevantes para el surgimiento del </a:t>
            </a:r>
            <a:r>
              <a:rPr lang="es-ES" dirty="0" err="1" smtClean="0"/>
              <a:t>PpR</a:t>
            </a:r>
            <a:r>
              <a:rPr lang="es-ES" dirty="0" smtClean="0"/>
              <a:t>:</a:t>
            </a:r>
          </a:p>
          <a:p>
            <a:pPr lvl="1" algn="just"/>
            <a:r>
              <a:rPr lang="es-ES" dirty="0" smtClean="0"/>
              <a:t>Desde una perspectiva general, la crisis del estado tradicional generó la necesidad de reformarlo para responder a los desafíos del nuevo contexto global y a las necesidades y demandas legítimas de los ciudadanos.   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78563"/>
            <a:ext cx="4608512" cy="264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40</a:t>
            </a:fld>
            <a:endParaRPr lang="es-ES" altLang="en-US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7544" y="247333"/>
            <a:ext cx="8229600" cy="702915"/>
          </a:xfrm>
        </p:spPr>
        <p:txBody>
          <a:bodyPr/>
          <a:lstStyle/>
          <a:p>
            <a:r>
              <a:rPr lang="es-MX" sz="3600" dirty="0" smtClean="0">
                <a:solidFill>
                  <a:schemeClr val="accent1"/>
                </a:solidFill>
              </a:rPr>
              <a:t>Seguimiento de los PP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435140" y="1052736"/>
            <a:ext cx="8208010" cy="236913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s-PE" sz="2400" dirty="0" smtClean="0">
                <a:latin typeface="+mn-lt"/>
              </a:rPr>
              <a:t>Las entidades responsables de los PP utilizan información sobre indicadores de desempeño medidos a partir de </a:t>
            </a:r>
            <a:r>
              <a:rPr lang="es-PE" sz="2400" dirty="0" smtClean="0">
                <a:solidFill>
                  <a:schemeClr val="accent1"/>
                </a:solidFill>
                <a:latin typeface="+mn-lt"/>
              </a:rPr>
              <a:t>registros administrativos</a:t>
            </a:r>
            <a:r>
              <a:rPr lang="es-PE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PE" sz="2400" dirty="0" smtClean="0">
                <a:latin typeface="+mn-lt"/>
              </a:rPr>
              <a:t>de las entidades públicas o de las estimaciones realizadas por el INEI a través de sus </a:t>
            </a:r>
            <a:r>
              <a:rPr lang="es-PE" sz="2400" dirty="0" smtClean="0">
                <a:solidFill>
                  <a:schemeClr val="accent1"/>
                </a:solidFill>
                <a:latin typeface="+mn-lt"/>
              </a:rPr>
              <a:t>encuestas, estudios y censos.</a:t>
            </a:r>
            <a:endParaRPr lang="es-PE" sz="2400" dirty="0">
              <a:solidFill>
                <a:schemeClr val="accent1"/>
              </a:solidFill>
              <a:latin typeface="+mn-lt"/>
            </a:endParaRP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PE" sz="2400" dirty="0">
              <a:latin typeface="+mn-lt"/>
            </a:endParaRPr>
          </a:p>
        </p:txBody>
      </p:sp>
      <p:sp>
        <p:nvSpPr>
          <p:cNvPr id="6" name="Cheurón 5"/>
          <p:cNvSpPr/>
          <p:nvPr/>
        </p:nvSpPr>
        <p:spPr>
          <a:xfrm>
            <a:off x="1764448" y="3293959"/>
            <a:ext cx="6840000" cy="91999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000" b="1" dirty="0"/>
              <a:t>El MEF difunde y publica la información consolidada en su portal institucional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1116376" y="3995378"/>
            <a:ext cx="6840000" cy="91999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RESULTA</a:t>
            </a:r>
          </a:p>
          <a:p>
            <a:r>
              <a:rPr lang="es-ES" sz="2000" b="1" dirty="0" smtClean="0">
                <a:solidFill>
                  <a:schemeClr val="bg1"/>
                </a:solidFill>
              </a:rPr>
              <a:t>Indicadores de Desempeño de PP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432304" y="4741251"/>
            <a:ext cx="6876000" cy="91999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www.mef.gob.pe/PresupuestoPublico/RESULTA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6432" y="5949280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2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41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39552" y="260648"/>
            <a:ext cx="74888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Instrumentos del PpR: EI</a:t>
            </a:r>
            <a:endParaRPr lang="es-PE" sz="36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27596"/>
            <a:ext cx="61547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Elipse"/>
          <p:cNvSpPr/>
          <p:nvPr/>
        </p:nvSpPr>
        <p:spPr>
          <a:xfrm>
            <a:off x="5405438" y="3918421"/>
            <a:ext cx="1106487" cy="10461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65763" y="4281958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>
                <a:solidFill>
                  <a:schemeClr val="bg1"/>
                </a:solidFill>
                <a:latin typeface="Calibri" panose="020F0502020204030204" pitchFamily="34" charset="0"/>
              </a:rPr>
              <a:t>Evaluación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583945"/>
          </a:xfrm>
        </p:spPr>
        <p:txBody>
          <a:bodyPr rIns="40639" anchor="b">
            <a:noAutofit/>
          </a:bodyPr>
          <a:lstStyle/>
          <a:p>
            <a:pPr eaLnBrk="1" hangingPunct="1"/>
            <a:r>
              <a:rPr lang="es-PE" altLang="es-ES" sz="3600" dirty="0" smtClean="0">
                <a:solidFill>
                  <a:schemeClr val="accent1"/>
                </a:solidFill>
                <a:sym typeface="Verdana" panose="020B0604030504040204" pitchFamily="34" charset="0"/>
              </a:rPr>
              <a:t>Evaluaciones Independientes (EI)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42</a:t>
            </a:fld>
            <a:endParaRPr lang="es-ES" altLang="en-US"/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1546225" y="7935143"/>
            <a:ext cx="65516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ES" sz="1700" b="1" u="sng">
              <a:solidFill>
                <a:srgbClr val="FF0000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542639" y="1298098"/>
            <a:ext cx="8074025" cy="400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0639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r>
              <a:rPr lang="es-PE" altLang="es-PE" sz="2800" dirty="0" smtClean="0">
                <a:latin typeface="+mn-lt"/>
              </a:rPr>
              <a:t>Consiste </a:t>
            </a:r>
            <a:r>
              <a:rPr lang="es-PE" altLang="es-PE" sz="2800" dirty="0">
                <a:latin typeface="+mn-lt"/>
              </a:rPr>
              <a:t>en el </a:t>
            </a:r>
            <a:r>
              <a:rPr lang="es-PE" altLang="es-PE" sz="2800" dirty="0">
                <a:solidFill>
                  <a:schemeClr val="accent1"/>
                </a:solidFill>
                <a:latin typeface="+mn-lt"/>
              </a:rPr>
              <a:t>análisis sistemático y objetivo de un programa o política</a:t>
            </a:r>
            <a:r>
              <a:rPr lang="es-PE" altLang="es-PE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PE" altLang="es-PE" sz="2800" dirty="0">
                <a:latin typeface="+mn-lt"/>
              </a:rPr>
              <a:t>en curso o concluido, en razón a su diseño, gestión, resultados de desempeño e impactos, según necesidad de información.</a:t>
            </a:r>
          </a:p>
          <a:p>
            <a:pPr marL="0" indent="0" algn="just" eaLnBrk="1" hangingPunct="1">
              <a:buNone/>
            </a:pPr>
            <a:endParaRPr lang="es-PE" altLang="es-PE" sz="2800" kern="0" dirty="0" smtClean="0">
              <a:latin typeface="+mn-lt"/>
            </a:endParaRPr>
          </a:p>
          <a:p>
            <a:pPr marL="0" indent="0" algn="just" eaLnBrk="1" hangingPunct="1">
              <a:buNone/>
            </a:pPr>
            <a:r>
              <a:rPr lang="es-PE" altLang="es-PE" sz="2800" kern="0" dirty="0" smtClean="0">
                <a:latin typeface="+mn-lt"/>
              </a:rPr>
              <a:t>Contribuyen a mejorar la asignación de recursos</a:t>
            </a:r>
            <a:r>
              <a:rPr lang="es-PE" altLang="es-PE" sz="2800" kern="0" dirty="0">
                <a:latin typeface="+mn-lt"/>
              </a:rPr>
              <a:t>, sustentar </a:t>
            </a:r>
            <a:r>
              <a:rPr lang="es-PE" altLang="es-PE" sz="2800" kern="0" dirty="0" smtClean="0">
                <a:latin typeface="+mn-lt"/>
              </a:rPr>
              <a:t>la </a:t>
            </a:r>
            <a:r>
              <a:rPr lang="es-PE" altLang="es-PE" sz="2800" kern="0" dirty="0">
                <a:latin typeface="+mn-lt"/>
              </a:rPr>
              <a:t>continuidad o </a:t>
            </a:r>
            <a:r>
              <a:rPr lang="es-PE" altLang="es-PE" sz="2800" kern="0" dirty="0" smtClean="0">
                <a:latin typeface="+mn-lt"/>
              </a:rPr>
              <a:t>crecimiento de los PP o intervenciones públicas, </a:t>
            </a:r>
            <a:r>
              <a:rPr lang="es-PE" altLang="es-PE" sz="2800" kern="0" dirty="0">
                <a:latin typeface="+mn-lt"/>
              </a:rPr>
              <a:t>generar </a:t>
            </a:r>
            <a:r>
              <a:rPr lang="es-PE" altLang="es-PE" sz="2800" kern="0" dirty="0" smtClean="0">
                <a:latin typeface="+mn-lt"/>
              </a:rPr>
              <a:t>evidencia para mejorar su diseño, y mejorar su implementación.</a:t>
            </a:r>
          </a:p>
        </p:txBody>
      </p:sp>
      <p:sp>
        <p:nvSpPr>
          <p:cNvPr id="19" name="Marcador de número de diapositiva 3"/>
          <p:cNvSpPr txBox="1">
            <a:spLocks/>
          </p:cNvSpPr>
          <p:nvPr/>
        </p:nvSpPr>
        <p:spPr bwMode="auto">
          <a:xfrm>
            <a:off x="6553200" y="807960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42</a:t>
            </a:fld>
            <a:endParaRPr lang="es-ES" altLang="en-US"/>
          </a:p>
        </p:txBody>
      </p:sp>
      <p:sp>
        <p:nvSpPr>
          <p:cNvPr id="20" name="3 Marcador de número de diapositiva"/>
          <p:cNvSpPr txBox="1">
            <a:spLocks/>
          </p:cNvSpPr>
          <p:nvPr/>
        </p:nvSpPr>
        <p:spPr>
          <a:xfrm>
            <a:off x="3124200" y="8084368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C64035C-BF55-421B-A97F-384663C365E5}" type="slidenum">
              <a:rPr lang="es-ES" altLang="es-ES" sz="1600" smtClean="0"/>
              <a:pPr algn="ctr">
                <a:defRPr/>
              </a:pPr>
              <a:t>42</a:t>
            </a:fld>
            <a:endParaRPr lang="es-ES" altLang="es-ES" sz="1600" smtClean="0"/>
          </a:p>
        </p:txBody>
      </p:sp>
      <p:sp>
        <p:nvSpPr>
          <p:cNvPr id="8" name="39 CuadroTexto"/>
          <p:cNvSpPr txBox="1"/>
          <p:nvPr/>
        </p:nvSpPr>
        <p:spPr>
          <a:xfrm>
            <a:off x="873873" y="6024687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29083-B878-4357-9DEF-05A90B50008A}" type="slidenum">
              <a:rPr lang="es-ES" altLang="en-US" smtClean="0"/>
              <a:pPr>
                <a:defRPr/>
              </a:pPr>
              <a:t>43</a:t>
            </a:fld>
            <a:endParaRPr lang="es-ES" altLang="en-US"/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4551926" y="1161392"/>
            <a:ext cx="425154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1800" dirty="0" smtClean="0">
                <a:solidFill>
                  <a:schemeClr val="accent1"/>
                </a:solidFill>
              </a:rPr>
              <a:t>EVALUACIONES DE DISEÑO Y EJECUCIÓN PRESUPUESTAL (EDEP)</a:t>
            </a:r>
          </a:p>
          <a:p>
            <a:pPr algn="just">
              <a:defRPr/>
            </a:pPr>
            <a:endParaRPr lang="es-ES" sz="18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S" sz="1800" dirty="0" smtClean="0">
                <a:cs typeface="Arial" charset="0"/>
              </a:rPr>
              <a:t>Se </a:t>
            </a:r>
            <a:r>
              <a:rPr lang="es-ES" sz="1800" dirty="0">
                <a:cs typeface="Arial" charset="0"/>
              </a:rPr>
              <a:t>enfoca en el análisis de la lógica del diseño, así como en la implementación y desempeño (eficiencia, eficacia, calidad) en las entrega de </a:t>
            </a:r>
            <a:r>
              <a:rPr lang="es-ES" sz="1800" dirty="0" smtClean="0">
                <a:cs typeface="Arial" charset="0"/>
              </a:rPr>
              <a:t>bienes y servicios.</a:t>
            </a:r>
            <a:endParaRPr lang="es-ES" sz="1800" dirty="0">
              <a:cs typeface="Arial" charset="0"/>
            </a:endParaRPr>
          </a:p>
          <a:p>
            <a:pPr algn="just">
              <a:defRPr/>
            </a:pPr>
            <a:endParaRPr lang="es-PE" sz="1800" dirty="0" smtClean="0">
              <a:cs typeface="Arial" charset="0"/>
            </a:endParaRPr>
          </a:p>
          <a:p>
            <a:pPr algn="just">
              <a:defRPr/>
            </a:pPr>
            <a:r>
              <a:rPr lang="es-PE" sz="1800" dirty="0" smtClean="0">
                <a:solidFill>
                  <a:schemeClr val="accent1"/>
                </a:solidFill>
                <a:cs typeface="Arial" charset="0"/>
              </a:rPr>
              <a:t>Matriz de compromisos:</a:t>
            </a:r>
          </a:p>
          <a:p>
            <a:pPr algn="just">
              <a:defRPr/>
            </a:pPr>
            <a:endParaRPr lang="es-PE" sz="800" b="1" dirty="0" smtClean="0">
              <a:cs typeface="Arial" charset="0"/>
            </a:endParaRPr>
          </a:p>
          <a:p>
            <a:pPr marL="180975" indent="-180975" eaLnBrk="1" hangingPunct="1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s-PE" sz="1800" dirty="0">
                <a:cs typeface="Arial" charset="0"/>
              </a:rPr>
              <a:t>Firmada por el responsable de la entidad evaluada y Director de DGPP.</a:t>
            </a:r>
          </a:p>
          <a:p>
            <a:pPr marL="180975" indent="-180975" eaLnBrk="1" hangingPunct="1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s-PE" sz="1800" dirty="0">
                <a:cs typeface="Arial" charset="0"/>
              </a:rPr>
              <a:t>Pliegos reportan los compromisos en las fechas acordadas.</a:t>
            </a:r>
          </a:p>
          <a:p>
            <a:pPr algn="just">
              <a:defRPr/>
            </a:pPr>
            <a:endParaRPr lang="es-PE" dirty="0">
              <a:cs typeface="Arial" charset="0"/>
            </a:endParaRPr>
          </a:p>
          <a:p>
            <a:pPr algn="just">
              <a:defRPr/>
            </a:pPr>
            <a:r>
              <a:rPr lang="es-PE" sz="1800" dirty="0" smtClean="0">
                <a:cs typeface="Arial" charset="0"/>
              </a:rPr>
              <a:t>Se </a:t>
            </a:r>
            <a:r>
              <a:rPr lang="es-PE" sz="1800" dirty="0">
                <a:cs typeface="Arial" charset="0"/>
              </a:rPr>
              <a:t>reporta al Congreso y usa en la </a:t>
            </a:r>
            <a:r>
              <a:rPr lang="es-PE" sz="1800" dirty="0" smtClean="0">
                <a:cs typeface="Arial" charset="0"/>
              </a:rPr>
              <a:t>sustentación de la Formulación.</a:t>
            </a:r>
            <a:endParaRPr lang="es-PE" sz="1800" dirty="0">
              <a:cs typeface="Arial" charset="0"/>
            </a:endParaRPr>
          </a:p>
          <a:p>
            <a:pPr algn="just" eaLnBrk="1" hangingPunct="1">
              <a:defRPr/>
            </a:pPr>
            <a:endParaRPr lang="es-PE" sz="1800" dirty="0">
              <a:latin typeface="Arial" charset="0"/>
              <a:cs typeface="Arial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6400" y="139045"/>
            <a:ext cx="8747760" cy="702915"/>
          </a:xfrm>
        </p:spPr>
        <p:txBody>
          <a:bodyPr>
            <a:noAutofit/>
          </a:bodyPr>
          <a:lstStyle/>
          <a:p>
            <a:r>
              <a:rPr lang="es-MX" sz="3500" dirty="0" smtClean="0">
                <a:solidFill>
                  <a:schemeClr val="accent1"/>
                </a:solidFill>
              </a:rPr>
              <a:t>Tipos de evaluaciones independientes</a:t>
            </a:r>
            <a:endParaRPr lang="es-PE" sz="3500" dirty="0">
              <a:solidFill>
                <a:schemeClr val="accent1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3183260" y="1737460"/>
            <a:ext cx="0" cy="309621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2219648" y="2113756"/>
            <a:ext cx="1960562" cy="542925"/>
            <a:chOff x="1553" y="1535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15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1535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altLang="es-ES" sz="1800">
                <a:latin typeface="Calibri" panose="020F050202020403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97" y="1598"/>
              <a:ext cx="760" cy="2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altLang="es-ES" sz="1800">
                  <a:solidFill>
                    <a:schemeClr val="bg1"/>
                  </a:solidFill>
                  <a:latin typeface="Calibri" panose="020F0502020204030204" pitchFamily="34" charset="0"/>
                </a:rPr>
                <a:t>Específicos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2219649" y="3204672"/>
            <a:ext cx="1961600" cy="516933"/>
            <a:chOff x="1553" y="2196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18" name="AutoShape 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2196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altLang="es-ES" sz="1800">
                <a:latin typeface="Calibri" panose="020F050202020403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760" y="2245"/>
              <a:ext cx="828" cy="3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altLang="es-ES" sz="1800">
                  <a:solidFill>
                    <a:schemeClr val="bg1"/>
                  </a:solidFill>
                  <a:latin typeface="Calibri" panose="020F0502020204030204" pitchFamily="34" charset="0"/>
                </a:rPr>
                <a:t>Productos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19648" y="4117181"/>
            <a:ext cx="1960562" cy="536575"/>
            <a:chOff x="1553" y="2857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21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2857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altLang="es-ES" sz="1800"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68" y="2921"/>
              <a:ext cx="1014" cy="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altLang="es-ES" sz="1800">
                  <a:solidFill>
                    <a:schemeClr val="bg1"/>
                  </a:solidFill>
                  <a:latin typeface="Calibri" panose="020F0502020204030204" pitchFamily="34" charset="0"/>
                </a:rPr>
                <a:t>Actividades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219648" y="5137943"/>
            <a:ext cx="1960562" cy="509588"/>
            <a:chOff x="1553" y="3518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2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3518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altLang="es-ES" sz="1800">
                <a:latin typeface="Calibri" panose="020F050202020403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820" y="3563"/>
              <a:ext cx="708" cy="3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altLang="es-ES" sz="1800">
                  <a:solidFill>
                    <a:schemeClr val="bg1"/>
                  </a:solidFill>
                  <a:latin typeface="Calibri" panose="020F0502020204030204" pitchFamily="34" charset="0"/>
                </a:rPr>
                <a:t>Insumos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2251398" y="1250156"/>
            <a:ext cx="1960562" cy="504825"/>
            <a:chOff x="1459" y="811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27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59" y="811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altLang="es-ES" sz="1800">
                <a:latin typeface="Calibri" panose="020F0502020204030204" pitchFamily="34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770" y="946"/>
              <a:ext cx="612" cy="3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altLang="es-ES" sz="1800">
                  <a:solidFill>
                    <a:schemeClr val="bg1"/>
                  </a:solidFill>
                  <a:latin typeface="Calibri" panose="020F0502020204030204" pitchFamily="34" charset="0"/>
                </a:rPr>
                <a:t>Finales</a:t>
              </a:r>
            </a:p>
          </p:txBody>
        </p:sp>
      </p:grpSp>
      <p:sp>
        <p:nvSpPr>
          <p:cNvPr id="29" name="Rectangle 33"/>
          <p:cNvSpPr>
            <a:spLocks noChangeArrowheads="1"/>
          </p:cNvSpPr>
          <p:nvPr/>
        </p:nvSpPr>
        <p:spPr bwMode="auto">
          <a:xfrm rot="-5400000">
            <a:off x="1248098" y="4294981"/>
            <a:ext cx="908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altLang="es-ES" sz="1800">
                <a:latin typeface="Calibri" panose="020F0502020204030204" pitchFamily="34" charset="0"/>
              </a:rPr>
              <a:t>Gestión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 rot="-5400000">
            <a:off x="1038548" y="1785143"/>
            <a:ext cx="1327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altLang="es-ES" sz="1800">
                <a:latin typeface="Calibri" panose="020F0502020204030204" pitchFamily="34" charset="0"/>
              </a:rPr>
              <a:t>Resultados</a:t>
            </a:r>
          </a:p>
        </p:txBody>
      </p: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1964060" y="3171031"/>
            <a:ext cx="103188" cy="2547937"/>
            <a:chOff x="1378" y="2271"/>
            <a:chExt cx="96" cy="1898"/>
          </a:xfrm>
        </p:grpSpPr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1386" y="2271"/>
              <a:ext cx="0" cy="18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1378" y="41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1378" y="22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1933898" y="1181893"/>
            <a:ext cx="174625" cy="1520825"/>
            <a:chOff x="1378" y="873"/>
            <a:chExt cx="96" cy="1157"/>
          </a:xfrm>
        </p:grpSpPr>
        <p:sp>
          <p:nvSpPr>
            <p:cNvPr id="36" name="Line 40"/>
            <p:cNvSpPr>
              <a:spLocks noChangeShapeType="1"/>
            </p:cNvSpPr>
            <p:nvPr/>
          </p:nvSpPr>
          <p:spPr bwMode="auto">
            <a:xfrm>
              <a:off x="1386" y="873"/>
              <a:ext cx="0" cy="1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1378" y="202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1378" y="88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</p:grpSp>
      <p:sp>
        <p:nvSpPr>
          <p:cNvPr id="39" name="Line 47"/>
          <p:cNvSpPr>
            <a:spLocks noChangeShapeType="1"/>
          </p:cNvSpPr>
          <p:nvPr/>
        </p:nvSpPr>
        <p:spPr bwMode="auto">
          <a:xfrm flipH="1" flipV="1">
            <a:off x="3177704" y="2702718"/>
            <a:ext cx="5556" cy="352425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flipH="1" flipV="1">
            <a:off x="3172148" y="3721605"/>
            <a:ext cx="11112" cy="268576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 flipV="1">
            <a:off x="3172148" y="4653756"/>
            <a:ext cx="11112" cy="344487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1195710" y="1151731"/>
            <a:ext cx="185738" cy="4581525"/>
            <a:chOff x="1378" y="2271"/>
            <a:chExt cx="96" cy="1898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1386" y="2271"/>
              <a:ext cx="0" cy="18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1378" y="41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1378" y="22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</p:grpSp>
      <p:sp>
        <p:nvSpPr>
          <p:cNvPr id="46" name="Rectangle 33"/>
          <p:cNvSpPr>
            <a:spLocks noChangeArrowheads="1"/>
          </p:cNvSpPr>
          <p:nvPr/>
        </p:nvSpPr>
        <p:spPr bwMode="auto">
          <a:xfrm rot="-5400000">
            <a:off x="394023" y="3299618"/>
            <a:ext cx="90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altLang="es-ES" sz="1800">
                <a:latin typeface="Calibri" panose="020F0502020204030204" pitchFamily="34" charset="0"/>
              </a:rPr>
              <a:t>Diseño</a:t>
            </a:r>
          </a:p>
        </p:txBody>
      </p:sp>
      <p:sp>
        <p:nvSpPr>
          <p:cNvPr id="47" name="48 Elipse"/>
          <p:cNvSpPr>
            <a:spLocks noChangeArrowheads="1"/>
          </p:cNvSpPr>
          <p:nvPr/>
        </p:nvSpPr>
        <p:spPr bwMode="auto">
          <a:xfrm>
            <a:off x="397198" y="2474118"/>
            <a:ext cx="993775" cy="2009775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1600" b="1">
              <a:latin typeface="Calibri" panose="020F0502020204030204" pitchFamily="34" charset="0"/>
            </a:endParaRPr>
          </a:p>
        </p:txBody>
      </p:sp>
      <p:sp>
        <p:nvSpPr>
          <p:cNvPr id="48" name="50 Elipse"/>
          <p:cNvSpPr>
            <a:spLocks noChangeArrowheads="1"/>
          </p:cNvSpPr>
          <p:nvPr/>
        </p:nvSpPr>
        <p:spPr bwMode="auto">
          <a:xfrm>
            <a:off x="1344935" y="3293268"/>
            <a:ext cx="785813" cy="2184400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1600" b="1">
              <a:latin typeface="Calibri" panose="020F0502020204030204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29083-B878-4357-9DEF-05A90B50008A}" type="slidenum">
              <a:rPr lang="es-ES" altLang="en-US" smtClean="0"/>
              <a:pPr>
                <a:defRPr/>
              </a:pPr>
              <a:t>44</a:t>
            </a:fld>
            <a:endParaRPr lang="es-ES" altLang="en-US"/>
          </a:p>
        </p:txBody>
      </p:sp>
      <p:sp>
        <p:nvSpPr>
          <p:cNvPr id="7" name="CuadroTexto 6"/>
          <p:cNvSpPr txBox="1"/>
          <p:nvPr/>
        </p:nvSpPr>
        <p:spPr>
          <a:xfrm>
            <a:off x="5220072" y="1257077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chemeClr val="accent1"/>
                </a:solidFill>
              </a:rPr>
              <a:t>EVALUACIONES DE IMPACTO:</a:t>
            </a:r>
          </a:p>
          <a:p>
            <a:pPr algn="just"/>
            <a:endParaRPr lang="es-PE" sz="2000" dirty="0" smtClean="0"/>
          </a:p>
          <a:p>
            <a:pPr marL="0" lvl="1" algn="just"/>
            <a:r>
              <a:rPr lang="es-PE" altLang="es-ES" sz="2000" dirty="0">
                <a:solidFill>
                  <a:srgbClr val="000000"/>
                </a:solidFill>
              </a:rPr>
              <a:t>Permiten estimar cuál es el logro o impacto atribuible al Programa en el resultado </a:t>
            </a:r>
            <a:r>
              <a:rPr lang="es-PE" altLang="es-ES" sz="2000" dirty="0" smtClean="0">
                <a:solidFill>
                  <a:srgbClr val="000000"/>
                </a:solidFill>
              </a:rPr>
              <a:t>alcanzado.</a:t>
            </a:r>
            <a:endParaRPr lang="es-PE" altLang="es-ES" sz="2000" dirty="0">
              <a:solidFill>
                <a:srgbClr val="000000"/>
              </a:solidFill>
            </a:endParaRPr>
          </a:p>
          <a:p>
            <a:pPr algn="just"/>
            <a:endParaRPr lang="es-PE" sz="2000" dirty="0" smtClean="0"/>
          </a:p>
          <a:p>
            <a:pPr algn="just"/>
            <a:r>
              <a:rPr lang="es-PE" sz="2000" dirty="0" smtClean="0"/>
              <a:t>Responde a las preguntas:</a:t>
            </a:r>
          </a:p>
          <a:p>
            <a:r>
              <a:rPr lang="es-PE" sz="2000" dirty="0" smtClean="0"/>
              <a:t>¿La política funciona? </a:t>
            </a:r>
          </a:p>
          <a:p>
            <a:r>
              <a:rPr lang="es-PE" sz="2000" dirty="0" smtClean="0"/>
              <a:t>¿Cuál es la magnitud del impacto? </a:t>
            </a:r>
          </a:p>
          <a:p>
            <a:r>
              <a:rPr lang="es-PE" sz="2000" dirty="0" smtClean="0"/>
              <a:t>¿Qué intervenciones o productos son más efectivos?</a:t>
            </a:r>
            <a:endParaRPr lang="es-PE" sz="20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8432" y="30757"/>
            <a:ext cx="8675568" cy="702915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accent1"/>
                </a:solidFill>
              </a:rPr>
              <a:t>Tipos de evaluaciones independientes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H="1" flipV="1">
            <a:off x="2909689" y="1830165"/>
            <a:ext cx="11112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53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5777" y="2188940"/>
            <a:ext cx="1960562" cy="542925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sz="1800">
              <a:latin typeface="Calibri" panose="020F0502020204030204" pitchFamily="34" charset="0"/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2336399" y="2265491"/>
            <a:ext cx="1478353" cy="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sz="1800">
                <a:solidFill>
                  <a:schemeClr val="bg1"/>
                </a:solidFill>
                <a:latin typeface="Calibri" panose="020F0502020204030204" pitchFamily="34" charset="0"/>
              </a:rPr>
              <a:t>Intermedios</a:t>
            </a:r>
          </a:p>
        </p:txBody>
      </p:sp>
      <p:grpSp>
        <p:nvGrpSpPr>
          <p:cNvPr id="56" name="Group 14"/>
          <p:cNvGrpSpPr>
            <a:grpSpLocks/>
          </p:cNvGrpSpPr>
          <p:nvPr/>
        </p:nvGrpSpPr>
        <p:grpSpPr bwMode="auto">
          <a:xfrm>
            <a:off x="2034050" y="3113834"/>
            <a:ext cx="1961595" cy="517069"/>
            <a:chOff x="1553" y="2196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58" name="AutoShape 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2196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sz="1800">
                <a:latin typeface="Calibri" panose="020F0502020204030204" pitchFamily="34" charset="0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1760" y="2245"/>
              <a:ext cx="828" cy="3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sz="1800">
                  <a:solidFill>
                    <a:schemeClr val="bg1"/>
                  </a:solidFill>
                  <a:latin typeface="Calibri" panose="020F0502020204030204" pitchFamily="34" charset="0"/>
                </a:rPr>
                <a:t>Productos</a:t>
              </a:r>
            </a:p>
          </p:txBody>
        </p:sp>
      </p:grp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474935" y="1304654"/>
            <a:ext cx="3397876" cy="34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6863" indent="-296863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sz="18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</a:p>
        </p:txBody>
      </p: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2085777" y="4192365"/>
            <a:ext cx="1960562" cy="536575"/>
            <a:chOff x="1553" y="2857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61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2857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sz="1800">
                <a:latin typeface="Calibri" panose="020F0502020204030204" pitchFamily="34" charset="0"/>
              </a:endParaRPr>
            </a:p>
          </p:txBody>
        </p:sp>
        <p:sp>
          <p:nvSpPr>
            <p:cNvPr id="62" name="Rectangle 21"/>
            <p:cNvSpPr>
              <a:spLocks noChangeArrowheads="1"/>
            </p:cNvSpPr>
            <p:nvPr/>
          </p:nvSpPr>
          <p:spPr bwMode="auto">
            <a:xfrm>
              <a:off x="1668" y="2921"/>
              <a:ext cx="1014" cy="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sz="1800">
                  <a:solidFill>
                    <a:schemeClr val="bg1"/>
                  </a:solidFill>
                  <a:latin typeface="Calibri" panose="020F0502020204030204" pitchFamily="34" charset="0"/>
                </a:rPr>
                <a:t>Actividades</a:t>
              </a:r>
            </a:p>
          </p:txBody>
        </p:sp>
      </p:grpSp>
      <p:grpSp>
        <p:nvGrpSpPr>
          <p:cNvPr id="63" name="Group 24"/>
          <p:cNvGrpSpPr>
            <a:grpSpLocks/>
          </p:cNvGrpSpPr>
          <p:nvPr/>
        </p:nvGrpSpPr>
        <p:grpSpPr bwMode="auto">
          <a:xfrm>
            <a:off x="2085777" y="5213127"/>
            <a:ext cx="1960562" cy="509588"/>
            <a:chOff x="1553" y="3518"/>
            <a:chExt cx="1236" cy="461"/>
          </a:xfrm>
          <a:solidFill>
            <a:schemeClr val="accent1">
              <a:lumMod val="75000"/>
            </a:schemeClr>
          </a:solidFill>
        </p:grpSpPr>
        <p:sp>
          <p:nvSpPr>
            <p:cNvPr id="6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3518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BE" sz="1800">
                <a:latin typeface="Calibri" panose="020F0502020204030204" pitchFamily="34" charset="0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1820" y="3563"/>
              <a:ext cx="708" cy="3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s-CO" sz="1800">
                  <a:solidFill>
                    <a:schemeClr val="bg1"/>
                  </a:solidFill>
                  <a:latin typeface="Calibri" panose="020F0502020204030204" pitchFamily="34" charset="0"/>
                </a:rPr>
                <a:t>Insumos</a:t>
              </a:r>
            </a:p>
          </p:txBody>
        </p:sp>
      </p:grpSp>
      <p:sp>
        <p:nvSpPr>
          <p:cNvPr id="67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17527" y="1325340"/>
            <a:ext cx="1960562" cy="504825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sz="1800">
              <a:latin typeface="Calibri" panose="020F0502020204030204" pitchFamily="34" charset="0"/>
            </a:endParaRP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610840" y="1473174"/>
            <a:ext cx="970764" cy="3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sz="1800">
                <a:solidFill>
                  <a:schemeClr val="bg1"/>
                </a:solidFill>
                <a:latin typeface="Calibri" panose="020F0502020204030204" pitchFamily="34" charset="0"/>
              </a:rPr>
              <a:t>Finales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 rot="-5400000">
            <a:off x="669727" y="4371752"/>
            <a:ext cx="1797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sz="1800">
                <a:latin typeface="Calibri" panose="020F0502020204030204" pitchFamily="34" charset="0"/>
              </a:rPr>
              <a:t>Implementación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 rot="-5400000">
            <a:off x="904677" y="1860327"/>
            <a:ext cx="1327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sz="1800">
                <a:latin typeface="Calibri" panose="020F0502020204030204" pitchFamily="34" charset="0"/>
              </a:rPr>
              <a:t>Resultados</a:t>
            </a:r>
          </a:p>
        </p:txBody>
      </p:sp>
      <p:grpSp>
        <p:nvGrpSpPr>
          <p:cNvPr id="71" name="Group 35"/>
          <p:cNvGrpSpPr>
            <a:grpSpLocks/>
          </p:cNvGrpSpPr>
          <p:nvPr/>
        </p:nvGrpSpPr>
        <p:grpSpPr bwMode="auto">
          <a:xfrm>
            <a:off x="1830189" y="3246215"/>
            <a:ext cx="103188" cy="2547937"/>
            <a:chOff x="1378" y="2271"/>
            <a:chExt cx="96" cy="1898"/>
          </a:xfrm>
        </p:grpSpPr>
        <p:sp>
          <p:nvSpPr>
            <p:cNvPr id="72" name="Line 36"/>
            <p:cNvSpPr>
              <a:spLocks noChangeShapeType="1"/>
            </p:cNvSpPr>
            <p:nvPr/>
          </p:nvSpPr>
          <p:spPr bwMode="auto">
            <a:xfrm>
              <a:off x="1386" y="2271"/>
              <a:ext cx="0" cy="18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>
              <a:off x="1378" y="41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1378" y="22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</p:grpSp>
      <p:grpSp>
        <p:nvGrpSpPr>
          <p:cNvPr id="75" name="Group 39"/>
          <p:cNvGrpSpPr>
            <a:grpSpLocks/>
          </p:cNvGrpSpPr>
          <p:nvPr/>
        </p:nvGrpSpPr>
        <p:grpSpPr bwMode="auto">
          <a:xfrm>
            <a:off x="1800027" y="1257077"/>
            <a:ext cx="174625" cy="1520825"/>
            <a:chOff x="1378" y="873"/>
            <a:chExt cx="96" cy="1157"/>
          </a:xfrm>
        </p:grpSpPr>
        <p:sp>
          <p:nvSpPr>
            <p:cNvPr id="76" name="Line 40"/>
            <p:cNvSpPr>
              <a:spLocks noChangeShapeType="1"/>
            </p:cNvSpPr>
            <p:nvPr/>
          </p:nvSpPr>
          <p:spPr bwMode="auto">
            <a:xfrm>
              <a:off x="1386" y="873"/>
              <a:ext cx="0" cy="1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77" name="Line 41"/>
            <p:cNvSpPr>
              <a:spLocks noChangeShapeType="1"/>
            </p:cNvSpPr>
            <p:nvPr/>
          </p:nvSpPr>
          <p:spPr bwMode="auto">
            <a:xfrm>
              <a:off x="1378" y="202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78" name="Line 42"/>
            <p:cNvSpPr>
              <a:spLocks noChangeShapeType="1"/>
            </p:cNvSpPr>
            <p:nvPr/>
          </p:nvSpPr>
          <p:spPr bwMode="auto">
            <a:xfrm>
              <a:off x="1378" y="88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</p:grpSp>
      <p:sp>
        <p:nvSpPr>
          <p:cNvPr id="79" name="Line 43"/>
          <p:cNvSpPr>
            <a:spLocks noChangeShapeType="1"/>
          </p:cNvSpPr>
          <p:nvPr/>
        </p:nvSpPr>
        <p:spPr bwMode="auto">
          <a:xfrm>
            <a:off x="3270052" y="1854230"/>
            <a:ext cx="0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grpSp>
        <p:nvGrpSpPr>
          <p:cNvPr id="86" name="Group 35"/>
          <p:cNvGrpSpPr>
            <a:grpSpLocks/>
          </p:cNvGrpSpPr>
          <p:nvPr/>
        </p:nvGrpSpPr>
        <p:grpSpPr bwMode="auto">
          <a:xfrm>
            <a:off x="1061839" y="1226915"/>
            <a:ext cx="185738" cy="4581525"/>
            <a:chOff x="1378" y="2271"/>
            <a:chExt cx="96" cy="1898"/>
          </a:xfrm>
        </p:grpSpPr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1386" y="2271"/>
              <a:ext cx="0" cy="18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378" y="416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378" y="22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s-ES"/>
            </a:p>
          </p:txBody>
        </p:sp>
      </p:grpSp>
      <p:sp>
        <p:nvSpPr>
          <p:cNvPr id="90" name="Rectangle 33"/>
          <p:cNvSpPr>
            <a:spLocks noChangeArrowheads="1"/>
          </p:cNvSpPr>
          <p:nvPr/>
        </p:nvSpPr>
        <p:spPr bwMode="auto">
          <a:xfrm rot="-5400000">
            <a:off x="260152" y="3374802"/>
            <a:ext cx="90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CO" sz="1800">
                <a:latin typeface="Calibri" panose="020F0502020204030204" pitchFamily="34" charset="0"/>
              </a:rPr>
              <a:t>Diseño</a:t>
            </a:r>
          </a:p>
        </p:txBody>
      </p:sp>
      <p:sp>
        <p:nvSpPr>
          <p:cNvPr id="91" name="56 Elipse"/>
          <p:cNvSpPr>
            <a:spLocks noChangeArrowheads="1"/>
          </p:cNvSpPr>
          <p:nvPr/>
        </p:nvSpPr>
        <p:spPr bwMode="auto">
          <a:xfrm>
            <a:off x="2014339" y="1196752"/>
            <a:ext cx="2214563" cy="2714625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sz="1600" b="1">
              <a:latin typeface="Calibri" panose="020F0502020204030204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H="1" flipV="1">
            <a:off x="2909689" y="2736574"/>
            <a:ext cx="11112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3270052" y="2760639"/>
            <a:ext cx="0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 flipV="1">
            <a:off x="2904061" y="3716226"/>
            <a:ext cx="11112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3264424" y="3740291"/>
            <a:ext cx="0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2886401" y="4764063"/>
            <a:ext cx="11112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92" name="Line 43"/>
          <p:cNvSpPr>
            <a:spLocks noChangeShapeType="1"/>
          </p:cNvSpPr>
          <p:nvPr/>
        </p:nvSpPr>
        <p:spPr bwMode="auto">
          <a:xfrm>
            <a:off x="3246764" y="4788128"/>
            <a:ext cx="0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 flipH="1" flipV="1">
            <a:off x="3062089" y="1982565"/>
            <a:ext cx="11112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94" name="Line 43"/>
          <p:cNvSpPr>
            <a:spLocks noChangeShapeType="1"/>
          </p:cNvSpPr>
          <p:nvPr/>
        </p:nvSpPr>
        <p:spPr bwMode="auto">
          <a:xfrm>
            <a:off x="3422452" y="2006630"/>
            <a:ext cx="0" cy="2921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s-ES"/>
          </a:p>
        </p:txBody>
      </p:sp>
      <p:sp>
        <p:nvSpPr>
          <p:cNvPr id="95" name="94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29083-B878-4357-9DEF-05A90B50008A}" type="slidenum">
              <a:rPr lang="es-ES" altLang="en-US" smtClean="0"/>
              <a:pPr>
                <a:defRPr/>
              </a:pPr>
              <a:t>45</a:t>
            </a:fld>
            <a:endParaRPr lang="es-E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4761" y="188640"/>
            <a:ext cx="8407719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Uso de las evaluaciones de impacto</a:t>
            </a: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539552" y="1052736"/>
            <a:ext cx="835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30000"/>
              </a:spcAft>
              <a:buClr>
                <a:srgbClr val="F82B02"/>
              </a:buClr>
            </a:pPr>
            <a:r>
              <a:rPr lang="es-PE" sz="2000" dirty="0">
                <a:latin typeface="+mn-lt"/>
              </a:rPr>
              <a:t>Al aislar los efectos </a:t>
            </a:r>
            <a:r>
              <a:rPr lang="es-PE" sz="2000" dirty="0" smtClean="0">
                <a:latin typeface="+mn-lt"/>
              </a:rPr>
              <a:t>del programa, </a:t>
            </a:r>
            <a:r>
              <a:rPr lang="es-PE" sz="2000" dirty="0">
                <a:latin typeface="+mn-lt"/>
              </a:rPr>
              <a:t>la evaluación de impacto contribuye a la toma de decisiones de política, pues ayuda a dilucidar: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491425" y="2276872"/>
            <a:ext cx="352839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7" lvl="1" algn="just">
              <a:spcAft>
                <a:spcPct val="30000"/>
              </a:spcAft>
              <a:buClr>
                <a:srgbClr val="FF0000"/>
              </a:buClr>
              <a:defRPr/>
            </a:pPr>
            <a:r>
              <a:rPr lang="es-PE" sz="2000" dirty="0" smtClean="0">
                <a:solidFill>
                  <a:schemeClr val="accent1"/>
                </a:solidFill>
                <a:latin typeface="+mn-lt"/>
              </a:rPr>
              <a:t>Contribuye a:</a:t>
            </a:r>
          </a:p>
          <a:p>
            <a:pPr marL="458787" lvl="1" indent="-285750" algn="just">
              <a:spcAft>
                <a:spcPct val="30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s-PE" sz="2000" dirty="0" smtClean="0">
                <a:latin typeface="+mn-lt"/>
              </a:rPr>
              <a:t>Si </a:t>
            </a:r>
            <a:r>
              <a:rPr lang="es-PE" sz="2000" dirty="0">
                <a:latin typeface="+mn-lt"/>
              </a:rPr>
              <a:t>las Políticas funcionan o no</a:t>
            </a:r>
          </a:p>
          <a:p>
            <a:pPr marL="515937" lvl="1" indent="-342900" algn="just">
              <a:spcAft>
                <a:spcPct val="30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s-PE" sz="2000" dirty="0" smtClean="0">
                <a:latin typeface="+mn-lt"/>
              </a:rPr>
              <a:t>Dimensionar y valorar el impacto del programa: Costo - Beneficio</a:t>
            </a:r>
            <a:endParaRPr lang="es-PE" sz="2000" dirty="0">
              <a:latin typeface="+mn-lt"/>
            </a:endParaRPr>
          </a:p>
          <a:p>
            <a:pPr marL="515937" lvl="1" indent="-342900" algn="just">
              <a:spcAft>
                <a:spcPct val="30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s-PE" sz="2000" dirty="0" smtClean="0">
                <a:latin typeface="+mn-lt"/>
              </a:rPr>
              <a:t>Identificar </a:t>
            </a:r>
            <a:r>
              <a:rPr lang="es-PE" sz="2000" dirty="0">
                <a:latin typeface="+mn-lt"/>
              </a:rPr>
              <a:t>modalidades o componentes </a:t>
            </a:r>
            <a:r>
              <a:rPr lang="es-PE" sz="2000" dirty="0" smtClean="0">
                <a:latin typeface="+mn-lt"/>
              </a:rPr>
              <a:t>de las </a:t>
            </a:r>
            <a:r>
              <a:rPr lang="es-PE" sz="2000" dirty="0">
                <a:latin typeface="+mn-lt"/>
              </a:rPr>
              <a:t>intervención </a:t>
            </a:r>
            <a:r>
              <a:rPr lang="es-PE" sz="2000" dirty="0" smtClean="0">
                <a:latin typeface="+mn-lt"/>
              </a:rPr>
              <a:t>más efectivas (impactos heterogéneos)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536830" y="2288536"/>
            <a:ext cx="413885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175" lvl="1" indent="0" algn="just" eaLnBrk="1" hangingPunct="1">
              <a:spcAft>
                <a:spcPct val="30000"/>
              </a:spcAft>
              <a:buClr>
                <a:srgbClr val="FF0000"/>
              </a:buClr>
            </a:pPr>
            <a:r>
              <a:rPr lang="es-MX" sz="2000" b="1" dirty="0">
                <a:solidFill>
                  <a:srgbClr val="FF0000"/>
                </a:solidFill>
              </a:rPr>
              <a:t> </a:t>
            </a:r>
            <a:r>
              <a:rPr lang="es-MX" sz="2000" dirty="0">
                <a:solidFill>
                  <a:schemeClr val="accent1"/>
                </a:solidFill>
                <a:latin typeface="+mn-lt"/>
              </a:rPr>
              <a:t>Para el ciclo presupuestal:</a:t>
            </a:r>
            <a:endParaRPr lang="es-ES" sz="2000" dirty="0" smtClean="0">
              <a:latin typeface="+mn-lt"/>
            </a:endParaRPr>
          </a:p>
          <a:p>
            <a:pPr marL="171450" lvl="1" indent="0" algn="just" eaLnBrk="1" hangingPunct="1">
              <a:spcAft>
                <a:spcPct val="30000"/>
              </a:spcAft>
              <a:buClr>
                <a:srgbClr val="FF0000"/>
              </a:buClr>
            </a:pPr>
            <a:r>
              <a:rPr lang="es-ES" sz="2000" dirty="0" smtClean="0">
                <a:latin typeface="+mn-lt"/>
              </a:rPr>
              <a:t>Generación de evidencia de calidad sobre efectividad de intervenciones para:</a:t>
            </a:r>
          </a:p>
          <a:p>
            <a:pPr lvl="1" algn="just" eaLnBrk="1" hangingPunct="1">
              <a:spcAft>
                <a:spcPct val="30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+mn-lt"/>
              </a:rPr>
              <a:t>Mejorar diseño de PP</a:t>
            </a:r>
            <a:r>
              <a:rPr lang="es-ES" sz="2000" dirty="0">
                <a:latin typeface="+mn-lt"/>
              </a:rPr>
              <a:t>.</a:t>
            </a:r>
            <a:endParaRPr lang="es-ES" sz="2000" dirty="0" smtClean="0">
              <a:latin typeface="+mn-lt"/>
            </a:endParaRPr>
          </a:p>
          <a:p>
            <a:pPr lvl="1" algn="just" eaLnBrk="1" hangingPunct="1">
              <a:spcAft>
                <a:spcPct val="30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+mn-lt"/>
              </a:rPr>
              <a:t>Toma de decisiones presupuestales: priorizar entre intervenciones y al interior de ellas, así como sustentar su ampliación o continuidad.</a:t>
            </a:r>
            <a:endParaRPr lang="es-PE" sz="2000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29083-B878-4357-9DEF-05A90B50008A}" type="slidenum">
              <a:rPr lang="es-ES" altLang="en-US" smtClean="0"/>
              <a:pPr>
                <a:defRPr/>
              </a:pPr>
              <a:t>46</a:t>
            </a:fld>
            <a:endParaRPr lang="es-ES" altLang="en-U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39825"/>
          </a:xfrm>
        </p:spPr>
        <p:txBody>
          <a:bodyPr>
            <a:normAutofit fontScale="90000"/>
          </a:bodyPr>
          <a:lstStyle/>
          <a:p>
            <a:pPr algn="just"/>
            <a:r>
              <a:rPr lang="es-PE" dirty="0">
                <a:solidFill>
                  <a:schemeClr val="accent1"/>
                </a:solidFill>
                <a:cs typeface="Arial"/>
              </a:rPr>
              <a:t>Instrumentos del </a:t>
            </a:r>
            <a:r>
              <a:rPr lang="es-PE" dirty="0" err="1">
                <a:solidFill>
                  <a:schemeClr val="accent1"/>
                </a:solidFill>
                <a:cs typeface="Arial"/>
              </a:rPr>
              <a:t>PpR</a:t>
            </a:r>
            <a:r>
              <a:rPr lang="es-PE" dirty="0">
                <a:solidFill>
                  <a:schemeClr val="accent1"/>
                </a:solidFill>
                <a:cs typeface="Arial"/>
              </a:rPr>
              <a:t>: </a:t>
            </a:r>
            <a:r>
              <a:rPr lang="es-PE" sz="3200" dirty="0" smtClean="0">
                <a:solidFill>
                  <a:schemeClr val="accent1"/>
                </a:solidFill>
                <a:cs typeface="Arial"/>
              </a:rPr>
              <a:t>Programa de </a:t>
            </a:r>
            <a:r>
              <a:rPr lang="es-ES" altLang="es-ES" sz="3200" dirty="0" smtClean="0">
                <a:solidFill>
                  <a:schemeClr val="accent1"/>
                </a:solidFill>
              </a:rPr>
              <a:t>Incentivos a la mejora de la gestión municipal (PI)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1547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6 Elipse"/>
          <p:cNvSpPr/>
          <p:nvPr/>
        </p:nvSpPr>
        <p:spPr>
          <a:xfrm>
            <a:off x="4123160" y="1587277"/>
            <a:ext cx="1106487" cy="10461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4173960" y="1855564"/>
            <a:ext cx="1223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>
                <a:solidFill>
                  <a:schemeClr val="bg1"/>
                </a:solidFill>
                <a:latin typeface="Calibri" panose="020F0502020204030204" pitchFamily="34" charset="0"/>
              </a:rPr>
              <a:t>Incentivos a la gestión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47</a:t>
            </a:fld>
            <a:endParaRPr lang="es-ES" altLang="en-US" dirty="0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546503" y="1178171"/>
            <a:ext cx="8129953" cy="3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>
              <a:lnSpc>
                <a:spcPts val="2423"/>
              </a:lnSpc>
              <a:spcBef>
                <a:spcPct val="0"/>
              </a:spcBef>
              <a:buNone/>
            </a:pPr>
            <a:endParaRPr lang="es-ES" altLang="es-ES" sz="2000" u="sng" dirty="0"/>
          </a:p>
        </p:txBody>
      </p:sp>
      <p:sp>
        <p:nvSpPr>
          <p:cNvPr id="6" name="5 Marcador de número de diapositiva"/>
          <p:cNvSpPr txBox="1">
            <a:spLocks/>
          </p:cNvSpPr>
          <p:nvPr/>
        </p:nvSpPr>
        <p:spPr bwMode="auto">
          <a:xfrm>
            <a:off x="6553200" y="6243638"/>
            <a:ext cx="2049683" cy="4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1pPr>
            <a:lvl2pPr marL="685817" indent="-263776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85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2pPr>
            <a:lvl3pPr marL="1055103" indent="-21102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3pPr>
            <a:lvl4pPr marL="1477145" indent="-21102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4pPr>
            <a:lvl5pPr marL="1899186" indent="-21102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5pPr>
            <a:lvl6pPr marL="2321227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6pPr>
            <a:lvl7pPr marL="2743269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7pPr>
            <a:lvl8pPr marL="3165310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8pPr>
            <a:lvl9pPr marL="3587351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0FB8595-DD01-4A17-9196-34E73A51D252}" type="slidenum">
              <a:rPr lang="es-PE" altLang="es-ES" sz="1108" smtClean="0">
                <a:solidFill>
                  <a:srgbClr val="89898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es-PE" altLang="es-ES" sz="1108">
              <a:solidFill>
                <a:srgbClr val="89898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537871" y="1532806"/>
            <a:ext cx="8065012" cy="12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indent="-316531" algn="just">
              <a:defRPr/>
            </a:pPr>
            <a:r>
              <a:rPr lang="es-PE" sz="2400" dirty="0">
                <a:latin typeface="+mn-lt"/>
                <a:sym typeface="ＭＳ Ｐゴシック" pitchFamily="34" charset="-128"/>
              </a:rPr>
              <a:t>Transferencia condicionada de recursos financieros </a:t>
            </a:r>
            <a:r>
              <a:rPr lang="es-PE" sz="2400" dirty="0">
                <a:solidFill>
                  <a:schemeClr val="accent1"/>
                </a:solidFill>
                <a:latin typeface="+mn-lt"/>
                <a:sym typeface="ＭＳ Ｐゴシック" pitchFamily="34" charset="-128"/>
              </a:rPr>
              <a:t>adicionales</a:t>
            </a:r>
            <a:r>
              <a:rPr lang="es-PE" sz="2400" dirty="0">
                <a:latin typeface="+mn-lt"/>
                <a:sym typeface="ＭＳ Ｐゴシック" pitchFamily="34" charset="-128"/>
              </a:rPr>
              <a:t> a todos los GL por el logro de metas semestrales/anuales.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42973" y="44624"/>
            <a:ext cx="8161475" cy="122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Programa de Incentivos </a:t>
            </a: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la </a:t>
            </a:r>
            <a:r>
              <a:rPr lang="es-P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mejora </a:t>
            </a: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la </a:t>
            </a:r>
            <a:r>
              <a:rPr lang="es-P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gestión municipal </a:t>
            </a: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(PI)</a:t>
            </a:r>
          </a:p>
        </p:txBody>
      </p:sp>
      <p:sp>
        <p:nvSpPr>
          <p:cNvPr id="2" name="AutoShape 2" descr="Resultado de imagen para lista de chequ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877294"/>
            <a:ext cx="1625225" cy="1544670"/>
          </a:xfrm>
          <a:prstGeom prst="rect">
            <a:avLst/>
          </a:prstGeom>
        </p:spPr>
      </p:pic>
      <p:sp>
        <p:nvSpPr>
          <p:cNvPr id="23" name="Flecha a la derecha con bandas 22"/>
          <p:cNvSpPr/>
          <p:nvPr/>
        </p:nvSpPr>
        <p:spPr>
          <a:xfrm>
            <a:off x="4253009" y="3412769"/>
            <a:ext cx="648072" cy="448279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05" y="2924944"/>
            <a:ext cx="1440160" cy="1492469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479392" y="4581312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+mn-lt"/>
              </a:rPr>
              <a:t>Contribuye a mejorar la recaudación, impulsar la simplificación administrativa, y mejorar la provisión de servicios.</a:t>
            </a:r>
            <a:endParaRPr lang="es-PE" sz="2000" dirty="0">
              <a:latin typeface="+mn-lt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PE" sz="2000" dirty="0">
                <a:latin typeface="+mn-lt"/>
              </a:rPr>
              <a:t>Apoya la implementación de los PP en los GL y el logro de sus resultados en el ámbito local</a:t>
            </a:r>
            <a:r>
              <a:rPr lang="es-PE" sz="2000" dirty="0" smtClean="0">
                <a:latin typeface="+mn-lt"/>
              </a:rPr>
              <a:t>.</a:t>
            </a:r>
            <a:endParaRPr lang="es-PE" sz="2000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48156410"/>
              </p:ext>
            </p:extLst>
          </p:nvPr>
        </p:nvGraphicFramePr>
        <p:xfrm>
          <a:off x="2983219" y="1556792"/>
          <a:ext cx="5981269" cy="441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755576" y="3429000"/>
            <a:ext cx="2373923" cy="138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52052" indent="-252052" algn="just">
              <a:defRPr/>
            </a:pPr>
            <a:r>
              <a:rPr lang="es-PE" sz="1400" dirty="0">
                <a:latin typeface="+mn-lt"/>
              </a:rPr>
              <a:t>Sector:</a:t>
            </a:r>
          </a:p>
          <a:p>
            <a:pPr marL="252052" indent="-252052" algn="just">
              <a:defRPr/>
            </a:pPr>
            <a:endParaRPr lang="es-P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52052" indent="-252052" algn="just">
              <a:defRPr/>
            </a:pPr>
            <a:endParaRPr lang="es-P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52052" indent="-252052" algn="just">
              <a:defRPr/>
            </a:pPr>
            <a:endParaRPr lang="es-ES" sz="1600" dirty="0">
              <a:latin typeface="Book Antiqua" pitchFamily="18" charset="0"/>
            </a:endParaRPr>
          </a:p>
        </p:txBody>
      </p:sp>
      <p:sp>
        <p:nvSpPr>
          <p:cNvPr id="40967" name="10 Conector"/>
          <p:cNvSpPr>
            <a:spLocks noChangeArrowheads="1"/>
          </p:cNvSpPr>
          <p:nvPr/>
        </p:nvSpPr>
        <p:spPr bwMode="auto">
          <a:xfrm>
            <a:off x="953402" y="3758712"/>
            <a:ext cx="131885" cy="131885"/>
          </a:xfrm>
          <a:prstGeom prst="flowChartConnector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600">
              <a:latin typeface="Arial Narrow" panose="020B0606020202030204" pitchFamily="34" charset="0"/>
            </a:endParaRPr>
          </a:p>
        </p:txBody>
      </p:sp>
      <p:sp>
        <p:nvSpPr>
          <p:cNvPr id="40968" name="11 Conector"/>
          <p:cNvSpPr>
            <a:spLocks noChangeArrowheads="1"/>
          </p:cNvSpPr>
          <p:nvPr/>
        </p:nvSpPr>
        <p:spPr bwMode="auto">
          <a:xfrm>
            <a:off x="953402" y="3956539"/>
            <a:ext cx="131885" cy="131885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600">
              <a:latin typeface="Arial Narrow" panose="020B0606020202030204" pitchFamily="34" charset="0"/>
            </a:endParaRPr>
          </a:p>
        </p:txBody>
      </p:sp>
      <p:sp>
        <p:nvSpPr>
          <p:cNvPr id="13" name="12 Conector"/>
          <p:cNvSpPr/>
          <p:nvPr/>
        </p:nvSpPr>
        <p:spPr bwMode="auto">
          <a:xfrm>
            <a:off x="953402" y="4154366"/>
            <a:ext cx="131885" cy="13188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PE" sz="1600" dirty="0" err="1"/>
          </a:p>
        </p:txBody>
      </p:sp>
      <p:sp>
        <p:nvSpPr>
          <p:cNvPr id="40970" name="13 Conector"/>
          <p:cNvSpPr>
            <a:spLocks noChangeArrowheads="1"/>
          </p:cNvSpPr>
          <p:nvPr/>
        </p:nvSpPr>
        <p:spPr bwMode="auto">
          <a:xfrm>
            <a:off x="953402" y="4352193"/>
            <a:ext cx="131885" cy="131885"/>
          </a:xfrm>
          <a:prstGeom prst="flowChartConnector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600">
              <a:latin typeface="Arial Narrow" panose="020B0606020202030204" pitchFamily="34" charset="0"/>
            </a:endParaRPr>
          </a:p>
        </p:txBody>
      </p:sp>
      <p:sp>
        <p:nvSpPr>
          <p:cNvPr id="40971" name="14 Conector"/>
          <p:cNvSpPr>
            <a:spLocks noChangeArrowheads="1"/>
          </p:cNvSpPr>
          <p:nvPr/>
        </p:nvSpPr>
        <p:spPr bwMode="auto">
          <a:xfrm>
            <a:off x="953402" y="4550020"/>
            <a:ext cx="131885" cy="131885"/>
          </a:xfrm>
          <a:prstGeom prst="flowChartConnector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600">
              <a:latin typeface="Arial Narrow" panose="020B0606020202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1151229" y="3692770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400" dirty="0" smtClean="0">
                <a:latin typeface="+mn-lt"/>
              </a:rPr>
              <a:t>Agricultura</a:t>
            </a:r>
            <a:endParaRPr lang="es-PE" sz="1400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 bwMode="auto">
          <a:xfrm>
            <a:off x="1151229" y="3890597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400" dirty="0">
                <a:latin typeface="+mn-lt"/>
              </a:rPr>
              <a:t>Ambiente</a:t>
            </a:r>
          </a:p>
        </p:txBody>
      </p:sp>
      <p:sp>
        <p:nvSpPr>
          <p:cNvPr id="18" name="17 CuadroTexto"/>
          <p:cNvSpPr txBox="1"/>
          <p:nvPr/>
        </p:nvSpPr>
        <p:spPr bwMode="auto">
          <a:xfrm>
            <a:off x="1151229" y="4088423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400" dirty="0">
                <a:latin typeface="+mn-lt"/>
              </a:rPr>
              <a:t>Vivienda</a:t>
            </a:r>
          </a:p>
        </p:txBody>
      </p:sp>
      <p:sp>
        <p:nvSpPr>
          <p:cNvPr id="19" name="18 CuadroTexto"/>
          <p:cNvSpPr txBox="1"/>
          <p:nvPr/>
        </p:nvSpPr>
        <p:spPr bwMode="auto">
          <a:xfrm>
            <a:off x="1151229" y="4286251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400" dirty="0">
                <a:latin typeface="+mn-lt"/>
              </a:rPr>
              <a:t>Economía y Finanzas</a:t>
            </a:r>
          </a:p>
        </p:txBody>
      </p:sp>
      <p:sp>
        <p:nvSpPr>
          <p:cNvPr id="20" name="19 CuadroTexto"/>
          <p:cNvSpPr txBox="1"/>
          <p:nvPr/>
        </p:nvSpPr>
        <p:spPr bwMode="auto">
          <a:xfrm>
            <a:off x="1151229" y="4484077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400" dirty="0" smtClean="0">
                <a:latin typeface="+mn-lt"/>
              </a:rPr>
              <a:t>Interior </a:t>
            </a:r>
            <a:endParaRPr lang="es-PE" sz="1400" dirty="0">
              <a:latin typeface="+mn-lt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515857" y="1728365"/>
            <a:ext cx="3552087" cy="13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s-PE" sz="2000" dirty="0">
                <a:latin typeface="+mn-lt"/>
              </a:rPr>
              <a:t>Presupuesto de </a:t>
            </a:r>
            <a:r>
              <a:rPr lang="es-PE" sz="2000" dirty="0" smtClean="0">
                <a:latin typeface="+mn-lt"/>
              </a:rPr>
              <a:t>S</a:t>
            </a:r>
            <a:r>
              <a:rPr lang="es-PE" sz="2000" dirty="0">
                <a:latin typeface="+mn-lt"/>
              </a:rPr>
              <a:t>/. </a:t>
            </a:r>
            <a:r>
              <a:rPr lang="es-PE" sz="2000" dirty="0" smtClean="0">
                <a:latin typeface="+mn-lt"/>
              </a:rPr>
              <a:t>1,000 </a:t>
            </a:r>
            <a:r>
              <a:rPr lang="es-PE" sz="2000" dirty="0">
                <a:latin typeface="+mn-lt"/>
              </a:rPr>
              <a:t>millones en el </a:t>
            </a:r>
            <a:r>
              <a:rPr lang="es-PE" sz="2000" dirty="0" smtClean="0">
                <a:latin typeface="+mn-lt"/>
              </a:rPr>
              <a:t>2017.</a:t>
            </a:r>
            <a:endParaRPr lang="es-PE" sz="2000" dirty="0">
              <a:latin typeface="+mn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s-PE" sz="2000" dirty="0" smtClean="0">
                <a:latin typeface="+mn-lt"/>
              </a:rPr>
              <a:t>46 </a:t>
            </a:r>
            <a:r>
              <a:rPr lang="es-PE" sz="2000" dirty="0">
                <a:latin typeface="+mn-lt"/>
              </a:rPr>
              <a:t>metas en </a:t>
            </a:r>
            <a:r>
              <a:rPr lang="es-PE" sz="2000" dirty="0" smtClean="0">
                <a:latin typeface="+mn-lt"/>
              </a:rPr>
              <a:t>2017.</a:t>
            </a:r>
            <a:endParaRPr lang="es-PE" sz="200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s-ES" sz="2000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42973" y="260648"/>
            <a:ext cx="8161475" cy="122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Programa de Incentivos </a:t>
            </a: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la </a:t>
            </a:r>
            <a:r>
              <a:rPr lang="es-P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mejora </a:t>
            </a: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la </a:t>
            </a:r>
            <a:r>
              <a:rPr lang="es-P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gestión municipal </a:t>
            </a:r>
            <a:r>
              <a:rPr lang="es-P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(PI)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48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1969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914400"/>
          </a:xfrm>
        </p:spPr>
        <p:txBody>
          <a:bodyPr anchor="ctr" anchorCtr="0"/>
          <a:lstStyle/>
          <a:p>
            <a:r>
              <a:rPr lang="es-PE" dirty="0">
                <a:solidFill>
                  <a:schemeClr val="accent1"/>
                </a:solidFill>
              </a:rPr>
              <a:t>Actores involucrados en el PI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 rotWithShape="1">
          <a:blip r:embed="rId2"/>
          <a:srcRect l="20186" t="17556" r="17129" b="15333"/>
          <a:stretch/>
        </p:blipFill>
        <p:spPr>
          <a:xfrm>
            <a:off x="870318" y="1565855"/>
            <a:ext cx="7518106" cy="4815473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 cstate="print"/>
          <a:srcRect l="20186" t="17556" r="17129" b="63139"/>
          <a:stretch/>
        </p:blipFill>
        <p:spPr>
          <a:xfrm>
            <a:off x="870317" y="1492695"/>
            <a:ext cx="7518107" cy="163707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59425" y="6538280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49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86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s-ES" sz="3600" dirty="0">
                <a:solidFill>
                  <a:schemeClr val="accent1"/>
                </a:solidFill>
              </a:rPr>
              <a:t>Contexto del </a:t>
            </a:r>
            <a:r>
              <a:rPr lang="es-ES" sz="3600" dirty="0" err="1">
                <a:solidFill>
                  <a:schemeClr val="accent1"/>
                </a:solidFill>
              </a:rPr>
              <a:t>PpR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es-ES" dirty="0" smtClean="0"/>
              <a:t>Desde una perspectiva económica, la necesidad, sobre todo en los países emergentes y en desarrollo, que la política fiscal se concentre no solo en la disciplina fiscal sino también en la calidad del gasto público y contribuya a la reducción de las desigualdades y al crecimiento económico.    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13" y="3429000"/>
            <a:ext cx="4824536" cy="31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914400"/>
          </a:xfrm>
        </p:spPr>
        <p:txBody>
          <a:bodyPr anchor="ctr" anchorCtr="0">
            <a:normAutofit/>
          </a:bodyPr>
          <a:lstStyle/>
          <a:p>
            <a:r>
              <a:rPr lang="es-PE" sz="3600" dirty="0">
                <a:solidFill>
                  <a:schemeClr val="accent1"/>
                </a:solidFill>
              </a:rPr>
              <a:t>Operatividad del PI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a 2"/>
          <p:cNvGraphicFramePr/>
          <p:nvPr>
            <p:extLst>
              <p:ext uri="{D42A27DB-BD31-4B8C-83A1-F6EECF244321}">
                <p14:modId xmlns:p14="http://schemas.microsoft.com/office/powerpoint/2010/main" val="2693392950"/>
              </p:ext>
            </p:extLst>
          </p:nvPr>
        </p:nvGraphicFramePr>
        <p:xfrm>
          <a:off x="827584" y="1340768"/>
          <a:ext cx="7848872" cy="419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50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96154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96" y="24056"/>
            <a:ext cx="8229600" cy="914400"/>
          </a:xfrm>
        </p:spPr>
        <p:txBody>
          <a:bodyPr anchor="t" anchorCtr="0"/>
          <a:lstStyle/>
          <a:p>
            <a:r>
              <a:rPr lang="es-PE" dirty="0">
                <a:solidFill>
                  <a:schemeClr val="accent1"/>
                </a:solidFill>
              </a:rPr>
              <a:t>Clasificación de municipalidades del PI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4" y="729301"/>
            <a:ext cx="4438401" cy="58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2" y="726384"/>
            <a:ext cx="4438401" cy="585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7" y="732683"/>
            <a:ext cx="4438401" cy="585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2" y="731195"/>
            <a:ext cx="4438401" cy="585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4" y="728387"/>
            <a:ext cx="4438401" cy="585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39007"/>
              </p:ext>
            </p:extLst>
          </p:nvPr>
        </p:nvGraphicFramePr>
        <p:xfrm>
          <a:off x="4889908" y="1196754"/>
          <a:ext cx="4213899" cy="519579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360"/>
                <a:gridCol w="2366075"/>
                <a:gridCol w="1135464"/>
              </a:tblGrid>
              <a:tr h="725421">
                <a:tc>
                  <a:txBody>
                    <a:bodyPr/>
                    <a:lstStyle/>
                    <a:p>
                      <a:pPr algn="ctr"/>
                      <a:r>
                        <a:rPr lang="es-P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Gisha" panose="020B0502040204020203" pitchFamily="34" charset="-79"/>
                        </a:rPr>
                        <a:t>ID</a:t>
                      </a:r>
                      <a:endParaRPr lang="es-PE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Gisha" panose="020B0502040204020203" pitchFamily="34" charset="-79"/>
                        </a:rPr>
                        <a:t>Clasificación de Municipalidades para priorización de incentivos</a:t>
                      </a:r>
                      <a:endParaRPr lang="es-PE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Gisha" panose="020B0502040204020203" pitchFamily="34" charset="-79"/>
                        </a:rPr>
                        <a:t>Número GL Distritales</a:t>
                      </a:r>
                      <a:endParaRPr lang="es-PE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6108">
                <a:tc>
                  <a:txBody>
                    <a:bodyPr/>
                    <a:lstStyle/>
                    <a:p>
                      <a:endParaRPr lang="es-PE" sz="1400" dirty="0">
                        <a:latin typeface="+mn-lt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n-lt"/>
                          <a:cs typeface="Arial" panose="020B0604020202020204" pitchFamily="34" charset="0"/>
                        </a:rPr>
                        <a:t>Municipalidades de Ciudades Principales</a:t>
                      </a:r>
                      <a:r>
                        <a:rPr lang="es-PE" sz="1400" baseline="0" dirty="0" smtClean="0">
                          <a:latin typeface="+mn-lt"/>
                          <a:cs typeface="Arial" panose="020B0604020202020204" pitchFamily="34" charset="0"/>
                        </a:rPr>
                        <a:t> Tipo “A”</a:t>
                      </a:r>
                      <a:endParaRPr lang="es-P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es-P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</a:tr>
              <a:tr h="626108">
                <a:tc>
                  <a:txBody>
                    <a:bodyPr/>
                    <a:lstStyle/>
                    <a:p>
                      <a:endParaRPr lang="es-PE" sz="140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n-lt"/>
                          <a:cs typeface="Arial" panose="020B0604020202020204" pitchFamily="34" charset="0"/>
                        </a:rPr>
                        <a:t>Municipalidades</a:t>
                      </a:r>
                      <a:r>
                        <a:rPr lang="es-PE" sz="1400" baseline="0" dirty="0" smtClean="0">
                          <a:latin typeface="+mn-lt"/>
                          <a:cs typeface="Arial" panose="020B0604020202020204" pitchFamily="34" charset="0"/>
                        </a:rPr>
                        <a:t> de Ciudades Principales Tipo “B”</a:t>
                      </a:r>
                      <a:endParaRPr lang="es-P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  <a:endParaRPr lang="es-P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AB5"/>
                    </a:solidFill>
                  </a:tcPr>
                </a:tc>
              </a:tr>
              <a:tr h="1148823">
                <a:tc>
                  <a:txBody>
                    <a:bodyPr/>
                    <a:lstStyle/>
                    <a:p>
                      <a:endParaRPr lang="es-PE" sz="1400" dirty="0">
                        <a:latin typeface="+mn-lt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2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n-lt"/>
                          <a:cs typeface="Arial" panose="020B0604020202020204" pitchFamily="34" charset="0"/>
                        </a:rPr>
                        <a:t>Municipalidades no consideradas ciudades principales, con 500 o más viviendas urbanas</a:t>
                      </a:r>
                      <a:endParaRPr lang="es-P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577</a:t>
                      </a:r>
                      <a:endParaRPr lang="es-P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5EF"/>
                    </a:solidFill>
                  </a:tcPr>
                </a:tc>
              </a:tr>
              <a:tr h="1148823">
                <a:tc>
                  <a:txBody>
                    <a:bodyPr/>
                    <a:lstStyle/>
                    <a:p>
                      <a:endParaRPr lang="es-PE" sz="1400" dirty="0">
                        <a:latin typeface="+mn-lt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9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n-lt"/>
                          <a:cs typeface="Arial" panose="020B0604020202020204" pitchFamily="34" charset="0"/>
                        </a:rPr>
                        <a:t>Municipalidades no consideradas ciudades principales, con menos de 500 viviendas urbanas</a:t>
                      </a:r>
                      <a:endParaRPr lang="es-P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1047</a:t>
                      </a:r>
                    </a:p>
                    <a:p>
                      <a:pPr algn="ctr"/>
                      <a:endParaRPr lang="es-P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CF"/>
                    </a:solidFill>
                  </a:tcPr>
                </a:tc>
              </a:tr>
              <a:tr h="723758">
                <a:tc gridSpan="2">
                  <a:txBody>
                    <a:bodyPr/>
                    <a:lstStyle/>
                    <a:p>
                      <a:pPr algn="r"/>
                      <a:r>
                        <a:rPr lang="es-PE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s-PE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1874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2" y="735316"/>
            <a:ext cx="4438401" cy="585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959425" y="6550223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51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374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s-PE" dirty="0">
                <a:solidFill>
                  <a:schemeClr val="accent1"/>
                </a:solidFill>
              </a:rPr>
              <a:t>Distribución de recursos del PI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 txBox="1">
            <a:spLocks noChangeArrowheads="1"/>
          </p:cNvSpPr>
          <p:nvPr/>
        </p:nvSpPr>
        <p:spPr bwMode="auto">
          <a:xfrm>
            <a:off x="627653" y="1556792"/>
            <a:ext cx="8107518" cy="41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ＭＳ Ｐゴシック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ＭＳ Ｐゴシック" panose="020B060007020508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44083" eaLnBrk="1" hangingPunct="1">
              <a:buNone/>
              <a:defRPr/>
            </a:pPr>
            <a:r>
              <a:rPr lang="es-ES" altLang="zh-CN" sz="2400" dirty="0">
                <a:solidFill>
                  <a:srgbClr val="000000"/>
                </a:solidFill>
                <a:ea typeface="SimSun"/>
              </a:rPr>
              <a:t>Para las metas </a:t>
            </a:r>
            <a:r>
              <a:rPr lang="es-ES" altLang="zh-CN" sz="2400" dirty="0" smtClean="0">
                <a:solidFill>
                  <a:srgbClr val="000000"/>
                </a:solidFill>
                <a:ea typeface="SimSun"/>
              </a:rPr>
              <a:t>del 2017 </a:t>
            </a:r>
            <a:r>
              <a:rPr lang="es-ES" altLang="zh-CN" sz="2400" dirty="0">
                <a:solidFill>
                  <a:srgbClr val="000000"/>
                </a:solidFill>
                <a:ea typeface="SimSun"/>
              </a:rPr>
              <a:t>se asignaron:</a:t>
            </a:r>
          </a:p>
          <a:p>
            <a:pPr marL="0" indent="0" algn="just" defTabSz="844083" eaLnBrk="1" hangingPunct="1">
              <a:buNone/>
              <a:defRPr/>
            </a:pPr>
            <a:endParaRPr lang="es-ES" altLang="zh-CN" sz="2031" b="1" dirty="0">
              <a:solidFill>
                <a:srgbClr val="000000"/>
              </a:solidFill>
              <a:latin typeface="Calibri"/>
              <a:ea typeface="SimSun"/>
            </a:endParaRPr>
          </a:p>
        </p:txBody>
      </p:sp>
      <p:sp>
        <p:nvSpPr>
          <p:cNvPr id="4" name="18 Rectángulo redondeado"/>
          <p:cNvSpPr>
            <a:spLocks noChangeArrowheads="1"/>
          </p:cNvSpPr>
          <p:nvPr/>
        </p:nvSpPr>
        <p:spPr bwMode="auto">
          <a:xfrm>
            <a:off x="5699379" y="2322533"/>
            <a:ext cx="3157415" cy="916429"/>
          </a:xfrm>
          <a:prstGeom prst="roundRect">
            <a:avLst>
              <a:gd name="adj" fmla="val 16667"/>
            </a:avLst>
          </a:prstGeom>
          <a:solidFill>
            <a:srgbClr val="4F81BD">
              <a:lumMod val="20000"/>
              <a:lumOff val="80000"/>
            </a:srgbClr>
          </a:solidFill>
          <a:ln w="25400">
            <a:solidFill>
              <a:srgbClr val="B2C1DB">
                <a:lumMod val="50000"/>
              </a:srgbClr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Cumplimiento de metas: al 31 de diciembre de </a:t>
            </a:r>
            <a:r>
              <a:rPr lang="es-ES" altLang="zh-CN" sz="1477" kern="0" dirty="0" smtClea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2016</a:t>
            </a:r>
            <a:endParaRPr lang="es-ES" altLang="zh-CN" sz="1477" kern="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</a:endParaRPr>
          </a:p>
          <a:p>
            <a:pPr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Transferencia: hasta abril de </a:t>
            </a:r>
            <a:r>
              <a:rPr lang="es-ES" altLang="zh-CN" sz="1477" kern="0" dirty="0" smtClea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2017</a:t>
            </a:r>
            <a:endParaRPr lang="es-ES" altLang="zh-CN" sz="1477" kern="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5" name="19 Rectángulo redondeado"/>
          <p:cNvSpPr>
            <a:spLocks noChangeArrowheads="1"/>
          </p:cNvSpPr>
          <p:nvPr/>
        </p:nvSpPr>
        <p:spPr bwMode="auto">
          <a:xfrm>
            <a:off x="5699379" y="3333167"/>
            <a:ext cx="3157414" cy="917059"/>
          </a:xfrm>
          <a:prstGeom prst="roundRect">
            <a:avLst>
              <a:gd name="adj" fmla="val 16667"/>
            </a:avLst>
          </a:prstGeom>
          <a:solidFill>
            <a:srgbClr val="4F81BD">
              <a:lumMod val="20000"/>
              <a:lumOff val="80000"/>
            </a:srgbClr>
          </a:solidFill>
          <a:ln w="25400">
            <a:solidFill>
              <a:srgbClr val="B2C1DB">
                <a:lumMod val="50000"/>
              </a:srgbClr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Cumplimiento</a:t>
            </a: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 de metas: al 31 de julio del </a:t>
            </a:r>
            <a:r>
              <a:rPr lang="es-ES" altLang="zh-CN" sz="1477" kern="0" dirty="0" smtClea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2017</a:t>
            </a:r>
            <a:endParaRPr lang="es-ES" altLang="zh-CN" sz="1477" kern="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</a:endParaRPr>
          </a:p>
          <a:p>
            <a:pPr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Transferencia: </a:t>
            </a: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hasta noviembre de </a:t>
            </a:r>
            <a:r>
              <a:rPr lang="es-ES" altLang="zh-CN" sz="1477" kern="0" dirty="0" smtClea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2017</a:t>
            </a:r>
            <a:endParaRPr lang="es-ES" altLang="zh-CN" sz="1477" kern="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6" name="22 Rectángulo redondeado"/>
          <p:cNvSpPr>
            <a:spLocks noChangeArrowheads="1"/>
          </p:cNvSpPr>
          <p:nvPr/>
        </p:nvSpPr>
        <p:spPr bwMode="auto">
          <a:xfrm>
            <a:off x="676203" y="5651760"/>
            <a:ext cx="8180591" cy="602720"/>
          </a:xfrm>
          <a:prstGeom prst="roundRect">
            <a:avLst>
              <a:gd name="adj" fmla="val 16667"/>
            </a:avLst>
          </a:prstGeom>
          <a:solidFill>
            <a:srgbClr val="FFD757"/>
          </a:solidFill>
          <a:ln w="25400">
            <a:solidFill>
              <a:srgbClr val="DAA600"/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zh-CN" sz="1477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Los recursos para las metas correspondientes al 31 de diciembre del </a:t>
            </a:r>
            <a:r>
              <a:rPr lang="es-ES" altLang="zh-CN" sz="1477" dirty="0" smtClea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2017, </a:t>
            </a:r>
            <a:r>
              <a:rPr lang="es-ES" altLang="zh-CN" sz="1477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serán aprobados en la Ley de Presupuesto del Sector Público para el Año Fiscal </a:t>
            </a:r>
            <a:r>
              <a:rPr lang="es-ES" altLang="zh-CN" sz="1477" dirty="0" smtClea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2018.</a:t>
            </a:r>
            <a:endParaRPr lang="es-ES" altLang="es-ES" sz="1477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7" name="18 Rectángulo redondeado"/>
          <p:cNvSpPr>
            <a:spLocks noChangeArrowheads="1"/>
          </p:cNvSpPr>
          <p:nvPr/>
        </p:nvSpPr>
        <p:spPr bwMode="auto">
          <a:xfrm>
            <a:off x="2693516" y="2322533"/>
            <a:ext cx="1987897" cy="91642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25400">
            <a:solidFill>
              <a:srgbClr val="B2C1DB">
                <a:lumMod val="50000"/>
              </a:srgbClr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2215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1era</a:t>
            </a:r>
            <a:r>
              <a:rPr lang="es-ES" altLang="zh-CN" sz="1662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transferencia (hasta 60%) </a:t>
            </a:r>
          </a:p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S/ 600 millones</a:t>
            </a:r>
          </a:p>
        </p:txBody>
      </p:sp>
      <p:sp>
        <p:nvSpPr>
          <p:cNvPr id="8" name="18 Rectángulo redondeado"/>
          <p:cNvSpPr>
            <a:spLocks noChangeArrowheads="1"/>
          </p:cNvSpPr>
          <p:nvPr/>
        </p:nvSpPr>
        <p:spPr bwMode="auto">
          <a:xfrm>
            <a:off x="2693517" y="3353514"/>
            <a:ext cx="1987895" cy="916429"/>
          </a:xfrm>
          <a:prstGeom prst="roundRect">
            <a:avLst>
              <a:gd name="adj" fmla="val 16667"/>
            </a:avLst>
          </a:prstGeom>
          <a:solidFill>
            <a:srgbClr val="4F81BD">
              <a:lumMod val="60000"/>
              <a:lumOff val="40000"/>
            </a:srgbClr>
          </a:solidFill>
          <a:ln w="25400">
            <a:solidFill>
              <a:srgbClr val="B2C1DB">
                <a:lumMod val="50000"/>
              </a:srgbClr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2215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2da</a:t>
            </a: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 transferencia (hasta 40%) </a:t>
            </a:r>
          </a:p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S/ 400 millones</a:t>
            </a:r>
          </a:p>
        </p:txBody>
      </p:sp>
      <p:sp>
        <p:nvSpPr>
          <p:cNvPr id="9" name="18 Rectángulo redondeado"/>
          <p:cNvSpPr>
            <a:spLocks noChangeArrowheads="1"/>
          </p:cNvSpPr>
          <p:nvPr/>
        </p:nvSpPr>
        <p:spPr bwMode="auto">
          <a:xfrm>
            <a:off x="676202" y="2303311"/>
            <a:ext cx="1723717" cy="3210371"/>
          </a:xfrm>
          <a:prstGeom prst="roundRect">
            <a:avLst>
              <a:gd name="adj" fmla="val 16667"/>
            </a:avLst>
          </a:prstGeom>
          <a:solidFill>
            <a:srgbClr val="2D4E75"/>
          </a:solidFill>
          <a:ln w="25400">
            <a:solidFill>
              <a:srgbClr val="B2C1DB">
                <a:lumMod val="50000"/>
              </a:srgbClr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2954" kern="0" dirty="0">
                <a:solidFill>
                  <a:srgbClr val="FFFFFF"/>
                </a:solidFill>
                <a:latin typeface="Calibri"/>
                <a:ea typeface="ＭＳ Ｐゴシック" panose="020B0600070205080204" pitchFamily="34" charset="-128"/>
              </a:rPr>
              <a:t>S/ 1 000 millones</a:t>
            </a:r>
          </a:p>
        </p:txBody>
      </p:sp>
      <p:grpSp>
        <p:nvGrpSpPr>
          <p:cNvPr id="10" name="Grupo 13"/>
          <p:cNvGrpSpPr/>
          <p:nvPr/>
        </p:nvGrpSpPr>
        <p:grpSpPr>
          <a:xfrm>
            <a:off x="4989298" y="3522270"/>
            <a:ext cx="440591" cy="515408"/>
            <a:chOff x="2457109" y="867806"/>
            <a:chExt cx="477307" cy="558359"/>
          </a:xfrm>
        </p:grpSpPr>
        <p:sp>
          <p:nvSpPr>
            <p:cNvPr id="11" name="Flecha derecha 14"/>
            <p:cNvSpPr/>
            <p:nvPr/>
          </p:nvSpPr>
          <p:spPr>
            <a:xfrm>
              <a:off x="2457109" y="867806"/>
              <a:ext cx="477307" cy="5583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39933"/>
            </a:solidFill>
            <a:ln>
              <a:noFill/>
            </a:ln>
            <a:effectLst/>
          </p:spPr>
        </p:sp>
        <p:sp>
          <p:nvSpPr>
            <p:cNvPr id="12" name="Flecha derecha 4"/>
            <p:cNvSpPr/>
            <p:nvPr/>
          </p:nvSpPr>
          <p:spPr>
            <a:xfrm>
              <a:off x="2457109" y="979478"/>
              <a:ext cx="334115" cy="335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98476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ES" sz="2215" ker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imSun"/>
                <a:cs typeface="+mn-cs"/>
              </a:endParaRPr>
            </a:p>
          </p:txBody>
        </p:sp>
      </p:grpSp>
      <p:grpSp>
        <p:nvGrpSpPr>
          <p:cNvPr id="13" name="Grupo 16"/>
          <p:cNvGrpSpPr/>
          <p:nvPr/>
        </p:nvGrpSpPr>
        <p:grpSpPr>
          <a:xfrm>
            <a:off x="4970101" y="2561384"/>
            <a:ext cx="440591" cy="515408"/>
            <a:chOff x="2457109" y="867806"/>
            <a:chExt cx="477307" cy="558359"/>
          </a:xfrm>
        </p:grpSpPr>
        <p:sp>
          <p:nvSpPr>
            <p:cNvPr id="14" name="Flecha derecha 17"/>
            <p:cNvSpPr/>
            <p:nvPr/>
          </p:nvSpPr>
          <p:spPr>
            <a:xfrm>
              <a:off x="2457109" y="867806"/>
              <a:ext cx="477307" cy="5583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39933"/>
            </a:solidFill>
            <a:ln>
              <a:noFill/>
            </a:ln>
            <a:effectLst/>
          </p:spPr>
        </p:sp>
        <p:sp>
          <p:nvSpPr>
            <p:cNvPr id="15" name="Flecha derecha 4"/>
            <p:cNvSpPr/>
            <p:nvPr/>
          </p:nvSpPr>
          <p:spPr>
            <a:xfrm>
              <a:off x="2457109" y="979478"/>
              <a:ext cx="334115" cy="335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98476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ES" sz="2215" ker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imSun"/>
                <a:cs typeface="+mn-cs"/>
              </a:endParaRPr>
            </a:p>
          </p:txBody>
        </p:sp>
      </p:grpSp>
      <p:sp>
        <p:nvSpPr>
          <p:cNvPr id="16" name="29 Rectángulo redondeado"/>
          <p:cNvSpPr>
            <a:spLocks noChangeArrowheads="1"/>
          </p:cNvSpPr>
          <p:nvPr/>
        </p:nvSpPr>
        <p:spPr bwMode="auto">
          <a:xfrm>
            <a:off x="2693517" y="4478325"/>
            <a:ext cx="6163277" cy="1035357"/>
          </a:xfrm>
          <a:prstGeom prst="roundRect">
            <a:avLst>
              <a:gd name="adj" fmla="val 16667"/>
            </a:avLst>
          </a:prstGeom>
          <a:solidFill>
            <a:srgbClr val="EEECE1">
              <a:lumMod val="90000"/>
            </a:srgbClr>
          </a:solidFill>
          <a:ln w="25400">
            <a:solidFill>
              <a:srgbClr val="EEECE1">
                <a:lumMod val="50000"/>
              </a:srgbClr>
            </a:solidFill>
            <a:bevel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altLang="zh-CN" sz="277" kern="0" dirty="0">
              <a:solidFill>
                <a:srgbClr val="1C07B9"/>
              </a:solidFill>
              <a:ea typeface="ＭＳ Ｐゴシック" panose="020B0600070205080204" pitchFamily="34" charset="-128"/>
            </a:endParaRPr>
          </a:p>
          <a:p>
            <a:pPr algn="ctr" defTabSz="84408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altLang="zh-CN" sz="1477" kern="0" dirty="0">
                <a:solidFill>
                  <a:srgbClr val="1C07B9"/>
                </a:solidFill>
                <a:ea typeface="ＭＳ Ｐゴシック" panose="020B0600070205080204" pitchFamily="34" charset="-128"/>
              </a:rPr>
              <a:t>BONO ADICIONAL: </a:t>
            </a:r>
            <a:r>
              <a:rPr lang="es-ES" altLang="zh-CN" sz="1477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Únicamente acceden las municipalidades que cumplieron la totalidad de las metas </a:t>
            </a:r>
            <a:r>
              <a:rPr lang="es-ES" altLang="zh-CN" sz="1477" u="sng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evaluadas</a:t>
            </a:r>
            <a:r>
              <a:rPr lang="es-ES" altLang="zh-CN" sz="1477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durante el año de acuerdo a los procedimientos aplicables para el año </a:t>
            </a:r>
            <a:r>
              <a:rPr lang="es-ES" altLang="zh-CN" sz="1477" kern="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2017. </a:t>
            </a:r>
            <a:r>
              <a:rPr lang="es-ES" altLang="zh-CN" sz="1477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Se efectúa junto con la 2da transferencia del año.</a:t>
            </a:r>
            <a:endParaRPr lang="es-ES" altLang="es-ES" sz="1477" kern="0" dirty="0">
              <a:solidFill>
                <a:srgbClr val="FFFFFF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741" y="6550223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1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52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028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>
                <a:solidFill>
                  <a:schemeClr val="accent1"/>
                </a:solidFill>
              </a:rPr>
              <a:t>Uso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recursos</a:t>
            </a:r>
            <a:r>
              <a:rPr lang="en-US" dirty="0">
                <a:solidFill>
                  <a:schemeClr val="accent1"/>
                </a:solidFill>
              </a:rPr>
              <a:t> del PI</a:t>
            </a:r>
          </a:p>
        </p:txBody>
      </p:sp>
      <p:graphicFrame>
        <p:nvGraphicFramePr>
          <p:cNvPr id="3" name="Diagrama 1"/>
          <p:cNvGraphicFramePr/>
          <p:nvPr>
            <p:extLst/>
          </p:nvPr>
        </p:nvGraphicFramePr>
        <p:xfrm>
          <a:off x="3091800" y="1563479"/>
          <a:ext cx="5451231" cy="238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2"/>
          <p:cNvGrpSpPr/>
          <p:nvPr/>
        </p:nvGrpSpPr>
        <p:grpSpPr>
          <a:xfrm>
            <a:off x="1070645" y="4175775"/>
            <a:ext cx="7267328" cy="1637530"/>
            <a:chOff x="3247679" y="4643239"/>
            <a:chExt cx="5968521" cy="2039306"/>
          </a:xfrm>
          <a:solidFill>
            <a:srgbClr val="000000">
              <a:lumMod val="50000"/>
              <a:lumOff val="50000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ángulo 3"/>
            <p:cNvSpPr/>
            <p:nvPr/>
          </p:nvSpPr>
          <p:spPr bwMode="auto">
            <a:xfrm>
              <a:off x="3247679" y="4643239"/>
              <a:ext cx="5968521" cy="2039306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62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10 Rectángulo redondeado"/>
            <p:cNvSpPr/>
            <p:nvPr/>
          </p:nvSpPr>
          <p:spPr bwMode="auto">
            <a:xfrm>
              <a:off x="3394382" y="4781317"/>
              <a:ext cx="1707616" cy="800226"/>
            </a:xfrm>
            <a:prstGeom prst="roundRect">
              <a:avLst/>
            </a:prstGeom>
            <a:solidFill>
              <a:srgbClr val="FFFFFF"/>
            </a:solidFill>
            <a:ln w="76200" cap="flat" cmpd="sng" algn="ctr">
              <a:solidFill>
                <a:srgbClr val="4F81B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62" kern="0" dirty="0">
                  <a:solidFill>
                    <a:srgbClr val="000000"/>
                  </a:solidFill>
                  <a:latin typeface="Calibri"/>
                  <a:ea typeface="SimSun"/>
                  <a:cs typeface="+mn-cs"/>
                </a:rPr>
                <a:t>¿Actividades o Proyectos?</a:t>
              </a:r>
            </a:p>
            <a:p>
              <a:pPr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215" kern="0" dirty="0">
                <a:solidFill>
                  <a:srgbClr val="000000"/>
                </a:solidFill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11 Rectángulo redondeado"/>
            <p:cNvSpPr/>
            <p:nvPr/>
          </p:nvSpPr>
          <p:spPr bwMode="auto">
            <a:xfrm>
              <a:off x="5222343" y="4794399"/>
              <a:ext cx="1849840" cy="800226"/>
            </a:xfrm>
            <a:prstGeom prst="roundRect">
              <a:avLst/>
            </a:prstGeom>
            <a:solidFill>
              <a:srgbClr val="FFFFFF"/>
            </a:solidFill>
            <a:ln w="76200" cap="flat" cmpd="sng" algn="ctr">
              <a:solidFill>
                <a:srgbClr val="4F81B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62" kern="0" dirty="0">
                  <a:solidFill>
                    <a:srgbClr val="000000"/>
                  </a:solidFill>
                  <a:latin typeface="Calibri"/>
                  <a:ea typeface="SimSun"/>
                  <a:cs typeface="+mn-cs"/>
                </a:rPr>
                <a:t>¿Proporción a cada objetivo?</a:t>
              </a:r>
              <a:endParaRPr lang="es-ES" altLang="es-ES" sz="1662" kern="0" dirty="0">
                <a:solidFill>
                  <a:srgbClr val="000000"/>
                </a:solidFill>
                <a:latin typeface="Calibri"/>
                <a:ea typeface="SimSun"/>
                <a:cs typeface="+mn-cs"/>
              </a:endParaRPr>
            </a:p>
            <a:p>
              <a:pPr algn="ctr"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kern="0" dirty="0">
                <a:solidFill>
                  <a:srgbClr val="000000"/>
                </a:solidFill>
                <a:latin typeface="Calibri"/>
                <a:ea typeface="SimSun"/>
                <a:cs typeface="+mn-cs"/>
              </a:endParaRPr>
            </a:p>
          </p:txBody>
        </p:sp>
        <p:sp>
          <p:nvSpPr>
            <p:cNvPr id="8" name="12 Rectángulo redondeado"/>
            <p:cNvSpPr/>
            <p:nvPr/>
          </p:nvSpPr>
          <p:spPr bwMode="auto">
            <a:xfrm>
              <a:off x="7192255" y="4794399"/>
              <a:ext cx="1874359" cy="787144"/>
            </a:xfrm>
            <a:prstGeom prst="roundRect">
              <a:avLst/>
            </a:prstGeom>
            <a:solidFill>
              <a:srgbClr val="FFFFFF"/>
            </a:solidFill>
            <a:ln w="76200" cap="flat" cmpd="sng" algn="ctr">
              <a:solidFill>
                <a:srgbClr val="4F81B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62" kern="0" dirty="0">
                  <a:solidFill>
                    <a:srgbClr val="000000"/>
                  </a:solidFill>
                  <a:latin typeface="Calibri"/>
                  <a:ea typeface="SimSun"/>
                  <a:cs typeface="+mn-cs"/>
                </a:rPr>
                <a:t>¿Proporción a cada meta?</a:t>
              </a:r>
            </a:p>
            <a:p>
              <a:pPr algn="ctr"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kern="0" dirty="0">
                <a:solidFill>
                  <a:srgbClr val="000000"/>
                </a:solidFill>
                <a:latin typeface="Calibri"/>
                <a:ea typeface="SimSun"/>
                <a:cs typeface="+mn-cs"/>
              </a:endParaRPr>
            </a:p>
          </p:txBody>
        </p:sp>
      </p:grpSp>
      <p:pic>
        <p:nvPicPr>
          <p:cNvPr id="9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59" y="5106752"/>
            <a:ext cx="1004885" cy="587039"/>
          </a:xfrm>
          <a:prstGeom prst="rect">
            <a:avLst/>
          </a:prstGeom>
        </p:spPr>
      </p:pic>
      <p:sp>
        <p:nvSpPr>
          <p:cNvPr id="10" name="CuadroTexto 8"/>
          <p:cNvSpPr txBox="1"/>
          <p:nvPr/>
        </p:nvSpPr>
        <p:spPr>
          <a:xfrm>
            <a:off x="2561803" y="5039292"/>
            <a:ext cx="5504723" cy="57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69" dirty="0">
                <a:solidFill>
                  <a:srgbClr val="FFFFFF"/>
                </a:solidFill>
                <a:latin typeface="Calibri"/>
              </a:rPr>
              <a:t>El uso de los recursos del PI debe respetar todas las  normas de administración financiera del Estado </a:t>
            </a:r>
            <a:endParaRPr lang="es-ES" sz="1569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2" descr="https://encrypted-tbn3.gstatic.com/images?q=tbn:ANd9GcQLIJ_ZHgOZOGPmb3CfbUdRibpRGUFF9s6xgE9E1Xg-y0JNMAME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3" y="1849056"/>
            <a:ext cx="2062698" cy="19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53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9473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54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935596" y="2204864"/>
            <a:ext cx="72728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Retos del Presupuesto por Resultados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34308" y="1268760"/>
            <a:ext cx="785411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accent1"/>
                </a:solidFill>
                <a:latin typeface="+mn-lt"/>
              </a:rPr>
              <a:t>Consolidar la implementación de los PP</a:t>
            </a:r>
          </a:p>
          <a:p>
            <a:pPr algn="just"/>
            <a:endParaRPr lang="es-ES" sz="1100" b="1" dirty="0">
              <a:latin typeface="+mn-lt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latin typeface="+mn-lt"/>
                <a:cs typeface="Arial" panose="020B0604020202020204" pitchFamily="34" charset="0"/>
              </a:rPr>
              <a:t>Mejorar la capacidad de los sectores para el diseño y ejecución de los </a:t>
            </a:r>
            <a:r>
              <a:rPr lang="es-PE" sz="2400" dirty="0" smtClean="0">
                <a:latin typeface="+mn-lt"/>
                <a:cs typeface="Arial" panose="020B0604020202020204" pitchFamily="34" charset="0"/>
              </a:rPr>
              <a:t>PP</a:t>
            </a:r>
            <a:r>
              <a:rPr lang="es-ES" sz="2400" dirty="0" smtClean="0">
                <a:latin typeface="+mn-lt"/>
              </a:rPr>
              <a:t>.</a:t>
            </a:r>
            <a:endParaRPr lang="es-ES" sz="2400" dirty="0">
              <a:latin typeface="+mn-lt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 smtClean="0">
                <a:latin typeface="+mn-lt"/>
                <a:cs typeface="Arial" panose="020B0604020202020204" pitchFamily="34" charset="0"/>
              </a:rPr>
              <a:t>Mayor difusión de guías </a:t>
            </a:r>
            <a:r>
              <a:rPr lang="es-PE" sz="2400" dirty="0">
                <a:latin typeface="+mn-lt"/>
                <a:cs typeface="Arial" panose="020B0604020202020204" pitchFamily="34" charset="0"/>
              </a:rPr>
              <a:t>y estándares metodológicos</a:t>
            </a:r>
            <a:endParaRPr lang="es-ES" sz="2400" dirty="0">
              <a:latin typeface="+mn-lt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latin typeface="+mn-lt"/>
                <a:cs typeface="Arial" panose="020B0604020202020204" pitchFamily="34" charset="0"/>
              </a:rPr>
              <a:t>Estandarizar diseño de PP existentes y mejorar su </a:t>
            </a:r>
            <a:r>
              <a:rPr lang="es-PE" sz="2400" dirty="0" smtClean="0">
                <a:latin typeface="+mn-lt"/>
                <a:cs typeface="Arial" panose="020B0604020202020204" pitchFamily="34" charset="0"/>
              </a:rPr>
              <a:t>sustento (se cuenta con 90 PP).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PE" sz="2400" dirty="0" smtClean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accent1"/>
                </a:solidFill>
                <a:latin typeface="+mn-lt"/>
              </a:rPr>
              <a:t>Implementación de la articulación territorial en </a:t>
            </a:r>
            <a:r>
              <a:rPr lang="es-ES" sz="2400" dirty="0">
                <a:solidFill>
                  <a:schemeClr val="accent1"/>
                </a:solidFill>
                <a:latin typeface="+mn-lt"/>
              </a:rPr>
              <a:t>los PP</a:t>
            </a:r>
          </a:p>
          <a:p>
            <a:pPr lvl="0" algn="just"/>
            <a:endParaRPr lang="es-PE" sz="1100" dirty="0" smtClean="0">
              <a:latin typeface="+mn-lt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 smtClean="0">
                <a:latin typeface="+mn-lt"/>
              </a:rPr>
              <a:t>Se </a:t>
            </a:r>
            <a:r>
              <a:rPr lang="es-PE" sz="2400" dirty="0">
                <a:latin typeface="+mn-lt"/>
              </a:rPr>
              <a:t>cuenta con </a:t>
            </a:r>
            <a:r>
              <a:rPr lang="es-PE" sz="2400" dirty="0" smtClean="0">
                <a:latin typeface="+mn-lt"/>
              </a:rPr>
              <a:t>51 </a:t>
            </a:r>
            <a:r>
              <a:rPr lang="es-PE" sz="2400" dirty="0">
                <a:latin typeface="+mn-lt"/>
              </a:rPr>
              <a:t>PP </a:t>
            </a:r>
            <a:r>
              <a:rPr lang="es-PE" sz="2400" dirty="0" smtClean="0">
                <a:latin typeface="+mn-lt"/>
              </a:rPr>
              <a:t>que involucran </a:t>
            </a:r>
            <a:r>
              <a:rPr lang="es-PE" sz="2400" dirty="0">
                <a:latin typeface="+mn-lt"/>
              </a:rPr>
              <a:t>algún nivel de articulación con gobiernos </a:t>
            </a:r>
            <a:r>
              <a:rPr lang="es-PE" sz="2400" dirty="0" smtClean="0">
                <a:latin typeface="+mn-lt"/>
              </a:rPr>
              <a:t>sub-nacionales, en los cuáles es necesario que se implemente la articulación territorial.</a:t>
            </a:r>
            <a:endParaRPr lang="es-P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11298" y="260648"/>
            <a:ext cx="8164390" cy="7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Retos: Programas Presupuestales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55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26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128094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 smtClean="0">
                <a:latin typeface="+mn-lt"/>
                <a:cs typeface="Arial" panose="020B0604020202020204" pitchFamily="34" charset="0"/>
              </a:rPr>
              <a:t>Mejorar </a:t>
            </a:r>
            <a:r>
              <a:rPr lang="es-PE" sz="2400" dirty="0">
                <a:latin typeface="+mn-lt"/>
                <a:cs typeface="Arial" panose="020B0604020202020204" pitchFamily="34" charset="0"/>
              </a:rPr>
              <a:t>la calidad y oportunidad en el registro de la información física de los Programas </a:t>
            </a:r>
            <a:r>
              <a:rPr lang="es-PE" sz="2400" dirty="0" smtClean="0">
                <a:latin typeface="+mn-lt"/>
                <a:cs typeface="Arial" panose="020B0604020202020204" pitchFamily="34" charset="0"/>
              </a:rPr>
              <a:t>Presupuestales.</a:t>
            </a:r>
            <a:endParaRPr lang="es-PE" sz="2400" dirty="0">
              <a:latin typeface="+mn-lt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latin typeface="+mn-lt"/>
                <a:cs typeface="Arial" panose="020B0604020202020204" pitchFamily="34" charset="0"/>
              </a:rPr>
              <a:t>Potenciar el uso de los indicadores de desempeño y sus metas en el proceso </a:t>
            </a:r>
            <a:r>
              <a:rPr lang="es-PE" sz="2400" dirty="0" smtClean="0">
                <a:latin typeface="+mn-lt"/>
                <a:cs typeface="Arial" panose="020B0604020202020204" pitchFamily="34" charset="0"/>
              </a:rPr>
              <a:t>presupuestario.</a:t>
            </a:r>
            <a:endParaRPr lang="es-PE" sz="2400" dirty="0">
              <a:latin typeface="+mn-lt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latin typeface="+mn-lt"/>
                <a:cs typeface="Arial" panose="020B0604020202020204" pitchFamily="34" charset="0"/>
              </a:rPr>
              <a:t>Reforzar la difusión del instrumento del seguimiento y su utilidad en la asignación del </a:t>
            </a:r>
            <a:r>
              <a:rPr lang="es-PE" sz="2400" dirty="0" smtClean="0">
                <a:latin typeface="+mn-lt"/>
                <a:cs typeface="Arial" panose="020B0604020202020204" pitchFamily="34" charset="0"/>
              </a:rPr>
              <a:t>presupuesto.</a:t>
            </a:r>
            <a:endParaRPr lang="es-PE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PE" sz="2400" dirty="0">
                <a:latin typeface="+mn-lt"/>
                <a:cs typeface="Arial" panose="020B0604020202020204" pitchFamily="34" charset="0"/>
              </a:rPr>
              <a:t>Incrementar el porcentaje de Programas Presupuestales con indicadores de resultados específico </a:t>
            </a:r>
            <a:r>
              <a:rPr lang="es-PE" sz="2400" dirty="0" smtClean="0">
                <a:latin typeface="+mn-lt"/>
                <a:cs typeface="Arial" panose="020B0604020202020204" pitchFamily="34" charset="0"/>
              </a:rPr>
              <a:t>medidos.</a:t>
            </a:r>
            <a:endParaRPr lang="es-PE" sz="2400" dirty="0">
              <a:latin typeface="+mn-lt"/>
              <a:cs typeface="Arial" panose="020B0604020202020204" pitchFamily="34" charset="0"/>
            </a:endParaRPr>
          </a:p>
          <a:p>
            <a:endParaRPr lang="es-ES" sz="2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11297" y="260648"/>
            <a:ext cx="8437689" cy="7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Retos: Seguimiento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56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84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1976" y="1147966"/>
            <a:ext cx="83529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 smtClean="0">
                <a:solidFill>
                  <a:schemeClr val="accent1"/>
                </a:solidFill>
              </a:rPr>
              <a:t>Legitimidad </a:t>
            </a:r>
            <a:r>
              <a:rPr lang="es-ES" sz="1800" dirty="0">
                <a:solidFill>
                  <a:schemeClr val="accent1"/>
                </a:solidFill>
              </a:rPr>
              <a:t>y credibilidad de las Evaluaciones como instrumento para la toma de decisiones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Definición de la agenda de evaluaciones concertada con los sectores y con las direcciones del </a:t>
            </a:r>
            <a:r>
              <a:rPr lang="es-ES" sz="1800" dirty="0" smtClean="0"/>
              <a:t>MEF.</a:t>
            </a:r>
            <a:endParaRPr lang="es-ES" sz="18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Mayor difusión de los criterios para la definición de la agenda de </a:t>
            </a:r>
            <a:r>
              <a:rPr lang="es-ES" sz="1800" dirty="0" smtClean="0"/>
              <a:t>evaluación.</a:t>
            </a:r>
            <a:endParaRPr lang="es-ES" sz="1800" dirty="0"/>
          </a:p>
          <a:p>
            <a:pPr algn="just">
              <a:buClr>
                <a:schemeClr val="accent1"/>
              </a:buClr>
            </a:pPr>
            <a:endParaRPr lang="es-ES" sz="1800" dirty="0"/>
          </a:p>
          <a:p>
            <a:pPr algn="just"/>
            <a:r>
              <a:rPr lang="es-ES" sz="1800" dirty="0">
                <a:solidFill>
                  <a:schemeClr val="accent1"/>
                </a:solidFill>
              </a:rPr>
              <a:t>Adaptación del formato de las Evaluaciones a las necesidades particulares de cada Intervención Pública Evaluada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Diversos </a:t>
            </a:r>
            <a:r>
              <a:rPr lang="es-ES" dirty="0"/>
              <a:t>tipos de Evaluación: EDEP; Impacto; Evaluación Rápida de Diseño; Evaluación de Procesos; Evaluación Estratégica (Políticas Públicas).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>
                <a:solidFill>
                  <a:schemeClr val="accent1"/>
                </a:solidFill>
              </a:rPr>
              <a:t>Potenciar su uso en las políticas públicas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O" dirty="0"/>
              <a:t>Motivar a los encargados de las evaluaciones y la Alta Dirección de las Entidades la importancia de la evaluación, no como un elemento punitivo, sino para mejorar los procesos de la gestión pública.</a:t>
            </a:r>
            <a:endParaRPr lang="es-ES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dirty="0"/>
              <a:t>Espacios para la difusión de los resultados de la evaluación entre la ciudadanía y demás actores no-gubernamentales.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11297" y="260648"/>
            <a:ext cx="8437689" cy="7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Retos: Evaluaciones independientes</a:t>
            </a:r>
          </a:p>
        </p:txBody>
      </p:sp>
      <p:sp>
        <p:nvSpPr>
          <p:cNvPr id="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57</a:t>
            </a:fld>
            <a:endParaRPr lang="es-ES" altLang="en-US"/>
          </a:p>
        </p:txBody>
      </p:sp>
      <p:sp>
        <p:nvSpPr>
          <p:cNvPr id="5" name="4 CuadroTexto"/>
          <p:cNvSpPr txBox="1"/>
          <p:nvPr/>
        </p:nvSpPr>
        <p:spPr>
          <a:xfrm>
            <a:off x="456432" y="6093112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1297" y="980728"/>
            <a:ext cx="81643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Calibri "/>
                <a:cs typeface="Arial" panose="020B0604020202020204" pitchFamily="34" charset="0"/>
              </a:rPr>
              <a:t>Revisar </a:t>
            </a:r>
            <a:r>
              <a:rPr lang="es-ES" sz="2400" dirty="0">
                <a:latin typeface="Calibri "/>
                <a:cs typeface="Arial" panose="020B0604020202020204" pitchFamily="34" charset="0"/>
              </a:rPr>
              <a:t>la clasificación municipal.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Calibri "/>
                <a:cs typeface="Arial" panose="020B0604020202020204" pitchFamily="34" charset="0"/>
              </a:rPr>
              <a:t>Diseño de metas orientado al logro de resultados en la población en el marco de los PP.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Calibri "/>
                <a:cs typeface="Arial" panose="020B0604020202020204" pitchFamily="34" charset="0"/>
              </a:rPr>
              <a:t>Diseñar </a:t>
            </a:r>
            <a:r>
              <a:rPr lang="es-ES" sz="2400" dirty="0">
                <a:latin typeface="Calibri "/>
                <a:cs typeface="Arial" panose="020B0604020202020204" pitchFamily="34" charset="0"/>
              </a:rPr>
              <a:t>nuevos mecanismos de asistencia técnica y capacitación en función de las </a:t>
            </a:r>
            <a:r>
              <a:rPr lang="es-ES" sz="2400" dirty="0" smtClean="0">
                <a:latin typeface="Calibri "/>
                <a:cs typeface="Arial" panose="020B0604020202020204" pitchFamily="34" charset="0"/>
              </a:rPr>
              <a:t>metas.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Calibri "/>
                <a:cs typeface="Arial" panose="020B0604020202020204" pitchFamily="34" charset="0"/>
              </a:rPr>
              <a:t>Promover </a:t>
            </a:r>
            <a:r>
              <a:rPr lang="es-ES" sz="2400" dirty="0">
                <a:latin typeface="Calibri "/>
                <a:cs typeface="Arial" panose="020B0604020202020204" pitchFamily="34" charset="0"/>
              </a:rPr>
              <a:t>la sostenibilidad de las mejoras introducidas en los GL por el cumplimiento de las metas.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Calibri "/>
                <a:cs typeface="Arial" panose="020B0604020202020204" pitchFamily="34" charset="0"/>
              </a:rPr>
              <a:t>Generar mayor participación de la población en los resultados con el fin de promover un control social</a:t>
            </a:r>
            <a:r>
              <a:rPr lang="es-ES" sz="2400" dirty="0" smtClean="0">
                <a:latin typeface="Calibri "/>
                <a:cs typeface="Arial" panose="020B0604020202020204" pitchFamily="34" charset="0"/>
              </a:rPr>
              <a:t>.</a:t>
            </a:r>
            <a:endParaRPr lang="es-ES" sz="2400" dirty="0">
              <a:latin typeface="Calibri 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11297" y="260648"/>
            <a:ext cx="8437689" cy="7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 2" pitchFamily="18" charset="2"/>
              <a:buNone/>
            </a:pPr>
            <a:r>
              <a:rPr lang="es-PE" sz="3600" dirty="0" smtClean="0">
                <a:solidFill>
                  <a:schemeClr val="accent1"/>
                </a:solidFill>
                <a:latin typeface="+mj-lt"/>
                <a:cs typeface="Arial"/>
              </a:rPr>
              <a:t>Retos: Incentivos a la gestión</a:t>
            </a:r>
          </a:p>
        </p:txBody>
      </p:sp>
      <p:sp>
        <p:nvSpPr>
          <p:cNvPr id="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6E89570E-40B3-4859-8DFF-465CC94344BA}" type="slidenum">
              <a:rPr lang="es-ES" altLang="en-US" smtClean="0"/>
              <a:pPr>
                <a:defRPr/>
              </a:pPr>
              <a:t>58</a:t>
            </a:fld>
            <a:endParaRPr lang="es-ES" altLang="en-US"/>
          </a:p>
        </p:txBody>
      </p:sp>
      <p:sp>
        <p:nvSpPr>
          <p:cNvPr id="5" name="4 CuadroTexto"/>
          <p:cNvSpPr txBox="1"/>
          <p:nvPr/>
        </p:nvSpPr>
        <p:spPr>
          <a:xfrm>
            <a:off x="520757" y="6064085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Elaborado por </a:t>
            </a:r>
            <a:r>
              <a:rPr lang="es-ES" sz="1400" dirty="0" smtClean="0">
                <a:latin typeface="Arial Narrow" panose="020B0606020202030204" pitchFamily="34" charset="0"/>
              </a:rPr>
              <a:t>Dirección General de Presupuesto Público – MEF (2017)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9906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8800" i="1" dirty="0" smtClean="0">
                <a:solidFill>
                  <a:schemeClr val="accent1"/>
                </a:solidFill>
              </a:rPr>
              <a:t>Gracias!</a:t>
            </a:r>
            <a:endParaRPr lang="en-US" sz="8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/>
                </a:solidFill>
              </a:rPr>
              <a:t>Gestión para Resultados (</a:t>
            </a:r>
            <a:r>
              <a:rPr lang="es-ES" sz="3600" dirty="0" err="1" smtClean="0">
                <a:solidFill>
                  <a:schemeClr val="accent1"/>
                </a:solidFill>
              </a:rPr>
              <a:t>GpR</a:t>
            </a:r>
            <a:r>
              <a:rPr lang="es-ES" sz="3600" dirty="0" smtClean="0">
                <a:solidFill>
                  <a:schemeClr val="accent1"/>
                </a:solidFill>
              </a:rPr>
              <a:t>)</a:t>
            </a:r>
            <a:r>
              <a:rPr lang="es-ES" sz="3600" baseline="30000" dirty="0" smtClean="0">
                <a:solidFill>
                  <a:schemeClr val="accent1"/>
                </a:solidFill>
              </a:rPr>
              <a:t>1</a:t>
            </a:r>
            <a:endParaRPr lang="en-US" sz="3600" baseline="30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la década de 1970</a:t>
            </a:r>
            <a:r>
              <a:rPr lang="es-ES" dirty="0"/>
              <a:t> </a:t>
            </a:r>
            <a:r>
              <a:rPr lang="es-ES" dirty="0" smtClean="0"/>
              <a:t>los </a:t>
            </a:r>
            <a:r>
              <a:rPr lang="es-ES" dirty="0"/>
              <a:t>países desarrollados</a:t>
            </a:r>
            <a:r>
              <a:rPr lang="es-ES" dirty="0" smtClean="0"/>
              <a:t> iniciaron una serie de reformas para reemplazar el modelo burocrático de Estado o modelo </a:t>
            </a:r>
            <a:r>
              <a:rPr lang="es-ES" dirty="0" err="1" smtClean="0"/>
              <a:t>Weberiano</a:t>
            </a:r>
            <a:r>
              <a:rPr lang="es-ES" dirty="0" smtClean="0"/>
              <a:t> por uno orientada al ciudadano y basado en la racionalidad económica que busca eficacia y eficiencia en la gestión pública.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Al conjunto de dichas reformas se les conoce de manera genérica como </a:t>
            </a:r>
            <a:r>
              <a:rPr lang="es-ES" i="1" dirty="0" smtClean="0"/>
              <a:t>Nueva Gestión Pública </a:t>
            </a:r>
            <a:r>
              <a:rPr lang="es-ES" dirty="0" smtClean="0"/>
              <a:t>y surgieron como respuesta a la crisis fiscal de esa época y para enfrentar los problemas que el Estado de Bienestar había generado. 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91304" y="6296920"/>
            <a:ext cx="780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(</a:t>
            </a:r>
            <a:r>
              <a:rPr lang="en-US" sz="1400" baseline="30000" dirty="0" smtClean="0">
                <a:latin typeface="Arial Narrow" panose="020B0606020202030204" pitchFamily="34" charset="0"/>
              </a:rPr>
              <a:t>1</a:t>
            </a:r>
            <a:r>
              <a:rPr lang="en-US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R. y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M. (2010). </a:t>
            </a:r>
            <a:r>
              <a:rPr lang="es-PE" sz="1400" i="1" dirty="0">
                <a:latin typeface="Arial Narrow" panose="020B0606020202030204" pitchFamily="34" charset="0"/>
              </a:rPr>
              <a:t>La gestión para resultados en el desarrollo: avances y desafíos en América Latina</a:t>
            </a:r>
          </a:p>
          <a:p>
            <a:r>
              <a:rPr lang="es-PE" sz="1400" i="1" dirty="0"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latin typeface="Arial Narrow" panose="020B0606020202030204" pitchFamily="34" charset="0"/>
              </a:rPr>
              <a:t>. 2da. Ed. BID.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>
                <a:solidFill>
                  <a:schemeClr val="accent1"/>
                </a:solidFill>
              </a:rPr>
              <a:t>Referencias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5306144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Armijo, M. y </a:t>
            </a:r>
            <a:r>
              <a:rPr lang="en-US" sz="1800" dirty="0" err="1">
                <a:solidFill>
                  <a:prstClr val="black"/>
                </a:solidFill>
              </a:rPr>
              <a:t>Espada</a:t>
            </a:r>
            <a:r>
              <a:rPr lang="en-US" sz="1800" dirty="0">
                <a:solidFill>
                  <a:prstClr val="black"/>
                </a:solidFill>
              </a:rPr>
              <a:t>, M. (2014). </a:t>
            </a:r>
            <a:r>
              <a:rPr lang="es-PE" sz="1800" i="1" dirty="0">
                <a:solidFill>
                  <a:prstClr val="black"/>
                </a:solidFill>
              </a:rPr>
              <a:t>Calidad del gasto público y reformas institucionales en América Latina y el Caribe</a:t>
            </a:r>
            <a:r>
              <a:rPr lang="es-PE" sz="1800" dirty="0">
                <a:solidFill>
                  <a:prstClr val="black"/>
                </a:solidFill>
              </a:rPr>
              <a:t>. Serie Macroeconomía del Desarrollo N° 156. Santiago de Chile: CEPAL- Naciones Unidas. Recuperado de: http://repositorio.cepal.org/bitstream/handle/11362/37012/S1420450_es.pdf?sequence=1</a:t>
            </a:r>
          </a:p>
          <a:p>
            <a:r>
              <a:rPr lang="es-PE" sz="1800" dirty="0">
                <a:solidFill>
                  <a:prstClr val="black"/>
                </a:solidFill>
              </a:rPr>
              <a:t>Barrios, S. &amp; </a:t>
            </a:r>
            <a:r>
              <a:rPr lang="es-PE" sz="1800" dirty="0" err="1">
                <a:solidFill>
                  <a:prstClr val="black"/>
                </a:solidFill>
              </a:rPr>
              <a:t>Schaechter</a:t>
            </a:r>
            <a:r>
              <a:rPr lang="es-PE" sz="1800" dirty="0">
                <a:solidFill>
                  <a:prstClr val="black"/>
                </a:solidFill>
              </a:rPr>
              <a:t>, A. (</a:t>
            </a:r>
            <a:r>
              <a:rPr lang="es-PE" sz="1800" dirty="0" err="1">
                <a:solidFill>
                  <a:prstClr val="black"/>
                </a:solidFill>
              </a:rPr>
              <a:t>Sep</a:t>
            </a:r>
            <a:r>
              <a:rPr lang="es-PE" sz="1800" dirty="0">
                <a:solidFill>
                  <a:prstClr val="black"/>
                </a:solidFill>
              </a:rPr>
              <a:t> 2008). </a:t>
            </a:r>
            <a:r>
              <a:rPr lang="en-US" sz="1800" i="1" dirty="0"/>
              <a:t>The quality of public finances and economic growth. </a:t>
            </a:r>
            <a:r>
              <a:rPr lang="en-US" sz="1800" dirty="0"/>
              <a:t>Economic Papers 337. Brussels: European Commission. </a:t>
            </a:r>
            <a:r>
              <a:rPr lang="en-US" sz="1800" dirty="0" err="1"/>
              <a:t>Recuperado</a:t>
            </a:r>
            <a:r>
              <a:rPr lang="en-US" sz="1800" dirty="0"/>
              <a:t> de:</a:t>
            </a:r>
            <a:r>
              <a:rPr lang="es-PE" sz="1800" dirty="0">
                <a:solidFill>
                  <a:prstClr val="black"/>
                </a:solidFill>
              </a:rPr>
              <a:t> http://ec.europa.eu/economy_finance/publications/pages/publication13101_en.pdf</a:t>
            </a:r>
          </a:p>
          <a:p>
            <a:r>
              <a:rPr lang="es-PE" sz="1800" dirty="0" smtClean="0"/>
              <a:t>García </a:t>
            </a:r>
            <a:r>
              <a:rPr lang="es-PE" sz="1800" dirty="0"/>
              <a:t>López, </a:t>
            </a:r>
            <a:r>
              <a:rPr lang="es-PE" sz="1800" dirty="0" smtClean="0"/>
              <a:t>Roberto.&amp; </a:t>
            </a:r>
            <a:r>
              <a:rPr lang="es-PE" sz="1800" dirty="0"/>
              <a:t>García </a:t>
            </a:r>
            <a:r>
              <a:rPr lang="es-PE" sz="1800" dirty="0" smtClean="0"/>
              <a:t>Moreno, Mauricio (2010). </a:t>
            </a:r>
            <a:r>
              <a:rPr lang="es-PE" sz="1800" i="1" dirty="0" smtClean="0"/>
              <a:t>La </a:t>
            </a:r>
            <a:r>
              <a:rPr lang="es-PE" sz="1800" i="1" dirty="0"/>
              <a:t>gestión para resultados en el desarrollo: avances y desafíos en América </a:t>
            </a:r>
            <a:r>
              <a:rPr lang="es-PE" sz="1800" i="1" dirty="0" smtClean="0"/>
              <a:t>Latina y </a:t>
            </a:r>
            <a:r>
              <a:rPr lang="es-PE" sz="1800" i="1" dirty="0"/>
              <a:t>el </a:t>
            </a:r>
            <a:r>
              <a:rPr lang="es-PE" sz="1800" i="1" dirty="0" smtClean="0"/>
              <a:t>Caribe</a:t>
            </a:r>
            <a:r>
              <a:rPr lang="es-PE" sz="1800" dirty="0" smtClean="0"/>
              <a:t>. 2da. Ed. BID. </a:t>
            </a:r>
            <a:r>
              <a:rPr lang="es-PE" sz="1800" dirty="0"/>
              <a:t>Recuperado de: </a:t>
            </a:r>
            <a:r>
              <a:rPr lang="es-PE" sz="1800" dirty="0">
                <a:hlinkClick r:id="rId2"/>
              </a:rPr>
              <a:t>https://</a:t>
            </a:r>
            <a:r>
              <a:rPr lang="es-PE" sz="1800" dirty="0" smtClean="0">
                <a:hlinkClick r:id="rId2"/>
              </a:rPr>
              <a:t>publications.iadb.org/handle/11319/435?locale-attribute=es&amp;locale-attribute=en</a:t>
            </a:r>
            <a:endParaRPr lang="es-PE" sz="1800" dirty="0" smtClean="0"/>
          </a:p>
          <a:p>
            <a:r>
              <a:rPr lang="es-PE" sz="1800" dirty="0"/>
              <a:t>ILPES (2012</a:t>
            </a:r>
            <a:r>
              <a:rPr lang="es-PE" sz="1800" dirty="0" smtClean="0"/>
              <a:t>). </a:t>
            </a:r>
            <a:r>
              <a:rPr lang="es-PE" sz="1800" i="1" dirty="0" smtClean="0"/>
              <a:t>Panorama de la gestión pública </a:t>
            </a:r>
            <a:r>
              <a:rPr lang="es-PE" sz="1800" i="1" dirty="0"/>
              <a:t>en América Latina: </a:t>
            </a:r>
            <a:r>
              <a:rPr lang="es-PE" sz="1800" i="1" dirty="0" smtClean="0"/>
              <a:t>En </a:t>
            </a:r>
            <a:r>
              <a:rPr lang="es-PE" sz="1800" i="1" dirty="0"/>
              <a:t>la hora de la </a:t>
            </a:r>
            <a:r>
              <a:rPr lang="es-PE" sz="1800" i="1" dirty="0" smtClean="0"/>
              <a:t>Igualdad</a:t>
            </a:r>
            <a:r>
              <a:rPr lang="es-PE" sz="1800" dirty="0" smtClean="0"/>
              <a:t>. </a:t>
            </a:r>
            <a:r>
              <a:rPr lang="es-PE" sz="1800" dirty="0"/>
              <a:t>Recuperado de: </a:t>
            </a:r>
            <a:r>
              <a:rPr lang="es-PE" sz="1800" dirty="0">
                <a:hlinkClick r:id="rId3"/>
              </a:rPr>
              <a:t>http://</a:t>
            </a:r>
            <a:r>
              <a:rPr lang="es-PE" sz="1800" dirty="0" smtClean="0">
                <a:hlinkClick r:id="rId3"/>
              </a:rPr>
              <a:t>repositorio.cepal.org/bitstream/handle/11362/3956/S1100624_es.pdf?sequence=1&amp;isAllowed=y</a:t>
            </a:r>
            <a:r>
              <a:rPr lang="es-PE" sz="1800" dirty="0" smtClean="0"/>
              <a:t> 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endParaRPr lang="es-PE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336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/>
                </a:solidFill>
              </a:rPr>
              <a:t>Gestión para Resultados (</a:t>
            </a:r>
            <a:r>
              <a:rPr lang="es-ES" sz="3600" dirty="0" err="1" smtClean="0">
                <a:solidFill>
                  <a:schemeClr val="accent1"/>
                </a:solidFill>
              </a:rPr>
              <a:t>GpR</a:t>
            </a:r>
            <a:r>
              <a:rPr lang="es-ES" sz="3600" dirty="0" smtClean="0">
                <a:solidFill>
                  <a:schemeClr val="accent1"/>
                </a:solidFill>
              </a:rPr>
              <a:t>)</a:t>
            </a:r>
            <a:r>
              <a:rPr lang="es-ES" sz="3600" baseline="30000" dirty="0" smtClean="0">
                <a:solidFill>
                  <a:schemeClr val="accent1"/>
                </a:solidFill>
              </a:rPr>
              <a:t>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A partir de la década de 1980 los países de América latina y el Caribe emprendieron un proceso de reforma del Estado provocado por el agotamiento del modelo de sustitución de importaciones (CEPAL) y por la crisis de la deuda externa.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Dichas reformas se enfocaron en el ajuste fiscal, la reducción del Estado y la apertura comercial; sin embargo,  persistieron grandes brechas en la capacidad de los Estados de gestionar la cosa pública. 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80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(</a:t>
            </a:r>
            <a:r>
              <a:rPr lang="en-US" sz="1400" baseline="30000" dirty="0" smtClean="0">
                <a:latin typeface="Arial Narrow" panose="020B0606020202030204" pitchFamily="34" charset="0"/>
              </a:rPr>
              <a:t>1</a:t>
            </a:r>
            <a:r>
              <a:rPr lang="en-US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R. y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M. (2010). </a:t>
            </a:r>
            <a:r>
              <a:rPr lang="es-PE" sz="1400" i="1" dirty="0">
                <a:latin typeface="Arial Narrow" panose="020B0606020202030204" pitchFamily="34" charset="0"/>
              </a:rPr>
              <a:t>La gestión para resultados en el desarrollo: avances y desafíos en América Latina</a:t>
            </a:r>
          </a:p>
          <a:p>
            <a:r>
              <a:rPr lang="es-PE" sz="1400" i="1" dirty="0"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latin typeface="Arial Narrow" panose="020B0606020202030204" pitchFamily="34" charset="0"/>
              </a:rPr>
              <a:t>. 2da. Ed. BID.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/>
                </a:solidFill>
              </a:rPr>
              <a:t>Gestión para Resultados (</a:t>
            </a:r>
            <a:r>
              <a:rPr lang="es-ES" sz="3600" dirty="0" err="1" smtClean="0">
                <a:solidFill>
                  <a:schemeClr val="accent1"/>
                </a:solidFill>
              </a:rPr>
              <a:t>GpR</a:t>
            </a:r>
            <a:r>
              <a:rPr lang="es-ES" sz="3600" dirty="0" smtClean="0">
                <a:solidFill>
                  <a:schemeClr val="accent1"/>
                </a:solidFill>
              </a:rPr>
              <a:t>)</a:t>
            </a:r>
            <a:r>
              <a:rPr lang="es-ES" sz="3600" baseline="30000" dirty="0" smtClean="0">
                <a:solidFill>
                  <a:schemeClr val="accent1"/>
                </a:solidFill>
              </a:rPr>
              <a:t>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40000"/>
              </a:lnSpc>
              <a:buNone/>
            </a:pPr>
            <a:endParaRPr lang="es-ES" sz="2800" dirty="0" smtClean="0"/>
          </a:p>
          <a:p>
            <a:pPr algn="just">
              <a:lnSpc>
                <a:spcPct val="140000"/>
              </a:lnSpc>
            </a:pPr>
            <a:r>
              <a:rPr lang="es-ES" sz="2800" dirty="0" smtClean="0"/>
              <a:t>Es “</a:t>
            </a:r>
            <a:r>
              <a:rPr lang="es-PE" sz="2800" i="1" dirty="0"/>
              <a:t>un marco de </a:t>
            </a:r>
            <a:r>
              <a:rPr lang="es-PE" sz="2800" i="1" dirty="0" smtClean="0"/>
              <a:t>referencia cuya </a:t>
            </a:r>
            <a:r>
              <a:rPr lang="es-PE" sz="2800" i="1" dirty="0"/>
              <a:t>función es la de facilitar a las organizaciones públicas la dirección </a:t>
            </a:r>
            <a:r>
              <a:rPr lang="es-PE" sz="2800" i="1" dirty="0" smtClean="0"/>
              <a:t>efectiva e </a:t>
            </a:r>
            <a:r>
              <a:rPr lang="es-PE" sz="2800" i="1" dirty="0"/>
              <a:t>integrada de su proceso de creación de valor público (resultados) a fin </a:t>
            </a:r>
            <a:r>
              <a:rPr lang="es-PE" sz="2800" i="1" dirty="0" smtClean="0"/>
              <a:t>de optimizarlo</a:t>
            </a:r>
            <a:r>
              <a:rPr lang="es-PE" sz="2800" i="1" dirty="0"/>
              <a:t>, asegurando la máxima eficacia y eficiencia de su desempeño, </a:t>
            </a:r>
            <a:r>
              <a:rPr lang="es-PE" sz="2800" i="1" dirty="0" smtClean="0"/>
              <a:t>la consecución </a:t>
            </a:r>
            <a:r>
              <a:rPr lang="es-PE" sz="2800" i="1" dirty="0"/>
              <a:t>de los objetivos de gobierno y la mejora continua de sus </a:t>
            </a:r>
            <a:r>
              <a:rPr lang="es-PE" sz="2800" i="1" dirty="0" smtClean="0"/>
              <a:t>instituciones”</a:t>
            </a:r>
            <a:r>
              <a:rPr lang="es-ES" sz="2800" dirty="0"/>
              <a:t> </a:t>
            </a:r>
            <a:r>
              <a:rPr lang="es-ES" sz="2800" dirty="0" smtClean="0"/>
              <a:t>(BID </a:t>
            </a:r>
            <a:r>
              <a:rPr lang="es-ES" sz="2800" dirty="0"/>
              <a:t>&amp; </a:t>
            </a:r>
            <a:r>
              <a:rPr lang="es-ES" sz="2800" dirty="0" smtClean="0"/>
              <a:t>CLAD, 2007</a:t>
            </a:r>
            <a:r>
              <a:rPr lang="es-ES" sz="2800" dirty="0"/>
              <a:t>) </a:t>
            </a:r>
            <a:r>
              <a:rPr lang="es-PE" sz="2800" i="1" dirty="0" smtClean="0"/>
              <a:t>.</a:t>
            </a:r>
            <a:r>
              <a:rPr lang="es-ES" sz="2800" dirty="0" smtClean="0"/>
              <a:t>    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80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(</a:t>
            </a:r>
            <a:r>
              <a:rPr lang="en-US" sz="1400" baseline="30000" dirty="0" smtClean="0">
                <a:latin typeface="Arial Narrow" panose="020B0606020202030204" pitchFamily="34" charset="0"/>
              </a:rPr>
              <a:t>1</a:t>
            </a:r>
            <a:r>
              <a:rPr lang="en-US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R. y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M. (2010). </a:t>
            </a:r>
            <a:r>
              <a:rPr lang="es-PE" sz="1400" i="1" dirty="0">
                <a:latin typeface="Arial Narrow" panose="020B0606020202030204" pitchFamily="34" charset="0"/>
              </a:rPr>
              <a:t>La gestión para resultados en el desarrollo: avances y desafíos en América Latina</a:t>
            </a:r>
          </a:p>
          <a:p>
            <a:r>
              <a:rPr lang="es-PE" sz="1400" i="1" dirty="0"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latin typeface="Arial Narrow" panose="020B0606020202030204" pitchFamily="34" charset="0"/>
              </a:rPr>
              <a:t>. 2da. Ed. BID.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/>
                </a:solidFill>
              </a:rPr>
              <a:t>Gestión para Resultados (</a:t>
            </a:r>
            <a:r>
              <a:rPr lang="es-ES" sz="3600" dirty="0" err="1" smtClean="0">
                <a:solidFill>
                  <a:schemeClr val="accent1"/>
                </a:solidFill>
              </a:rPr>
              <a:t>GpR</a:t>
            </a:r>
            <a:r>
              <a:rPr lang="es-ES" sz="3600" dirty="0" smtClean="0">
                <a:solidFill>
                  <a:schemeClr val="accent1"/>
                </a:solidFill>
              </a:rPr>
              <a:t>)</a:t>
            </a:r>
            <a:r>
              <a:rPr lang="es-ES" sz="3600" baseline="30000" dirty="0" smtClean="0">
                <a:solidFill>
                  <a:schemeClr val="accent1"/>
                </a:solidFill>
              </a:rPr>
              <a:t>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PE" i="1" dirty="0" smtClean="0"/>
              <a:t>García &amp; García (2010) definieron la </a:t>
            </a:r>
            <a:r>
              <a:rPr lang="es-PE" i="1" dirty="0" err="1" smtClean="0"/>
              <a:t>GpR</a:t>
            </a:r>
            <a:r>
              <a:rPr lang="es-PE" i="1" dirty="0" smtClean="0"/>
              <a:t> como </a:t>
            </a:r>
            <a:r>
              <a:rPr lang="es-PE" i="1" dirty="0"/>
              <a:t>“una estrategia de gestión que orienta la acción de </a:t>
            </a:r>
            <a:r>
              <a:rPr lang="es-PE" i="1" dirty="0" smtClean="0"/>
              <a:t>los actores </a:t>
            </a:r>
            <a:r>
              <a:rPr lang="es-PE" i="1" dirty="0"/>
              <a:t>públicos del desarrollo para generar el mayor valor público posible </a:t>
            </a:r>
            <a:r>
              <a:rPr lang="es-PE" i="1" dirty="0" smtClean="0"/>
              <a:t>a través </a:t>
            </a:r>
            <a:r>
              <a:rPr lang="es-PE" i="1" dirty="0"/>
              <a:t>del uso de instrumentos de gestión que, en forma colectiva, </a:t>
            </a:r>
            <a:r>
              <a:rPr lang="es-PE" i="1" dirty="0" smtClean="0"/>
              <a:t>coordinada y </a:t>
            </a:r>
            <a:r>
              <a:rPr lang="es-PE" i="1" dirty="0"/>
              <a:t>complementaria, deben implementar las instituciones públicas para </a:t>
            </a:r>
            <a:r>
              <a:rPr lang="es-PE" i="1" dirty="0" smtClean="0"/>
              <a:t>generar los </a:t>
            </a:r>
            <a:r>
              <a:rPr lang="es-PE" i="1" dirty="0"/>
              <a:t>cambios sociales con equidad y en forma sostenible en beneficio de la </a:t>
            </a:r>
            <a:r>
              <a:rPr lang="es-PE" i="1" dirty="0" smtClean="0"/>
              <a:t>población de </a:t>
            </a:r>
            <a:r>
              <a:rPr lang="es-PE" i="1" dirty="0"/>
              <a:t>un país</a:t>
            </a:r>
            <a:r>
              <a:rPr lang="es-PE" i="1" dirty="0" smtClean="0"/>
              <a:t>” (p.7).</a:t>
            </a:r>
          </a:p>
          <a:p>
            <a:pPr algn="just"/>
            <a:endParaRPr lang="es-PE" i="1" dirty="0" smtClean="0"/>
          </a:p>
          <a:p>
            <a:pPr algn="just"/>
            <a:r>
              <a:rPr lang="es-PE" i="1" dirty="0" smtClean="0"/>
              <a:t>La </a:t>
            </a:r>
            <a:r>
              <a:rPr lang="es-PE" i="1" dirty="0" err="1" smtClean="0"/>
              <a:t>GpR</a:t>
            </a:r>
            <a:r>
              <a:rPr lang="es-PE" i="1" dirty="0" smtClean="0"/>
              <a:t> se enfoca en los resultados y no en las funciones, en la toma de decisiones basada en evidencia, en la transparencia y en la rendición de cuentas.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304" y="6296920"/>
            <a:ext cx="780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(</a:t>
            </a:r>
            <a:r>
              <a:rPr lang="en-US" sz="1400" baseline="30000" dirty="0" smtClean="0">
                <a:latin typeface="Arial Narrow" panose="020B0606020202030204" pitchFamily="34" charset="0"/>
              </a:rPr>
              <a:t>1</a:t>
            </a:r>
            <a:r>
              <a:rPr lang="en-US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R. y </a:t>
            </a:r>
            <a:r>
              <a:rPr lang="en-US" sz="1400" dirty="0" err="1" smtClean="0">
                <a:latin typeface="Arial Narrow" panose="020B0606020202030204" pitchFamily="34" charset="0"/>
              </a:rPr>
              <a:t>García</a:t>
            </a:r>
            <a:r>
              <a:rPr lang="en-US" sz="1400" dirty="0" smtClean="0">
                <a:latin typeface="Arial Narrow" panose="020B0606020202030204" pitchFamily="34" charset="0"/>
              </a:rPr>
              <a:t>, M. (2010). </a:t>
            </a:r>
            <a:r>
              <a:rPr lang="es-PE" sz="1400" i="1" dirty="0">
                <a:latin typeface="Arial Narrow" panose="020B0606020202030204" pitchFamily="34" charset="0"/>
              </a:rPr>
              <a:t>La gestión para resultados en el desarrollo: avances y desafíos en América Latina</a:t>
            </a:r>
          </a:p>
          <a:p>
            <a:r>
              <a:rPr lang="es-PE" sz="1400" i="1" dirty="0">
                <a:latin typeface="Arial Narrow" panose="020B0606020202030204" pitchFamily="34" charset="0"/>
              </a:rPr>
              <a:t>y el </a:t>
            </a:r>
            <a:r>
              <a:rPr lang="es-PE" sz="1400" i="1" dirty="0" smtClean="0">
                <a:latin typeface="Arial Narrow" panose="020B0606020202030204" pitchFamily="34" charset="0"/>
              </a:rPr>
              <a:t>Caribe</a:t>
            </a:r>
            <a:r>
              <a:rPr lang="es-PE" sz="1400" dirty="0" smtClean="0">
                <a:latin typeface="Arial Narrow" panose="020B0606020202030204" pitchFamily="34" charset="0"/>
              </a:rPr>
              <a:t>. 2da. Ed. BID.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2361</TotalTime>
  <Words>4854</Words>
  <Application>Microsoft Office PowerPoint</Application>
  <PresentationFormat>Presentación en pantalla (4:3)</PresentationFormat>
  <Paragraphs>541</Paragraphs>
  <Slides>60</Slides>
  <Notes>7</Notes>
  <HiddenSlides>14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5" baseType="lpstr">
      <vt:lpstr>ＭＳ Ｐゴシック</vt:lpstr>
      <vt:lpstr>SimSun</vt:lpstr>
      <vt:lpstr>Arial</vt:lpstr>
      <vt:lpstr>Arial Narrow</vt:lpstr>
      <vt:lpstr>Book Antiqua</vt:lpstr>
      <vt:lpstr>Bookman Old Style</vt:lpstr>
      <vt:lpstr>Calibri</vt:lpstr>
      <vt:lpstr>Calibri </vt:lpstr>
      <vt:lpstr>Gill Sans MT</vt:lpstr>
      <vt:lpstr>Gisha</vt:lpstr>
      <vt:lpstr>Verdana</vt:lpstr>
      <vt:lpstr>Wingdings</vt:lpstr>
      <vt:lpstr>Wingdings 2</vt:lpstr>
      <vt:lpstr>Wingdings 3</vt:lpstr>
      <vt:lpstr>Origen</vt:lpstr>
      <vt:lpstr>Presupuesto por Resultados (PpR) y sus Instrumentos</vt:lpstr>
      <vt:lpstr>Presentación de PowerPoint</vt:lpstr>
      <vt:lpstr>Contexto del PpR</vt:lpstr>
      <vt:lpstr>Contexto del PpR</vt:lpstr>
      <vt:lpstr>Contexto del PpR</vt:lpstr>
      <vt:lpstr>Gestión para Resultados (GpR)1</vt:lpstr>
      <vt:lpstr>Gestión para Resultados (GpR)1</vt:lpstr>
      <vt:lpstr>Gestión para Resultados (GpR)1</vt:lpstr>
      <vt:lpstr>Gestión para Resultados (GpR)1</vt:lpstr>
      <vt:lpstr>Gestión para Resultados (GpR)1</vt:lpstr>
      <vt:lpstr>Calidad del Gasto Público2</vt:lpstr>
      <vt:lpstr>Calidad del Gasto Público2</vt:lpstr>
      <vt:lpstr>Calidad del Gasto Público2</vt:lpstr>
      <vt:lpstr>Calidad del Gasto Público2</vt:lpstr>
      <vt:lpstr>Calidad del Gasto Público2</vt:lpstr>
      <vt:lpstr>Calidad del Gasto Público2</vt:lpstr>
      <vt:lpstr>Calidad del Gasto Público2</vt:lpstr>
      <vt:lpstr>Calidad del Gasto Público2</vt:lpstr>
      <vt:lpstr>Presupuesto por Resultados (PpR) y sus instrumentos</vt:lpstr>
      <vt:lpstr>Presupuesto por Resultados (PpR) y sus instrumentos</vt:lpstr>
      <vt:lpstr>Presentación de PowerPoint</vt:lpstr>
      <vt:lpstr>Presentación de PowerPoint</vt:lpstr>
      <vt:lpstr>Presentación de PowerPoint</vt:lpstr>
      <vt:lpstr>Presentación de PowerPoint</vt:lpstr>
      <vt:lpstr>PpR: Punto de partida</vt:lpstr>
      <vt:lpstr>Objetivo PpR 1: Eficiencia Asignativa</vt:lpstr>
      <vt:lpstr>Objetivo PpR 2: Mejora del desempeño</vt:lpstr>
      <vt:lpstr>Presentación de PowerPoint</vt:lpstr>
      <vt:lpstr>Presentación de PowerPoint</vt:lpstr>
      <vt:lpstr>Presentación de PowerPoint</vt:lpstr>
      <vt:lpstr>Presentación de PowerPoint</vt:lpstr>
      <vt:lpstr>PP como herramienta de Gestión</vt:lpstr>
      <vt:lpstr>Dificultades que enfrentan las intervenciones públicas</vt:lpstr>
      <vt:lpstr> Ejemplo: PP Transporte terrestre</vt:lpstr>
      <vt:lpstr>Ventajas de los PP</vt:lpstr>
      <vt:lpstr>Presentación de PowerPoint</vt:lpstr>
      <vt:lpstr>Seguimiento de los PP</vt:lpstr>
      <vt:lpstr>Tipos de indicadores de seguimiento</vt:lpstr>
      <vt:lpstr>Objetivos del seguimiento de los PP</vt:lpstr>
      <vt:lpstr>Seguimiento de los PP</vt:lpstr>
      <vt:lpstr>Presentación de PowerPoint</vt:lpstr>
      <vt:lpstr>Evaluaciones Independientes (EI)</vt:lpstr>
      <vt:lpstr>Tipos de evaluaciones independientes</vt:lpstr>
      <vt:lpstr>Tipos de evaluaciones independientes</vt:lpstr>
      <vt:lpstr>Presentación de PowerPoint</vt:lpstr>
      <vt:lpstr>Instrumentos del PpR: Programa de Incentivos a la mejora de la gestión municipal (PI)</vt:lpstr>
      <vt:lpstr>Presentación de PowerPoint</vt:lpstr>
      <vt:lpstr>Presentación de PowerPoint</vt:lpstr>
      <vt:lpstr>Actores involucrados en el PI</vt:lpstr>
      <vt:lpstr>Operatividad del PI</vt:lpstr>
      <vt:lpstr>Clasificación de municipalidades del PI</vt:lpstr>
      <vt:lpstr>Distribución de recursos del PI</vt:lpstr>
      <vt:lpstr>Uso de recursos del PI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por Resultados (PpR) y sus Instrumentos</dc:title>
  <dc:creator>Usuario</dc:creator>
  <cp:lastModifiedBy>Jorge Bouroncle Ramirez</cp:lastModifiedBy>
  <cp:revision>79</cp:revision>
  <dcterms:created xsi:type="dcterms:W3CDTF">2017-11-04T17:58:02Z</dcterms:created>
  <dcterms:modified xsi:type="dcterms:W3CDTF">2018-01-19T14:08:01Z</dcterms:modified>
</cp:coreProperties>
</file>