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0" r:id="rId2"/>
    <p:sldId id="283" r:id="rId3"/>
    <p:sldId id="264" r:id="rId4"/>
    <p:sldId id="279" r:id="rId5"/>
    <p:sldId id="286" r:id="rId6"/>
    <p:sldId id="271" r:id="rId7"/>
    <p:sldId id="285" r:id="rId8"/>
    <p:sldId id="275" r:id="rId9"/>
    <p:sldId id="273" r:id="rId10"/>
    <p:sldId id="274" r:id="rId11"/>
    <p:sldId id="276" r:id="rId12"/>
    <p:sldId id="277" r:id="rId13"/>
    <p:sldId id="289" r:id="rId14"/>
    <p:sldId id="272" r:id="rId15"/>
    <p:sldId id="282" r:id="rId16"/>
    <p:sldId id="290" r:id="rId17"/>
    <p:sldId id="287" r:id="rId18"/>
    <p:sldId id="278" r:id="rId19"/>
    <p:sldId id="265" r:id="rId20"/>
    <p:sldId id="262" r:id="rId21"/>
    <p:sldId id="258" r:id="rId22"/>
    <p:sldId id="259" r:id="rId2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6433" autoAdjust="0"/>
  </p:normalViewPr>
  <p:slideViewPr>
    <p:cSldViewPr snapToGrid="0">
      <p:cViewPr>
        <p:scale>
          <a:sx n="50" d="100"/>
          <a:sy n="50" d="100"/>
        </p:scale>
        <p:origin x="456" y="3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E0E810-1653-4213-B0CA-D0075FB3AD1B}" type="datetimeFigureOut">
              <a:rPr lang="es-PE" smtClean="0"/>
              <a:pPr/>
              <a:t>21/11/2017</a:t>
            </a:fld>
            <a:endParaRPr lang="es-P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817BD-B37A-4BE0-8CDC-0BB1E50572D3}"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Vamos a CONCENTRARNOS en… nosotros mismos. Porque ante de pensar en </a:t>
            </a:r>
          </a:p>
        </p:txBody>
      </p:sp>
      <p:sp>
        <p:nvSpPr>
          <p:cNvPr id="4" name="Marcador de número de diapositiva 3"/>
          <p:cNvSpPr>
            <a:spLocks noGrp="1"/>
          </p:cNvSpPr>
          <p:nvPr>
            <p:ph type="sldNum" sz="quarter" idx="10"/>
          </p:nvPr>
        </p:nvSpPr>
        <p:spPr/>
        <p:txBody>
          <a:bodyPr/>
          <a:lstStyle/>
          <a:p>
            <a:fld id="{EAA817BD-B37A-4BE0-8CDC-0BB1E50572D3}" type="slidenum">
              <a:rPr lang="es-PE" smtClean="0"/>
              <a:pPr/>
              <a:t>2</a:t>
            </a:fld>
            <a:endParaRPr lang="es-PE"/>
          </a:p>
        </p:txBody>
      </p:sp>
    </p:spTree>
    <p:extLst>
      <p:ext uri="{BB962C8B-B14F-4D97-AF65-F5344CB8AC3E}">
        <p14:creationId xmlns:p14="http://schemas.microsoft.com/office/powerpoint/2010/main" val="88579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AA817BD-B37A-4BE0-8CDC-0BB1E50572D3}" type="slidenum">
              <a:rPr lang="es-PE" smtClean="0"/>
              <a:pPr/>
              <a:t>3</a:t>
            </a:fld>
            <a:endParaRPr lang="es-PE"/>
          </a:p>
        </p:txBody>
      </p:sp>
    </p:spTree>
    <p:extLst>
      <p:ext uri="{BB962C8B-B14F-4D97-AF65-F5344CB8AC3E}">
        <p14:creationId xmlns:p14="http://schemas.microsoft.com/office/powerpoint/2010/main" val="62727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AA817BD-B37A-4BE0-8CDC-0BB1E50572D3}" type="slidenum">
              <a:rPr lang="es-PE" smtClean="0"/>
              <a:pPr/>
              <a:t>8</a:t>
            </a:fld>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AA817BD-B37A-4BE0-8CDC-0BB1E50572D3}" type="slidenum">
              <a:rPr lang="es-PE" smtClean="0"/>
              <a:pPr/>
              <a:t>9</a:t>
            </a:fld>
            <a:endParaRPr lang="es-PE"/>
          </a:p>
        </p:txBody>
      </p:sp>
    </p:spTree>
    <p:extLst>
      <p:ext uri="{BB962C8B-B14F-4D97-AF65-F5344CB8AC3E}">
        <p14:creationId xmlns:p14="http://schemas.microsoft.com/office/powerpoint/2010/main" val="402303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3" name="Marcador de texto 2"/>
          <p:cNvSpPr>
            <a:spLocks noGrp="1"/>
          </p:cNvSpPr>
          <p:nvPr>
            <p:ph type="body" idx="1"/>
          </p:nvPr>
        </p:nvSpPr>
        <p:spPr>
          <a:xfrm>
            <a:off x="839796" y="1681163"/>
            <a:ext cx="5157787" cy="823912"/>
          </a:xfrm>
          <a:prstGeom prst="rect">
            <a:avLst/>
          </a:prstGeom>
        </p:spPr>
        <p:txBody>
          <a:bodyPr anchor="b"/>
          <a:lstStyle>
            <a:lvl1pPr marL="0" indent="0">
              <a:buNone/>
              <a:defRPr sz="2400" b="1"/>
            </a:lvl1pPr>
            <a:lvl2pPr marL="457203" indent="0">
              <a:buNone/>
              <a:defRPr sz="2003" b="1"/>
            </a:lvl2pPr>
            <a:lvl3pPr marL="914401" indent="0">
              <a:buNone/>
              <a:defRPr sz="1801" b="1"/>
            </a:lvl3pPr>
            <a:lvl4pPr marL="1371603" indent="0">
              <a:buNone/>
              <a:defRPr sz="1600" b="1"/>
            </a:lvl4pPr>
            <a:lvl5pPr marL="1828805" indent="0">
              <a:buNone/>
              <a:defRPr sz="1600" b="1"/>
            </a:lvl5pPr>
            <a:lvl6pPr marL="2286006" indent="0">
              <a:buNone/>
              <a:defRPr sz="1600" b="1"/>
            </a:lvl6pPr>
            <a:lvl7pPr marL="2743203" indent="0">
              <a:buNone/>
              <a:defRPr sz="1600" b="1"/>
            </a:lvl7pPr>
            <a:lvl8pPr marL="3200404" indent="0">
              <a:buNone/>
              <a:defRPr sz="1600" b="1"/>
            </a:lvl8pPr>
            <a:lvl9pPr marL="3657606"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96" y="2505076"/>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3" indent="0">
              <a:buNone/>
              <a:defRPr sz="2003" b="1"/>
            </a:lvl2pPr>
            <a:lvl3pPr marL="914401" indent="0">
              <a:buNone/>
              <a:defRPr sz="1801" b="1"/>
            </a:lvl3pPr>
            <a:lvl4pPr marL="1371603" indent="0">
              <a:buNone/>
              <a:defRPr sz="1600" b="1"/>
            </a:lvl4pPr>
            <a:lvl5pPr marL="1828805" indent="0">
              <a:buNone/>
              <a:defRPr sz="1600" b="1"/>
            </a:lvl5pPr>
            <a:lvl6pPr marL="2286006" indent="0">
              <a:buNone/>
              <a:defRPr sz="1600" b="1"/>
            </a:lvl6pPr>
            <a:lvl7pPr marL="2743203" indent="0">
              <a:buNone/>
              <a:defRPr sz="1600" b="1"/>
            </a:lvl7pPr>
            <a:lvl8pPr marL="3200404" indent="0">
              <a:buNone/>
              <a:defRPr sz="1600" b="1"/>
            </a:lvl8pPr>
            <a:lvl9pPr marL="3657606"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3" y="2505076"/>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838201" y="6356370"/>
            <a:ext cx="2743200" cy="365125"/>
          </a:xfrm>
          <a:prstGeom prst="rect">
            <a:avLst/>
          </a:prstGeom>
        </p:spPr>
        <p:txBody>
          <a:bodyPr/>
          <a:lstStyle/>
          <a:p>
            <a:fld id="{7B520396-633D-43F5-BA79-523D848BE392}" type="datetimeFigureOut">
              <a:rPr lang="es-PE" smtClean="0"/>
              <a:pPr/>
              <a:t>21/11/2017</a:t>
            </a:fld>
            <a:endParaRPr lang="es-PE"/>
          </a:p>
        </p:txBody>
      </p:sp>
      <p:sp>
        <p:nvSpPr>
          <p:cNvPr id="8" name="Marcador de pie de página 7"/>
          <p:cNvSpPr>
            <a:spLocks noGrp="1"/>
          </p:cNvSpPr>
          <p:nvPr>
            <p:ph type="ftr" sz="quarter" idx="11"/>
          </p:nvPr>
        </p:nvSpPr>
        <p:spPr>
          <a:xfrm>
            <a:off x="4038604" y="6356370"/>
            <a:ext cx="4114800" cy="365125"/>
          </a:xfrm>
          <a:prstGeom prst="rect">
            <a:avLst/>
          </a:prstGeom>
        </p:spPr>
        <p:txBody>
          <a:bodyPr/>
          <a:lstStyle/>
          <a:p>
            <a:endParaRPr lang="es-PE"/>
          </a:p>
        </p:txBody>
      </p:sp>
      <p:sp>
        <p:nvSpPr>
          <p:cNvPr id="9" name="Marcador de número de diapositiva 8"/>
          <p:cNvSpPr>
            <a:spLocks noGrp="1"/>
          </p:cNvSpPr>
          <p:nvPr>
            <p:ph type="sldNum" sz="quarter" idx="12"/>
          </p:nvPr>
        </p:nvSpPr>
        <p:spPr>
          <a:xfrm>
            <a:off x="8610601" y="6356370"/>
            <a:ext cx="2743200" cy="365125"/>
          </a:xfrm>
          <a:prstGeom prst="rect">
            <a:avLst/>
          </a:prstGeom>
        </p:spPr>
        <p:txBody>
          <a:bodyPr/>
          <a:lstStyle/>
          <a:p>
            <a:fld id="{6094667E-44C1-4EA1-8162-331F9EF6CF52}" type="slidenum">
              <a:rPr lang="es-PE" smtClean="0"/>
              <a:pPr/>
              <a:t>‹Nº›</a:t>
            </a:fld>
            <a:endParaRPr lang="es-PE"/>
          </a:p>
        </p:txBody>
      </p:sp>
    </p:spTree>
    <p:extLst>
      <p:ext uri="{BB962C8B-B14F-4D97-AF65-F5344CB8AC3E}">
        <p14:creationId xmlns:p14="http://schemas.microsoft.com/office/powerpoint/2010/main" val="208828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4" y="457200"/>
            <a:ext cx="3932236" cy="1600200"/>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92" y="987444"/>
            <a:ext cx="6172201" cy="4873625"/>
          </a:xfrm>
          <a:prstGeom prst="rect">
            <a:avLst/>
          </a:prstGeom>
        </p:spPr>
        <p:txBody>
          <a:bodyPr/>
          <a:lstStyle>
            <a:lvl1pPr marL="0" indent="0">
              <a:buNone/>
              <a:defRPr sz="3203"/>
            </a:lvl1pPr>
            <a:lvl2pPr marL="457203" indent="0">
              <a:buNone/>
              <a:defRPr sz="2800"/>
            </a:lvl2pPr>
            <a:lvl3pPr marL="914401" indent="0">
              <a:buNone/>
              <a:defRPr sz="2400"/>
            </a:lvl3pPr>
            <a:lvl4pPr marL="1371603" indent="0">
              <a:buNone/>
              <a:defRPr sz="2003"/>
            </a:lvl4pPr>
            <a:lvl5pPr marL="1828805" indent="0">
              <a:buNone/>
              <a:defRPr sz="2003"/>
            </a:lvl5pPr>
            <a:lvl6pPr marL="2286006" indent="0">
              <a:buNone/>
              <a:defRPr sz="2003"/>
            </a:lvl6pPr>
            <a:lvl7pPr marL="2743203" indent="0">
              <a:buNone/>
              <a:defRPr sz="2003"/>
            </a:lvl7pPr>
            <a:lvl8pPr marL="3200404" indent="0">
              <a:buNone/>
              <a:defRPr sz="2003"/>
            </a:lvl8pPr>
            <a:lvl9pPr marL="3657606" indent="0">
              <a:buNone/>
              <a:defRPr sz="2003"/>
            </a:lvl9pPr>
          </a:lstStyle>
          <a:p>
            <a:endParaRPr lang="es-PE"/>
          </a:p>
        </p:txBody>
      </p:sp>
      <p:sp>
        <p:nvSpPr>
          <p:cNvPr id="4" name="Marcador de texto 3"/>
          <p:cNvSpPr>
            <a:spLocks noGrp="1"/>
          </p:cNvSpPr>
          <p:nvPr>
            <p:ph type="body" sz="half" idx="2"/>
          </p:nvPr>
        </p:nvSpPr>
        <p:spPr>
          <a:xfrm>
            <a:off x="839794" y="2057400"/>
            <a:ext cx="3932236" cy="3811588"/>
          </a:xfrm>
          <a:prstGeom prst="rect">
            <a:avLst/>
          </a:prstGeom>
        </p:spPr>
        <p:txBody>
          <a:bodyPr/>
          <a:lstStyle>
            <a:lvl1pPr marL="0" indent="0">
              <a:buNone/>
              <a:defRPr sz="1600"/>
            </a:lvl1pPr>
            <a:lvl2pPr marL="457203" indent="0">
              <a:buNone/>
              <a:defRPr sz="1401"/>
            </a:lvl2pPr>
            <a:lvl3pPr marL="914401" indent="0">
              <a:buNone/>
              <a:defRPr sz="1200"/>
            </a:lvl3pPr>
            <a:lvl4pPr marL="1371603" indent="0">
              <a:buNone/>
              <a:defRPr sz="1001"/>
            </a:lvl4pPr>
            <a:lvl5pPr marL="1828805" indent="0">
              <a:buNone/>
              <a:defRPr sz="1001"/>
            </a:lvl5pPr>
            <a:lvl6pPr marL="2286006" indent="0">
              <a:buNone/>
              <a:defRPr sz="1001"/>
            </a:lvl6pPr>
            <a:lvl7pPr marL="2743203" indent="0">
              <a:buNone/>
              <a:defRPr sz="1001"/>
            </a:lvl7pPr>
            <a:lvl8pPr marL="3200404" indent="0">
              <a:buNone/>
              <a:defRPr sz="1001"/>
            </a:lvl8pPr>
            <a:lvl9pPr marL="3657606"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838201" y="6356370"/>
            <a:ext cx="2743200" cy="365125"/>
          </a:xfrm>
          <a:prstGeom prst="rect">
            <a:avLst/>
          </a:prstGeom>
        </p:spPr>
        <p:txBody>
          <a:bodyPr/>
          <a:lstStyle/>
          <a:p>
            <a:fld id="{7B520396-633D-43F5-BA79-523D848BE392}" type="datetimeFigureOut">
              <a:rPr lang="es-PE" smtClean="0"/>
              <a:pPr/>
              <a:t>21/11/2017</a:t>
            </a:fld>
            <a:endParaRPr lang="es-PE"/>
          </a:p>
        </p:txBody>
      </p:sp>
      <p:sp>
        <p:nvSpPr>
          <p:cNvPr id="6" name="Marcador de pie de página 5"/>
          <p:cNvSpPr>
            <a:spLocks noGrp="1"/>
          </p:cNvSpPr>
          <p:nvPr>
            <p:ph type="ftr" sz="quarter" idx="11"/>
          </p:nvPr>
        </p:nvSpPr>
        <p:spPr>
          <a:xfrm>
            <a:off x="4038604" y="6356370"/>
            <a:ext cx="41148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8610601" y="6356370"/>
            <a:ext cx="2743200" cy="365125"/>
          </a:xfrm>
          <a:prstGeom prst="rect">
            <a:avLst/>
          </a:prstGeom>
        </p:spPr>
        <p:txBody>
          <a:bodyPr/>
          <a:lstStyle/>
          <a:p>
            <a:fld id="{6094667E-44C1-4EA1-8162-331F9EF6CF52}" type="slidenum">
              <a:rPr lang="es-PE" smtClean="0"/>
              <a:pPr/>
              <a:t>‹Nº›</a:t>
            </a:fld>
            <a:endParaRPr lang="es-PE"/>
          </a:p>
        </p:txBody>
      </p:sp>
    </p:spTree>
    <p:extLst>
      <p:ext uri="{BB962C8B-B14F-4D97-AF65-F5344CB8AC3E}">
        <p14:creationId xmlns:p14="http://schemas.microsoft.com/office/powerpoint/2010/main" val="428327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4" y="365129"/>
            <a:ext cx="10515600" cy="1325563"/>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4"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838201" y="6356370"/>
            <a:ext cx="2743200" cy="365125"/>
          </a:xfrm>
          <a:prstGeom prst="rect">
            <a:avLst/>
          </a:prstGeom>
        </p:spPr>
        <p:txBody>
          <a:bodyPr/>
          <a:lstStyle/>
          <a:p>
            <a:fld id="{7B520396-633D-43F5-BA79-523D848BE392}" type="datetimeFigureOut">
              <a:rPr lang="es-PE" smtClean="0"/>
              <a:pPr/>
              <a:t>21/11/2017</a:t>
            </a:fld>
            <a:endParaRPr lang="es-PE"/>
          </a:p>
        </p:txBody>
      </p:sp>
      <p:sp>
        <p:nvSpPr>
          <p:cNvPr id="5" name="Marcador de pie de página 4"/>
          <p:cNvSpPr>
            <a:spLocks noGrp="1"/>
          </p:cNvSpPr>
          <p:nvPr>
            <p:ph type="ftr" sz="quarter" idx="11"/>
          </p:nvPr>
        </p:nvSpPr>
        <p:spPr>
          <a:xfrm>
            <a:off x="4038604" y="6356370"/>
            <a:ext cx="4114800" cy="365125"/>
          </a:xfrm>
          <a:prstGeom prst="rect">
            <a:avLst/>
          </a:prstGeom>
        </p:spPr>
        <p:txBody>
          <a:bodyPr/>
          <a:lstStyle/>
          <a:p>
            <a:endParaRPr lang="es-PE"/>
          </a:p>
        </p:txBody>
      </p:sp>
      <p:sp>
        <p:nvSpPr>
          <p:cNvPr id="6" name="Marcador de número de diapositiva 5"/>
          <p:cNvSpPr>
            <a:spLocks noGrp="1"/>
          </p:cNvSpPr>
          <p:nvPr>
            <p:ph type="sldNum" sz="quarter" idx="12"/>
          </p:nvPr>
        </p:nvSpPr>
        <p:spPr>
          <a:xfrm>
            <a:off x="8610601" y="6356370"/>
            <a:ext cx="2743200" cy="365125"/>
          </a:xfrm>
          <a:prstGeom prst="rect">
            <a:avLst/>
          </a:prstGeom>
        </p:spPr>
        <p:txBody>
          <a:bodyPr/>
          <a:lstStyle/>
          <a:p>
            <a:fld id="{6094667E-44C1-4EA1-8162-331F9EF6CF52}" type="slidenum">
              <a:rPr lang="es-PE" smtClean="0"/>
              <a:pPr/>
              <a:t>‹Nº›</a:t>
            </a:fld>
            <a:endParaRPr lang="es-PE"/>
          </a:p>
        </p:txBody>
      </p:sp>
    </p:spTree>
    <p:extLst>
      <p:ext uri="{BB962C8B-B14F-4D97-AF65-F5344CB8AC3E}">
        <p14:creationId xmlns:p14="http://schemas.microsoft.com/office/powerpoint/2010/main" val="272895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6" y="365125"/>
            <a:ext cx="2628900" cy="5811838"/>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7"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838201" y="6356370"/>
            <a:ext cx="2743200" cy="365125"/>
          </a:xfrm>
          <a:prstGeom prst="rect">
            <a:avLst/>
          </a:prstGeom>
        </p:spPr>
        <p:txBody>
          <a:bodyPr/>
          <a:lstStyle/>
          <a:p>
            <a:fld id="{7B520396-633D-43F5-BA79-523D848BE392}" type="datetimeFigureOut">
              <a:rPr lang="es-PE" smtClean="0"/>
              <a:pPr/>
              <a:t>21/11/2017</a:t>
            </a:fld>
            <a:endParaRPr lang="es-PE"/>
          </a:p>
        </p:txBody>
      </p:sp>
      <p:sp>
        <p:nvSpPr>
          <p:cNvPr id="5" name="Marcador de pie de página 4"/>
          <p:cNvSpPr>
            <a:spLocks noGrp="1"/>
          </p:cNvSpPr>
          <p:nvPr>
            <p:ph type="ftr" sz="quarter" idx="11"/>
          </p:nvPr>
        </p:nvSpPr>
        <p:spPr>
          <a:xfrm>
            <a:off x="4038604" y="6356370"/>
            <a:ext cx="4114800" cy="365125"/>
          </a:xfrm>
          <a:prstGeom prst="rect">
            <a:avLst/>
          </a:prstGeom>
        </p:spPr>
        <p:txBody>
          <a:bodyPr/>
          <a:lstStyle/>
          <a:p>
            <a:endParaRPr lang="es-PE"/>
          </a:p>
        </p:txBody>
      </p:sp>
      <p:sp>
        <p:nvSpPr>
          <p:cNvPr id="6" name="Marcador de número de diapositiva 5"/>
          <p:cNvSpPr>
            <a:spLocks noGrp="1"/>
          </p:cNvSpPr>
          <p:nvPr>
            <p:ph type="sldNum" sz="quarter" idx="12"/>
          </p:nvPr>
        </p:nvSpPr>
        <p:spPr>
          <a:xfrm>
            <a:off x="8610601" y="6356370"/>
            <a:ext cx="2743200" cy="365125"/>
          </a:xfrm>
          <a:prstGeom prst="rect">
            <a:avLst/>
          </a:prstGeom>
        </p:spPr>
        <p:txBody>
          <a:bodyPr/>
          <a:lstStyle/>
          <a:p>
            <a:fld id="{6094667E-44C1-4EA1-8162-331F9EF6CF52}" type="slidenum">
              <a:rPr lang="es-PE" smtClean="0"/>
              <a:pPr/>
              <a:t>‹Nº›</a:t>
            </a:fld>
            <a:endParaRPr lang="es-PE"/>
          </a:p>
        </p:txBody>
      </p:sp>
    </p:spTree>
    <p:extLst>
      <p:ext uri="{BB962C8B-B14F-4D97-AF65-F5344CB8AC3E}">
        <p14:creationId xmlns:p14="http://schemas.microsoft.com/office/powerpoint/2010/main" val="993185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arátula">
    <p:bg>
      <p:bgRef idx="1001">
        <a:schemeClr val="bg2"/>
      </p:bgRef>
    </p:bg>
    <p:spTree>
      <p:nvGrpSpPr>
        <p:cNvPr id="1" name=""/>
        <p:cNvGrpSpPr/>
        <p:nvPr/>
      </p:nvGrpSpPr>
      <p:grpSpPr>
        <a:xfrm>
          <a:off x="0" y="0"/>
          <a:ext cx="0" cy="0"/>
          <a:chOff x="0" y="0"/>
          <a:chExt cx="0" cy="0"/>
        </a:xfrm>
      </p:grpSpPr>
      <p:sp>
        <p:nvSpPr>
          <p:cNvPr id="7" name="Título 8"/>
          <p:cNvSpPr>
            <a:spLocks noGrp="1"/>
          </p:cNvSpPr>
          <p:nvPr>
            <p:ph type="title" hasCustomPrompt="1"/>
          </p:nvPr>
        </p:nvSpPr>
        <p:spPr>
          <a:xfrm>
            <a:off x="911425" y="2420888"/>
            <a:ext cx="10177131" cy="1872208"/>
          </a:xfrm>
          <a:prstGeom prst="rect">
            <a:avLst/>
          </a:prstGeom>
        </p:spPr>
        <p:txBody>
          <a:bodyPr anchor="ctr"/>
          <a:lstStyle>
            <a:lvl1pPr algn="ctr">
              <a:lnSpc>
                <a:spcPct val="100000"/>
              </a:lnSpc>
              <a:defRPr sz="4000" b="0" spc="0">
                <a:solidFill>
                  <a:schemeClr val="tx1"/>
                </a:solidFill>
                <a:latin typeface="+mj-lt"/>
              </a:defRPr>
            </a:lvl1pPr>
          </a:lstStyle>
          <a:p>
            <a:r>
              <a:rPr lang="es-ES" dirty="0"/>
              <a:t>Título</a:t>
            </a:r>
          </a:p>
        </p:txBody>
      </p:sp>
      <p:sp>
        <p:nvSpPr>
          <p:cNvPr id="13" name="Marcador de texto 12"/>
          <p:cNvSpPr>
            <a:spLocks noGrp="1"/>
          </p:cNvSpPr>
          <p:nvPr>
            <p:ph type="body" sz="quarter" idx="10" hasCustomPrompt="1"/>
          </p:nvPr>
        </p:nvSpPr>
        <p:spPr>
          <a:xfrm>
            <a:off x="912286" y="4437112"/>
            <a:ext cx="10176271" cy="792088"/>
          </a:xfrm>
          <a:prstGeom prst="rect">
            <a:avLst/>
          </a:prstGeom>
          <a:noFill/>
        </p:spPr>
        <p:txBody>
          <a:bodyPr anchor="ctr"/>
          <a:lstStyle>
            <a:lvl1pPr marL="114300" indent="0" algn="ctr">
              <a:buNone/>
              <a:defRPr sz="24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Subtítulo</a:t>
            </a:r>
          </a:p>
        </p:txBody>
      </p:sp>
      <p:sp>
        <p:nvSpPr>
          <p:cNvPr id="16" name="Marcador de texto 15"/>
          <p:cNvSpPr>
            <a:spLocks noGrp="1"/>
          </p:cNvSpPr>
          <p:nvPr>
            <p:ph type="body" sz="quarter" idx="11" hasCustomPrompt="1"/>
          </p:nvPr>
        </p:nvSpPr>
        <p:spPr>
          <a:xfrm>
            <a:off x="911425" y="5373516"/>
            <a:ext cx="10177131" cy="431975"/>
          </a:xfrm>
          <a:prstGeom prst="rect">
            <a:avLst/>
          </a:prstGeom>
        </p:spPr>
        <p:txBody>
          <a:bodyPr anchor="ctr"/>
          <a:lstStyle>
            <a:lvl1pPr marL="114300" indent="0" algn="ctr">
              <a:buNone/>
              <a:defRPr sz="1800" b="0">
                <a:solidFill>
                  <a:schemeClr val="tx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s-ES" dirty="0"/>
              <a:t>Fecha</a:t>
            </a:r>
          </a:p>
        </p:txBody>
      </p:sp>
    </p:spTree>
    <p:extLst>
      <p:ext uri="{BB962C8B-B14F-4D97-AF65-F5344CB8AC3E}">
        <p14:creationId xmlns:p14="http://schemas.microsoft.com/office/powerpoint/2010/main" val="10010915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Tree>
    <p:extLst>
      <p:ext uri="{BB962C8B-B14F-4D97-AF65-F5344CB8AC3E}">
        <p14:creationId xmlns:p14="http://schemas.microsoft.com/office/powerpoint/2010/main" val="49168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Tree>
    <p:extLst>
      <p:ext uri="{BB962C8B-B14F-4D97-AF65-F5344CB8AC3E}">
        <p14:creationId xmlns:p14="http://schemas.microsoft.com/office/powerpoint/2010/main" val="13771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4" y="365129"/>
            <a:ext cx="10515600" cy="1325563"/>
          </a:xfrm>
          <a:prstGeom prst="rect">
            <a:avLst/>
          </a:prstGeom>
        </p:spPr>
        <p:txBody>
          <a:bodyPr/>
          <a:lstStyle/>
          <a:p>
            <a:r>
              <a:rPr lang="es-ES"/>
              <a:t>Haga clic para modificar el estilo de título del patrón</a:t>
            </a:r>
            <a:endParaRPr lang="es-PE"/>
          </a:p>
        </p:txBody>
      </p:sp>
      <p:sp>
        <p:nvSpPr>
          <p:cNvPr id="4" name="Marcador de contenido 3"/>
          <p:cNvSpPr>
            <a:spLocks noGrp="1"/>
          </p:cNvSpPr>
          <p:nvPr>
            <p:ph sz="half" idx="2"/>
          </p:nvPr>
        </p:nvSpPr>
        <p:spPr>
          <a:xfrm>
            <a:off x="6172201"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838201" y="6356370"/>
            <a:ext cx="2743200" cy="365125"/>
          </a:xfrm>
          <a:prstGeom prst="rect">
            <a:avLst/>
          </a:prstGeom>
        </p:spPr>
        <p:txBody>
          <a:bodyPr/>
          <a:lstStyle/>
          <a:p>
            <a:fld id="{7B520396-633D-43F5-BA79-523D848BE392}" type="datetimeFigureOut">
              <a:rPr lang="es-PE" smtClean="0"/>
              <a:pPr/>
              <a:t>21/11/2017</a:t>
            </a:fld>
            <a:endParaRPr lang="es-PE"/>
          </a:p>
        </p:txBody>
      </p:sp>
      <p:sp>
        <p:nvSpPr>
          <p:cNvPr id="6" name="Marcador de pie de página 5"/>
          <p:cNvSpPr>
            <a:spLocks noGrp="1"/>
          </p:cNvSpPr>
          <p:nvPr>
            <p:ph type="ftr" sz="quarter" idx="11"/>
          </p:nvPr>
        </p:nvSpPr>
        <p:spPr>
          <a:xfrm>
            <a:off x="4038604" y="6356370"/>
            <a:ext cx="41148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8610601" y="6356370"/>
            <a:ext cx="2743200" cy="365125"/>
          </a:xfrm>
          <a:prstGeom prst="rect">
            <a:avLst/>
          </a:prstGeom>
        </p:spPr>
        <p:txBody>
          <a:bodyPr/>
          <a:lstStyle/>
          <a:p>
            <a:fld id="{6094667E-44C1-4EA1-8162-331F9EF6CF52}" type="slidenum">
              <a:rPr lang="es-PE" smtClean="0"/>
              <a:pPr/>
              <a:t>‹Nº›</a:t>
            </a:fld>
            <a:endParaRPr lang="es-PE"/>
          </a:p>
        </p:txBody>
      </p:sp>
    </p:spTree>
    <p:extLst>
      <p:ext uri="{BB962C8B-B14F-4D97-AF65-F5344CB8AC3E}">
        <p14:creationId xmlns:p14="http://schemas.microsoft.com/office/powerpoint/2010/main" val="306478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iapositiva de título">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2" y="0"/>
            <a:ext cx="12140052" cy="6858000"/>
          </a:xfrm>
          <a:prstGeom prst="rect">
            <a:avLst/>
          </a:prstGeom>
        </p:spPr>
      </p:pic>
    </p:spTree>
    <p:extLst>
      <p:ext uri="{BB962C8B-B14F-4D97-AF65-F5344CB8AC3E}">
        <p14:creationId xmlns:p14="http://schemas.microsoft.com/office/powerpoint/2010/main" val="225832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91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4" y="365129"/>
            <a:ext cx="10515600" cy="1325563"/>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838201" y="6356370"/>
            <a:ext cx="2743200" cy="365125"/>
          </a:xfrm>
          <a:prstGeom prst="rect">
            <a:avLst/>
          </a:prstGeom>
        </p:spPr>
        <p:txBody>
          <a:bodyPr/>
          <a:lstStyle/>
          <a:p>
            <a:fld id="{7B520396-633D-43F5-BA79-523D848BE392}" type="datetimeFigureOut">
              <a:rPr lang="es-PE" smtClean="0"/>
              <a:pPr/>
              <a:t>21/11/2017</a:t>
            </a:fld>
            <a:endParaRPr lang="es-PE"/>
          </a:p>
        </p:txBody>
      </p:sp>
      <p:sp>
        <p:nvSpPr>
          <p:cNvPr id="4" name="Marcador de pie de página 3"/>
          <p:cNvSpPr>
            <a:spLocks noGrp="1"/>
          </p:cNvSpPr>
          <p:nvPr>
            <p:ph type="ftr" sz="quarter" idx="11"/>
          </p:nvPr>
        </p:nvSpPr>
        <p:spPr>
          <a:xfrm>
            <a:off x="4038604" y="6356370"/>
            <a:ext cx="4114800" cy="365125"/>
          </a:xfrm>
          <a:prstGeom prst="rect">
            <a:avLst/>
          </a:prstGeom>
        </p:spPr>
        <p:txBody>
          <a:bodyPr/>
          <a:lstStyle/>
          <a:p>
            <a:endParaRPr lang="es-PE"/>
          </a:p>
        </p:txBody>
      </p:sp>
      <p:sp>
        <p:nvSpPr>
          <p:cNvPr id="5" name="Marcador de número de diapositiva 4"/>
          <p:cNvSpPr>
            <a:spLocks noGrp="1"/>
          </p:cNvSpPr>
          <p:nvPr>
            <p:ph type="sldNum" sz="quarter" idx="12"/>
          </p:nvPr>
        </p:nvSpPr>
        <p:spPr>
          <a:xfrm>
            <a:off x="8610601" y="6356370"/>
            <a:ext cx="2743200" cy="365125"/>
          </a:xfrm>
          <a:prstGeom prst="rect">
            <a:avLst/>
          </a:prstGeom>
        </p:spPr>
        <p:txBody>
          <a:bodyPr/>
          <a:lstStyle/>
          <a:p>
            <a:fld id="{6094667E-44C1-4EA1-8162-331F9EF6CF52}" type="slidenum">
              <a:rPr lang="es-PE" smtClean="0"/>
              <a:pPr/>
              <a:t>‹Nº›</a:t>
            </a:fld>
            <a:endParaRPr lang="es-PE"/>
          </a:p>
        </p:txBody>
      </p:sp>
    </p:spTree>
    <p:extLst>
      <p:ext uri="{BB962C8B-B14F-4D97-AF65-F5344CB8AC3E}">
        <p14:creationId xmlns:p14="http://schemas.microsoft.com/office/powerpoint/2010/main" val="59362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1" y="6356370"/>
            <a:ext cx="2743200" cy="365125"/>
          </a:xfrm>
          <a:prstGeom prst="rect">
            <a:avLst/>
          </a:prstGeom>
        </p:spPr>
        <p:txBody>
          <a:bodyPr/>
          <a:lstStyle/>
          <a:p>
            <a:fld id="{7B520396-633D-43F5-BA79-523D848BE392}" type="datetimeFigureOut">
              <a:rPr lang="es-PE" smtClean="0"/>
              <a:pPr/>
              <a:t>21/11/2017</a:t>
            </a:fld>
            <a:endParaRPr lang="es-PE"/>
          </a:p>
        </p:txBody>
      </p:sp>
      <p:sp>
        <p:nvSpPr>
          <p:cNvPr id="3" name="Marcador de pie de página 2"/>
          <p:cNvSpPr>
            <a:spLocks noGrp="1"/>
          </p:cNvSpPr>
          <p:nvPr>
            <p:ph type="ftr" sz="quarter" idx="11"/>
          </p:nvPr>
        </p:nvSpPr>
        <p:spPr>
          <a:xfrm>
            <a:off x="4038604" y="6356370"/>
            <a:ext cx="4114800" cy="365125"/>
          </a:xfrm>
          <a:prstGeom prst="rect">
            <a:avLst/>
          </a:prstGeom>
        </p:spPr>
        <p:txBody>
          <a:bodyPr/>
          <a:lstStyle/>
          <a:p>
            <a:endParaRPr lang="es-PE"/>
          </a:p>
        </p:txBody>
      </p:sp>
      <p:sp>
        <p:nvSpPr>
          <p:cNvPr id="4" name="Marcador de número de diapositiva 3"/>
          <p:cNvSpPr>
            <a:spLocks noGrp="1"/>
          </p:cNvSpPr>
          <p:nvPr>
            <p:ph type="sldNum" sz="quarter" idx="12"/>
          </p:nvPr>
        </p:nvSpPr>
        <p:spPr>
          <a:xfrm>
            <a:off x="8610601" y="6356370"/>
            <a:ext cx="2743200" cy="365125"/>
          </a:xfrm>
          <a:prstGeom prst="rect">
            <a:avLst/>
          </a:prstGeom>
        </p:spPr>
        <p:txBody>
          <a:bodyPr/>
          <a:lstStyle/>
          <a:p>
            <a:fld id="{6094667E-44C1-4EA1-8162-331F9EF6CF52}" type="slidenum">
              <a:rPr lang="es-PE" smtClean="0"/>
              <a:pPr/>
              <a:t>‹Nº›</a:t>
            </a:fld>
            <a:endParaRPr lang="es-PE"/>
          </a:p>
        </p:txBody>
      </p:sp>
    </p:spTree>
    <p:extLst>
      <p:ext uri="{BB962C8B-B14F-4D97-AF65-F5344CB8AC3E}">
        <p14:creationId xmlns:p14="http://schemas.microsoft.com/office/powerpoint/2010/main" val="227592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4" y="457200"/>
            <a:ext cx="3932236" cy="1600200"/>
          </a:xfrm>
          <a:prstGeom prst="rect">
            <a:avLst/>
          </a:prstGeom>
        </p:spPr>
        <p:txBody>
          <a:bodyPr anchor="b"/>
          <a:lstStyle>
            <a:lvl1pPr>
              <a:defRPr sz="3203"/>
            </a:lvl1pPr>
          </a:lstStyle>
          <a:p>
            <a:r>
              <a:rPr lang="es-ES"/>
              <a:t>Haga clic para modificar el estilo de título del patrón</a:t>
            </a:r>
            <a:endParaRPr lang="es-PE"/>
          </a:p>
        </p:txBody>
      </p:sp>
      <p:sp>
        <p:nvSpPr>
          <p:cNvPr id="3" name="Marcador de contenido 2"/>
          <p:cNvSpPr>
            <a:spLocks noGrp="1"/>
          </p:cNvSpPr>
          <p:nvPr>
            <p:ph idx="1"/>
          </p:nvPr>
        </p:nvSpPr>
        <p:spPr>
          <a:xfrm>
            <a:off x="5183192" y="987444"/>
            <a:ext cx="6172201" cy="4873625"/>
          </a:xfrm>
          <a:prstGeom prst="rect">
            <a:avLst/>
          </a:prstGeom>
        </p:spPr>
        <p:txBody>
          <a:bodyPr/>
          <a:lstStyle>
            <a:lvl1pPr>
              <a:defRPr sz="3203"/>
            </a:lvl1pPr>
            <a:lvl2pPr>
              <a:defRPr sz="2800"/>
            </a:lvl2pPr>
            <a:lvl3pPr>
              <a:defRPr sz="2400"/>
            </a:lvl3pPr>
            <a:lvl4pPr>
              <a:defRPr sz="2003"/>
            </a:lvl4pPr>
            <a:lvl5pPr>
              <a:defRPr sz="2003"/>
            </a:lvl5pPr>
            <a:lvl6pPr>
              <a:defRPr sz="2003"/>
            </a:lvl6pPr>
            <a:lvl7pPr>
              <a:defRPr sz="2003"/>
            </a:lvl7pPr>
            <a:lvl8pPr>
              <a:defRPr sz="2003"/>
            </a:lvl8pPr>
            <a:lvl9pPr>
              <a:defRPr sz="200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94" y="2057400"/>
            <a:ext cx="3932236" cy="3811588"/>
          </a:xfrm>
          <a:prstGeom prst="rect">
            <a:avLst/>
          </a:prstGeom>
        </p:spPr>
        <p:txBody>
          <a:bodyPr/>
          <a:lstStyle>
            <a:lvl1pPr marL="0" indent="0">
              <a:buNone/>
              <a:defRPr sz="1600"/>
            </a:lvl1pPr>
            <a:lvl2pPr marL="457203" indent="0">
              <a:buNone/>
              <a:defRPr sz="1401"/>
            </a:lvl2pPr>
            <a:lvl3pPr marL="914401" indent="0">
              <a:buNone/>
              <a:defRPr sz="1200"/>
            </a:lvl3pPr>
            <a:lvl4pPr marL="1371603" indent="0">
              <a:buNone/>
              <a:defRPr sz="1001"/>
            </a:lvl4pPr>
            <a:lvl5pPr marL="1828805" indent="0">
              <a:buNone/>
              <a:defRPr sz="1001"/>
            </a:lvl5pPr>
            <a:lvl6pPr marL="2286006" indent="0">
              <a:buNone/>
              <a:defRPr sz="1001"/>
            </a:lvl6pPr>
            <a:lvl7pPr marL="2743203" indent="0">
              <a:buNone/>
              <a:defRPr sz="1001"/>
            </a:lvl7pPr>
            <a:lvl8pPr marL="3200404" indent="0">
              <a:buNone/>
              <a:defRPr sz="1001"/>
            </a:lvl8pPr>
            <a:lvl9pPr marL="3657606" indent="0">
              <a:buNone/>
              <a:defRPr sz="1001"/>
            </a:lvl9pPr>
          </a:lstStyle>
          <a:p>
            <a:pPr lvl="0"/>
            <a:r>
              <a:rPr lang="es-ES"/>
              <a:t>Haga clic para modificar el estilo de texto del patrón</a:t>
            </a:r>
          </a:p>
        </p:txBody>
      </p:sp>
      <p:sp>
        <p:nvSpPr>
          <p:cNvPr id="5" name="Marcador de fecha 4"/>
          <p:cNvSpPr>
            <a:spLocks noGrp="1"/>
          </p:cNvSpPr>
          <p:nvPr>
            <p:ph type="dt" sz="half" idx="10"/>
          </p:nvPr>
        </p:nvSpPr>
        <p:spPr>
          <a:xfrm>
            <a:off x="838201" y="6356370"/>
            <a:ext cx="2743200" cy="365125"/>
          </a:xfrm>
          <a:prstGeom prst="rect">
            <a:avLst/>
          </a:prstGeom>
        </p:spPr>
        <p:txBody>
          <a:bodyPr/>
          <a:lstStyle/>
          <a:p>
            <a:fld id="{7B520396-633D-43F5-BA79-523D848BE392}" type="datetimeFigureOut">
              <a:rPr lang="es-PE" smtClean="0"/>
              <a:pPr/>
              <a:t>21/11/2017</a:t>
            </a:fld>
            <a:endParaRPr lang="es-PE"/>
          </a:p>
        </p:txBody>
      </p:sp>
      <p:sp>
        <p:nvSpPr>
          <p:cNvPr id="6" name="Marcador de pie de página 5"/>
          <p:cNvSpPr>
            <a:spLocks noGrp="1"/>
          </p:cNvSpPr>
          <p:nvPr>
            <p:ph type="ftr" sz="quarter" idx="11"/>
          </p:nvPr>
        </p:nvSpPr>
        <p:spPr>
          <a:xfrm>
            <a:off x="4038604" y="6356370"/>
            <a:ext cx="41148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8610601" y="6356370"/>
            <a:ext cx="2743200" cy="365125"/>
          </a:xfrm>
          <a:prstGeom prst="rect">
            <a:avLst/>
          </a:prstGeom>
        </p:spPr>
        <p:txBody>
          <a:bodyPr/>
          <a:lstStyle/>
          <a:p>
            <a:fld id="{6094667E-44C1-4EA1-8162-331F9EF6CF52}" type="slidenum">
              <a:rPr lang="es-PE" smtClean="0"/>
              <a:pPr/>
              <a:t>‹Nº›</a:t>
            </a:fld>
            <a:endParaRPr lang="es-PE"/>
          </a:p>
        </p:txBody>
      </p:sp>
    </p:spTree>
    <p:extLst>
      <p:ext uri="{BB962C8B-B14F-4D97-AF65-F5344CB8AC3E}">
        <p14:creationId xmlns:p14="http://schemas.microsoft.com/office/powerpoint/2010/main" val="147975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Imagen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Tree>
    <p:extLst>
      <p:ext uri="{BB962C8B-B14F-4D97-AF65-F5344CB8AC3E}">
        <p14:creationId xmlns:p14="http://schemas.microsoft.com/office/powerpoint/2010/main" val="1312285059"/>
      </p:ext>
    </p:extLst>
  </p:cSld>
  <p:clrMap bg1="lt1" tx1="dk1" bg2="lt2" tx2="dk2" accent1="accent1" accent2="accent2" accent3="accent3" accent4="accent4" accent5="accent5" accent6="accent6" hlink="hlink" folHlink="folHlink"/>
  <p:sldLayoutIdLst>
    <p:sldLayoutId id="2147483653" r:id="rId1"/>
    <p:sldLayoutId id="2147483650" r:id="rId2"/>
    <p:sldLayoutId id="2147483651" r:id="rId3"/>
    <p:sldLayoutId id="2147483652" r:id="rId4"/>
    <p:sldLayoutId id="2147483660" r:id="rId5"/>
    <p:sldLayoutId id="2147483649"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1" rtl="0" eaLnBrk="1" latinLnBrk="0" hangingPunct="1">
        <a:lnSpc>
          <a:spcPct val="90000"/>
        </a:lnSpc>
        <a:spcBef>
          <a:spcPct val="0"/>
        </a:spcBef>
        <a:buNone/>
        <a:defRPr sz="4403" kern="1200">
          <a:solidFill>
            <a:schemeClr val="tx1"/>
          </a:solidFill>
          <a:latin typeface="+mj-lt"/>
          <a:ea typeface="+mj-ea"/>
          <a:cs typeface="+mj-cs"/>
        </a:defRPr>
      </a:lvl1pPr>
    </p:titleStyle>
    <p:bodyStyle>
      <a:lvl1pPr marL="228601" indent="-228601" algn="l" defTabSz="91440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2" indent="-228601" algn="l" defTabSz="91440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2" indent="-228601" algn="l" defTabSz="914401" rtl="0" eaLnBrk="1" latinLnBrk="0" hangingPunct="1">
        <a:lnSpc>
          <a:spcPct val="90000"/>
        </a:lnSpc>
        <a:spcBef>
          <a:spcPts val="500"/>
        </a:spcBef>
        <a:buFont typeface="Arial" panose="020B0604020202020204" pitchFamily="34" charset="0"/>
        <a:buChar char="•"/>
        <a:defRPr sz="2003" kern="1200">
          <a:solidFill>
            <a:schemeClr val="tx1"/>
          </a:solidFill>
          <a:latin typeface="+mn-lt"/>
          <a:ea typeface="+mn-ea"/>
          <a:cs typeface="+mn-cs"/>
        </a:defRPr>
      </a:lvl3pPr>
      <a:lvl4pPr marL="1600203" indent="-228601" algn="l" defTabSz="91440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03" indent="-228601" algn="l" defTabSz="91440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04" indent="-228601" algn="l" defTabSz="91440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7" indent="-228601" algn="l" defTabSz="91440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6" indent="-228601" algn="l" defTabSz="91440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6" indent="-228601" algn="l" defTabSz="91440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s-PE"/>
      </a:defPPr>
      <a:lvl1pPr marL="0" algn="l" defTabSz="914401" rtl="0" eaLnBrk="1" latinLnBrk="0" hangingPunct="1">
        <a:defRPr sz="1801" kern="1200">
          <a:solidFill>
            <a:schemeClr val="tx1"/>
          </a:solidFill>
          <a:latin typeface="+mn-lt"/>
          <a:ea typeface="+mn-ea"/>
          <a:cs typeface="+mn-cs"/>
        </a:defRPr>
      </a:lvl1pPr>
      <a:lvl2pPr marL="457203" algn="l" defTabSz="914401" rtl="0" eaLnBrk="1" latinLnBrk="0" hangingPunct="1">
        <a:defRPr sz="1801" kern="1200">
          <a:solidFill>
            <a:schemeClr val="tx1"/>
          </a:solidFill>
          <a:latin typeface="+mn-lt"/>
          <a:ea typeface="+mn-ea"/>
          <a:cs typeface="+mn-cs"/>
        </a:defRPr>
      </a:lvl2pPr>
      <a:lvl3pPr marL="914401" algn="l" defTabSz="914401" rtl="0" eaLnBrk="1" latinLnBrk="0" hangingPunct="1">
        <a:defRPr sz="1801" kern="1200">
          <a:solidFill>
            <a:schemeClr val="tx1"/>
          </a:solidFill>
          <a:latin typeface="+mn-lt"/>
          <a:ea typeface="+mn-ea"/>
          <a:cs typeface="+mn-cs"/>
        </a:defRPr>
      </a:lvl3pPr>
      <a:lvl4pPr marL="1371603" algn="l" defTabSz="914401" rtl="0" eaLnBrk="1" latinLnBrk="0" hangingPunct="1">
        <a:defRPr sz="1801" kern="1200">
          <a:solidFill>
            <a:schemeClr val="tx1"/>
          </a:solidFill>
          <a:latin typeface="+mn-lt"/>
          <a:ea typeface="+mn-ea"/>
          <a:cs typeface="+mn-cs"/>
        </a:defRPr>
      </a:lvl4pPr>
      <a:lvl5pPr marL="1828805" algn="l" defTabSz="914401" rtl="0" eaLnBrk="1" latinLnBrk="0" hangingPunct="1">
        <a:defRPr sz="1801" kern="1200">
          <a:solidFill>
            <a:schemeClr val="tx1"/>
          </a:solidFill>
          <a:latin typeface="+mn-lt"/>
          <a:ea typeface="+mn-ea"/>
          <a:cs typeface="+mn-cs"/>
        </a:defRPr>
      </a:lvl5pPr>
      <a:lvl6pPr marL="2286006" algn="l" defTabSz="914401" rtl="0" eaLnBrk="1" latinLnBrk="0" hangingPunct="1">
        <a:defRPr sz="1801" kern="1200">
          <a:solidFill>
            <a:schemeClr val="tx1"/>
          </a:solidFill>
          <a:latin typeface="+mn-lt"/>
          <a:ea typeface="+mn-ea"/>
          <a:cs typeface="+mn-cs"/>
        </a:defRPr>
      </a:lvl6pPr>
      <a:lvl7pPr marL="2743203" algn="l" defTabSz="914401" rtl="0" eaLnBrk="1" latinLnBrk="0" hangingPunct="1">
        <a:defRPr sz="1801" kern="1200">
          <a:solidFill>
            <a:schemeClr val="tx1"/>
          </a:solidFill>
          <a:latin typeface="+mn-lt"/>
          <a:ea typeface="+mn-ea"/>
          <a:cs typeface="+mn-cs"/>
        </a:defRPr>
      </a:lvl7pPr>
      <a:lvl8pPr marL="3200404" algn="l" defTabSz="914401" rtl="0" eaLnBrk="1" latinLnBrk="0" hangingPunct="1">
        <a:defRPr sz="1801" kern="1200">
          <a:solidFill>
            <a:schemeClr val="tx1"/>
          </a:solidFill>
          <a:latin typeface="+mn-lt"/>
          <a:ea typeface="+mn-ea"/>
          <a:cs typeface="+mn-cs"/>
        </a:defRPr>
      </a:lvl8pPr>
      <a:lvl9pPr marL="3657606" algn="l" defTabSz="91440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0">
            <a:extLst>
              <a:ext uri="{FF2B5EF4-FFF2-40B4-BE49-F238E27FC236}">
                <a16:creationId xmlns:a16="http://schemas.microsoft.com/office/drawing/2014/main" id="{502CB451-3EBD-4C19-A3B5-1C5EACF855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490" y="1156476"/>
            <a:ext cx="2671213" cy="374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89281" y="2294093"/>
            <a:ext cx="8064462" cy="1872208"/>
          </a:xfrm>
        </p:spPr>
        <p:txBody>
          <a:bodyPr/>
          <a:lstStyle/>
          <a:p>
            <a:r>
              <a:rPr lang="es-PE" sz="6000" b="1" dirty="0">
                <a:solidFill>
                  <a:srgbClr val="FF0000"/>
                </a:solidFill>
              </a:rPr>
              <a:t>El rol de la DEMUNA en el marco del D.L 1297</a:t>
            </a:r>
          </a:p>
        </p:txBody>
      </p:sp>
      <p:sp>
        <p:nvSpPr>
          <p:cNvPr id="3" name="2 Marcador de texto"/>
          <p:cNvSpPr>
            <a:spLocks noGrp="1"/>
          </p:cNvSpPr>
          <p:nvPr>
            <p:ph type="body" sz="quarter" idx="10"/>
          </p:nvPr>
        </p:nvSpPr>
        <p:spPr>
          <a:xfrm>
            <a:off x="898638" y="4901136"/>
            <a:ext cx="10176271" cy="792088"/>
          </a:xfrm>
        </p:spPr>
        <p:txBody>
          <a:bodyPr/>
          <a:lstStyle/>
          <a:p>
            <a:pPr algn="r"/>
            <a:r>
              <a:rPr lang="es-PE" sz="3200" dirty="0">
                <a:solidFill>
                  <a:schemeClr val="bg1"/>
                </a:solidFill>
              </a:rPr>
              <a:t>Dirección de Sistemas Locales y Defensorías</a:t>
            </a:r>
            <a:endParaRPr lang="es-PE" sz="3200" dirty="0"/>
          </a:p>
        </p:txBody>
      </p:sp>
      <p:sp>
        <p:nvSpPr>
          <p:cNvPr id="4" name="3 Marcador de texto"/>
          <p:cNvSpPr>
            <a:spLocks noGrp="1"/>
          </p:cNvSpPr>
          <p:nvPr>
            <p:ph type="body" sz="quarter" idx="11"/>
          </p:nvPr>
        </p:nvSpPr>
        <p:spPr>
          <a:xfrm>
            <a:off x="925073" y="5643802"/>
            <a:ext cx="10177131" cy="431975"/>
          </a:xfrm>
        </p:spPr>
        <p:txBody>
          <a:bodyPr/>
          <a:lstStyle/>
          <a:p>
            <a:pPr algn="r"/>
            <a:r>
              <a:rPr lang="es-PE" b="1" dirty="0">
                <a:solidFill>
                  <a:schemeClr val="bg1"/>
                </a:solidFill>
              </a:rPr>
              <a:t>Ministerio de la Mujer y Poblaciones Vulnerables</a:t>
            </a:r>
          </a:p>
        </p:txBody>
      </p:sp>
      <p:pic>
        <p:nvPicPr>
          <p:cNvPr id="8" name="Imagen 7">
            <a:extLst>
              <a:ext uri="{FF2B5EF4-FFF2-40B4-BE49-F238E27FC236}">
                <a16:creationId xmlns:a16="http://schemas.microsoft.com/office/drawing/2014/main" id="{B95C97CF-F95F-4AA8-9847-DFA920131C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611" b="52100"/>
          <a:stretch/>
        </p:blipFill>
        <p:spPr>
          <a:xfrm>
            <a:off x="9860449" y="1441855"/>
            <a:ext cx="2743778" cy="3658858"/>
          </a:xfrm>
          <a:prstGeom prst="rect">
            <a:avLst/>
          </a:prstGeom>
        </p:spPr>
      </p:pic>
    </p:spTree>
    <p:extLst>
      <p:ext uri="{BB962C8B-B14F-4D97-AF65-F5344CB8AC3E}">
        <p14:creationId xmlns:p14="http://schemas.microsoft.com/office/powerpoint/2010/main" val="332923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descr="MORENITO solito.png"/>
          <p:cNvPicPr>
            <a:picLocks noChangeAspect="1"/>
          </p:cNvPicPr>
          <p:nvPr/>
        </p:nvPicPr>
        <p:blipFill>
          <a:blip r:embed="rId2" cstate="print"/>
          <a:stretch>
            <a:fillRect/>
          </a:stretch>
        </p:blipFill>
        <p:spPr>
          <a:xfrm>
            <a:off x="4984388" y="2742789"/>
            <a:ext cx="1922433" cy="2873829"/>
          </a:xfrm>
          <a:prstGeom prst="rect">
            <a:avLst/>
          </a:prstGeom>
        </p:spPr>
      </p:pic>
      <p:sp>
        <p:nvSpPr>
          <p:cNvPr id="12" name="11 CuadroTexto"/>
          <p:cNvSpPr txBox="1"/>
          <p:nvPr/>
        </p:nvSpPr>
        <p:spPr>
          <a:xfrm>
            <a:off x="6956221" y="3697782"/>
            <a:ext cx="4970287" cy="2246769"/>
          </a:xfrm>
          <a:prstGeom prst="rect">
            <a:avLst/>
          </a:prstGeom>
          <a:noFill/>
        </p:spPr>
        <p:txBody>
          <a:bodyPr wrap="square" rtlCol="0">
            <a:spAutoFit/>
          </a:bodyPr>
          <a:lstStyle>
            <a:defPPr>
              <a:defRPr lang="es-PE"/>
            </a:defPPr>
            <a:lvl1pPr>
              <a:buFont typeface="Wingdings" pitchFamily="2" charset="2"/>
              <a:buChar char="ü"/>
              <a:defRPr sz="2800"/>
            </a:lvl1pPr>
          </a:lstStyle>
          <a:p>
            <a:r>
              <a:rPr lang="es-PE" dirty="0"/>
              <a:t> Iniciar investigación por riesgo</a:t>
            </a:r>
          </a:p>
          <a:p>
            <a:r>
              <a:rPr lang="es-PE" dirty="0"/>
              <a:t>Dictar medidas de protección</a:t>
            </a:r>
          </a:p>
          <a:p>
            <a:r>
              <a:rPr lang="es-PE" dirty="0"/>
              <a:t>Implementar medidas de protección</a:t>
            </a:r>
          </a:p>
          <a:p>
            <a:r>
              <a:rPr lang="es-PE" dirty="0"/>
              <a:t>Conclusión del caso</a:t>
            </a:r>
          </a:p>
        </p:txBody>
      </p:sp>
      <p:sp>
        <p:nvSpPr>
          <p:cNvPr id="13" name="12 CuadroTexto"/>
          <p:cNvSpPr txBox="1"/>
          <p:nvPr/>
        </p:nvSpPr>
        <p:spPr>
          <a:xfrm>
            <a:off x="457201" y="3636893"/>
            <a:ext cx="5128232" cy="2246769"/>
          </a:xfrm>
          <a:prstGeom prst="rect">
            <a:avLst/>
          </a:prstGeom>
          <a:noFill/>
        </p:spPr>
        <p:txBody>
          <a:bodyPr wrap="square" rtlCol="0">
            <a:spAutoFit/>
          </a:bodyPr>
          <a:lstStyle/>
          <a:p>
            <a:pPr>
              <a:buFont typeface="Wingdings" pitchFamily="2" charset="2"/>
              <a:buChar char="ü"/>
            </a:pPr>
            <a:r>
              <a:rPr lang="es-PE" sz="2800" dirty="0"/>
              <a:t> Recepción del caso</a:t>
            </a:r>
          </a:p>
          <a:p>
            <a:pPr marL="261938" indent="-261938">
              <a:buFont typeface="Wingdings" pitchFamily="2" charset="2"/>
              <a:buChar char="ü"/>
            </a:pPr>
            <a:r>
              <a:rPr lang="es-PE" sz="2800" dirty="0"/>
              <a:t>Ejecutar acciones según GAC (derivación, acciones de compromiso)</a:t>
            </a:r>
          </a:p>
          <a:p>
            <a:pPr>
              <a:buFont typeface="Wingdings" pitchFamily="2" charset="2"/>
              <a:buChar char="ü"/>
            </a:pPr>
            <a:r>
              <a:rPr lang="es-PE" sz="2800" dirty="0"/>
              <a:t>Realizar el seguimiento del caso</a:t>
            </a:r>
          </a:p>
        </p:txBody>
      </p:sp>
      <p:sp>
        <p:nvSpPr>
          <p:cNvPr id="15" name="14 CuadroTexto"/>
          <p:cNvSpPr txBox="1"/>
          <p:nvPr/>
        </p:nvSpPr>
        <p:spPr>
          <a:xfrm>
            <a:off x="7495418" y="2942572"/>
            <a:ext cx="3891894" cy="584775"/>
          </a:xfrm>
          <a:prstGeom prst="rect">
            <a:avLst/>
          </a:prstGeom>
          <a:noFill/>
        </p:spPr>
        <p:txBody>
          <a:bodyPr wrap="square" rtlCol="0">
            <a:spAutoFit/>
          </a:bodyPr>
          <a:lstStyle>
            <a:defPPr>
              <a:defRPr lang="es-PE"/>
            </a:defPPr>
            <a:lvl1pPr>
              <a:defRPr sz="3200">
                <a:solidFill>
                  <a:srgbClr val="FF0000"/>
                </a:solidFill>
              </a:defRPr>
            </a:lvl1pPr>
          </a:lstStyle>
          <a:p>
            <a:r>
              <a:rPr lang="es-PE" b="1" dirty="0"/>
              <a:t>DEMUNA acreditada</a:t>
            </a:r>
          </a:p>
        </p:txBody>
      </p:sp>
      <p:sp>
        <p:nvSpPr>
          <p:cNvPr id="16" name="15 CuadroTexto"/>
          <p:cNvSpPr txBox="1"/>
          <p:nvPr/>
        </p:nvSpPr>
        <p:spPr>
          <a:xfrm>
            <a:off x="616887" y="2928719"/>
            <a:ext cx="4643323" cy="584775"/>
          </a:xfrm>
          <a:prstGeom prst="rect">
            <a:avLst/>
          </a:prstGeom>
          <a:noFill/>
        </p:spPr>
        <p:txBody>
          <a:bodyPr wrap="square" rtlCol="0">
            <a:spAutoFit/>
          </a:bodyPr>
          <a:lstStyle/>
          <a:p>
            <a:r>
              <a:rPr lang="es-PE" sz="3200" b="1" dirty="0">
                <a:solidFill>
                  <a:srgbClr val="FF0000"/>
                </a:solidFill>
              </a:rPr>
              <a:t>DEMUNA sin acreditación</a:t>
            </a:r>
          </a:p>
        </p:txBody>
      </p:sp>
      <p:sp>
        <p:nvSpPr>
          <p:cNvPr id="9" name="Rectángulo redondeado 6">
            <a:extLst>
              <a:ext uri="{FF2B5EF4-FFF2-40B4-BE49-F238E27FC236}">
                <a16:creationId xmlns:a16="http://schemas.microsoft.com/office/drawing/2014/main" id="{3D29AC41-66BC-445C-9499-596F08222534}"/>
              </a:ext>
            </a:extLst>
          </p:cNvPr>
          <p:cNvSpPr>
            <a:spLocks/>
          </p:cNvSpPr>
          <p:nvPr/>
        </p:nvSpPr>
        <p:spPr bwMode="auto">
          <a:xfrm>
            <a:off x="708633" y="1241382"/>
            <a:ext cx="10871200" cy="1233105"/>
          </a:xfrm>
          <a:prstGeom prst="roundRect">
            <a:avLst/>
          </a:prstGeom>
          <a:solidFill>
            <a:srgbClr val="7030A0"/>
          </a:solidFill>
          <a:ln w="9525">
            <a:solidFill>
              <a:srgbClr val="7030A0"/>
            </a:solidFill>
            <a:miter lim="800000"/>
            <a:headEnd/>
            <a:tailEnd/>
          </a:ln>
        </p:spPr>
        <p:txBody>
          <a:bodyPr rot="0" spcFirstLastPara="0" vert="horz" wrap="square" lIns="91440" tIns="0" rIns="91440" bIns="45720" numCol="1" spcCol="0" rtlCol="0" fromWordArt="0" anchor="ctr" anchorCtr="0" forceAA="0" upright="1" compatLnSpc="1">
            <a:prstTxWarp prst="textNoShape">
              <a:avLst/>
            </a:prstTxWarp>
            <a:noAutofit/>
          </a:bodyPr>
          <a:lstStyle/>
          <a:p>
            <a:pPr algn="ctr">
              <a:lnSpc>
                <a:spcPct val="115000"/>
              </a:lnSpc>
              <a:spcAft>
                <a:spcPts val="1000"/>
              </a:spcAft>
            </a:pPr>
            <a:r>
              <a:rPr lang="es-PE" sz="3600" dirty="0">
                <a:solidFill>
                  <a:schemeClr val="bg1"/>
                </a:solidFill>
                <a:ea typeface="Times New Roman" panose="02020603050405020304" pitchFamily="18" charset="0"/>
                <a:cs typeface="Times New Roman" panose="02020603050405020304" pitchFamily="18" charset="0"/>
              </a:rPr>
              <a:t>PROTECCIÓN POR RIESGO DE DESPROTECCIÓN FAMILIAR</a:t>
            </a:r>
            <a:endParaRPr lang="es-PE"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11 CuadroTexto">
            <a:extLst>
              <a:ext uri="{FF2B5EF4-FFF2-40B4-BE49-F238E27FC236}">
                <a16:creationId xmlns:a16="http://schemas.microsoft.com/office/drawing/2014/main" id="{6C17E389-BD29-4BF9-92D7-0B4D8F1A0932}"/>
              </a:ext>
            </a:extLst>
          </p:cNvPr>
          <p:cNvSpPr txBox="1"/>
          <p:nvPr/>
        </p:nvSpPr>
        <p:spPr>
          <a:xfrm>
            <a:off x="8261131" y="556317"/>
            <a:ext cx="3185657" cy="584775"/>
          </a:xfrm>
          <a:prstGeom prst="rect">
            <a:avLst/>
          </a:prstGeom>
          <a:noFill/>
          <a:ln w="50800">
            <a:solidFill>
              <a:schemeClr val="bg1"/>
            </a:solidFill>
          </a:ln>
        </p:spPr>
        <p:txBody>
          <a:bodyPr wrap="square" rtlCol="0">
            <a:spAutoFit/>
          </a:bodyPr>
          <a:lstStyle/>
          <a:p>
            <a:pPr algn="ctr"/>
            <a:r>
              <a:rPr lang="es-PE" sz="3200" b="1" dirty="0">
                <a:solidFill>
                  <a:srgbClr val="0070C0"/>
                </a:solidFill>
              </a:rPr>
              <a:t>COMPONENTE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407060" y="2899898"/>
            <a:ext cx="8082082" cy="2800767"/>
          </a:xfrm>
          <a:prstGeom prst="rect">
            <a:avLst/>
          </a:prstGeom>
          <a:noFill/>
        </p:spPr>
        <p:txBody>
          <a:bodyPr wrap="square" rtlCol="0">
            <a:spAutoFit/>
          </a:bodyPr>
          <a:lstStyle/>
          <a:p>
            <a:pPr marL="261938" indent="-261938" algn="just">
              <a:buFont typeface="Wingdings" pitchFamily="2" charset="2"/>
              <a:buChar char="ü"/>
            </a:pPr>
            <a:r>
              <a:rPr lang="es-PE" sz="4400" dirty="0"/>
              <a:t>Implementación de JUGUEMOS en tu DEMUNA</a:t>
            </a:r>
          </a:p>
          <a:p>
            <a:pPr marL="261938" indent="-261938" algn="just">
              <a:buFont typeface="Wingdings" pitchFamily="2" charset="2"/>
              <a:buChar char="ü"/>
            </a:pPr>
            <a:r>
              <a:rPr lang="es-ES" sz="4400" dirty="0"/>
              <a:t>Actividades lúdicas.</a:t>
            </a:r>
            <a:endParaRPr lang="es-PE" sz="4400" dirty="0"/>
          </a:p>
          <a:p>
            <a:pPr marL="261938" indent="-261938" algn="just">
              <a:buFont typeface="Wingdings" pitchFamily="2" charset="2"/>
              <a:buChar char="ü"/>
            </a:pPr>
            <a:r>
              <a:rPr lang="es-ES" sz="4400" dirty="0"/>
              <a:t>Difusión en la comunidad</a:t>
            </a:r>
            <a:endParaRPr lang="es-PE" sz="4400" dirty="0"/>
          </a:p>
        </p:txBody>
      </p:sp>
      <p:pic>
        <p:nvPicPr>
          <p:cNvPr id="10"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3775" t="43589" r="67325" b="19546"/>
          <a:stretch/>
        </p:blipFill>
        <p:spPr>
          <a:xfrm>
            <a:off x="8489142" y="3668707"/>
            <a:ext cx="3048446" cy="2675505"/>
          </a:xfrm>
          <a:prstGeom prst="rect">
            <a:avLst/>
          </a:prstGeom>
        </p:spPr>
      </p:pic>
      <p:sp>
        <p:nvSpPr>
          <p:cNvPr id="7" name="Rectángulo redondeado 7">
            <a:extLst>
              <a:ext uri="{FF2B5EF4-FFF2-40B4-BE49-F238E27FC236}">
                <a16:creationId xmlns:a16="http://schemas.microsoft.com/office/drawing/2014/main" id="{BAC75CDE-B311-4113-8C60-13EB52A3863B}"/>
              </a:ext>
            </a:extLst>
          </p:cNvPr>
          <p:cNvSpPr>
            <a:spLocks/>
          </p:cNvSpPr>
          <p:nvPr/>
        </p:nvSpPr>
        <p:spPr bwMode="auto">
          <a:xfrm>
            <a:off x="407060" y="1460662"/>
            <a:ext cx="11377879" cy="717749"/>
          </a:xfrm>
          <a:prstGeom prst="roundRect">
            <a:avLst/>
          </a:prstGeom>
          <a:solidFill>
            <a:srgbClr val="00B050"/>
          </a:solidFill>
          <a:ln w="9525">
            <a:solidFill>
              <a:srgbClr val="00B050"/>
            </a:solidFill>
            <a:miter lim="800000"/>
            <a:headEnd/>
            <a:tailEnd/>
          </a:ln>
        </p:spPr>
        <p:txBody>
          <a:bodyPr rot="0" spcFirstLastPara="0" vert="horz" wrap="square" lIns="91440" tIns="0" rIns="91440" bIns="45720" numCol="1" spcCol="0" rtlCol="0" fromWordArt="0" anchor="t" anchorCtr="0" forceAA="0" upright="1" compatLnSpc="1">
            <a:prstTxWarp prst="textNoShape">
              <a:avLst/>
            </a:prstTxWarp>
            <a:noAutofit/>
          </a:bodyPr>
          <a:lstStyle/>
          <a:p>
            <a:pPr algn="ctr">
              <a:lnSpc>
                <a:spcPct val="115000"/>
              </a:lnSpc>
              <a:spcAft>
                <a:spcPts val="1000"/>
              </a:spcAft>
            </a:pPr>
            <a:r>
              <a:rPr lang="es-PE" sz="4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DESARROLLO DE FACTORES PROTECTORES EN NNA</a:t>
            </a:r>
          </a:p>
          <a:p>
            <a:pPr>
              <a:lnSpc>
                <a:spcPct val="115000"/>
              </a:lnSpc>
              <a:spcAft>
                <a:spcPts val="1000"/>
              </a:spcAft>
            </a:pPr>
            <a:endParaRPr lang="es-PE" sz="4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11 CuadroTexto">
            <a:extLst>
              <a:ext uri="{FF2B5EF4-FFF2-40B4-BE49-F238E27FC236}">
                <a16:creationId xmlns:a16="http://schemas.microsoft.com/office/drawing/2014/main" id="{F1EEFFBE-AA61-4EC7-9C55-71BEB2728F2B}"/>
              </a:ext>
            </a:extLst>
          </p:cNvPr>
          <p:cNvSpPr txBox="1"/>
          <p:nvPr/>
        </p:nvSpPr>
        <p:spPr>
          <a:xfrm>
            <a:off x="8489142" y="777980"/>
            <a:ext cx="3185657" cy="584775"/>
          </a:xfrm>
          <a:prstGeom prst="rect">
            <a:avLst/>
          </a:prstGeom>
          <a:noFill/>
          <a:ln w="50800">
            <a:solidFill>
              <a:schemeClr val="bg1"/>
            </a:solidFill>
          </a:ln>
        </p:spPr>
        <p:txBody>
          <a:bodyPr wrap="square" rtlCol="0">
            <a:spAutoFit/>
          </a:bodyPr>
          <a:lstStyle/>
          <a:p>
            <a:pPr algn="ctr"/>
            <a:r>
              <a:rPr lang="es-PE" sz="3200" b="1" dirty="0">
                <a:solidFill>
                  <a:srgbClr val="0070C0"/>
                </a:solidFill>
              </a:rPr>
              <a:t>COMPONENTE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533806" y="2960971"/>
            <a:ext cx="7406254" cy="2554545"/>
          </a:xfrm>
          <a:prstGeom prst="rect">
            <a:avLst/>
          </a:prstGeom>
          <a:noFill/>
        </p:spPr>
        <p:txBody>
          <a:bodyPr wrap="square" rtlCol="0">
            <a:spAutoFit/>
          </a:bodyPr>
          <a:lstStyle/>
          <a:p>
            <a:pPr marL="261938" indent="-261938" algn="just">
              <a:buFont typeface="Wingdings" pitchFamily="2" charset="2"/>
              <a:buChar char="ü"/>
            </a:pPr>
            <a:r>
              <a:rPr lang="es-ES" sz="4000" dirty="0"/>
              <a:t>D</a:t>
            </a:r>
            <a:r>
              <a:rPr lang="es-PE" sz="4000" dirty="0" err="1"/>
              <a:t>esarrollo</a:t>
            </a:r>
            <a:r>
              <a:rPr lang="es-PE" sz="4000" dirty="0"/>
              <a:t> de </a:t>
            </a:r>
            <a:r>
              <a:rPr lang="es-ES" sz="4000" b="1" dirty="0"/>
              <a:t>competencias parentales </a:t>
            </a:r>
            <a:r>
              <a:rPr lang="es-ES" sz="4000" dirty="0"/>
              <a:t>de p</a:t>
            </a:r>
            <a:r>
              <a:rPr lang="es-PE" sz="4000" dirty="0"/>
              <a:t>adres, madres y/o cuidadores de niñas, niños y adolescentes</a:t>
            </a:r>
          </a:p>
        </p:txBody>
      </p:sp>
      <p:pic>
        <p:nvPicPr>
          <p:cNvPr id="6" name="5 Imagen" descr="NIÑA SIERRA con papas.png"/>
          <p:cNvPicPr>
            <a:picLocks noChangeAspect="1"/>
          </p:cNvPicPr>
          <p:nvPr/>
        </p:nvPicPr>
        <p:blipFill>
          <a:blip r:embed="rId2" cstate="print"/>
          <a:stretch>
            <a:fillRect/>
          </a:stretch>
        </p:blipFill>
        <p:spPr>
          <a:xfrm>
            <a:off x="8261131" y="2530637"/>
            <a:ext cx="2941746" cy="3415211"/>
          </a:xfrm>
          <a:prstGeom prst="rect">
            <a:avLst/>
          </a:prstGeom>
        </p:spPr>
      </p:pic>
      <p:sp>
        <p:nvSpPr>
          <p:cNvPr id="7" name="Rectángulo redondeado 8">
            <a:extLst>
              <a:ext uri="{FF2B5EF4-FFF2-40B4-BE49-F238E27FC236}">
                <a16:creationId xmlns:a16="http://schemas.microsoft.com/office/drawing/2014/main" id="{509F7DF1-E3F8-414B-A8F3-8A5BB2EE66A4}"/>
              </a:ext>
            </a:extLst>
          </p:cNvPr>
          <p:cNvSpPr>
            <a:spLocks/>
          </p:cNvSpPr>
          <p:nvPr/>
        </p:nvSpPr>
        <p:spPr bwMode="auto">
          <a:xfrm>
            <a:off x="361528" y="1572303"/>
            <a:ext cx="11468943" cy="817984"/>
          </a:xfrm>
          <a:prstGeom prst="roundRect">
            <a:avLst/>
          </a:prstGeom>
          <a:solidFill>
            <a:srgbClr val="FFC000"/>
          </a:solidFill>
          <a:ln w="9525">
            <a:solidFill>
              <a:srgbClr val="FFC000"/>
            </a:solidFill>
            <a:miter lim="800000"/>
            <a:headEnd/>
            <a:tailEnd/>
          </a:ln>
        </p:spPr>
        <p:txBody>
          <a:bodyPr rot="0" spcFirstLastPara="0" vert="horz" wrap="square" lIns="91440" tIns="45720" rIns="91440" bIns="45720" numCol="1" spcCol="0" rtlCol="0" fromWordArt="0" anchor="t" anchorCtr="0" forceAA="0" upright="1" compatLnSpc="1">
            <a:prstTxWarp prst="textNoShape">
              <a:avLst/>
            </a:prstTxWarp>
            <a:noAutofit/>
          </a:bodyPr>
          <a:lstStyle/>
          <a:p>
            <a:pPr algn="ctr">
              <a:lnSpc>
                <a:spcPct val="115000"/>
              </a:lnSpc>
              <a:spcAft>
                <a:spcPts val="1000"/>
              </a:spcAft>
            </a:pPr>
            <a:r>
              <a:rPr lang="es-PE" sz="3600" dirty="0">
                <a:solidFill>
                  <a:schemeClr val="bg1"/>
                </a:solidFill>
                <a:cs typeface="Times New Roman" panose="02020603050405020304" pitchFamily="18" charset="0"/>
              </a:rPr>
              <a:t>INTERVENCIÓN</a:t>
            </a:r>
            <a:r>
              <a:rPr lang="en-US" sz="3600" dirty="0">
                <a:solidFill>
                  <a:schemeClr val="bg1"/>
                </a:solidFill>
                <a:cs typeface="Times New Roman" panose="02020603050405020304" pitchFamily="18" charset="0"/>
              </a:rPr>
              <a:t> DE </a:t>
            </a:r>
            <a:r>
              <a:rPr lang="es-PE" sz="3600" dirty="0">
                <a:solidFill>
                  <a:schemeClr val="bg1"/>
                </a:solidFill>
                <a:cs typeface="Times New Roman" panose="02020603050405020304" pitchFamily="18" charset="0"/>
              </a:rPr>
              <a:t>SOPORTE</a:t>
            </a:r>
            <a:r>
              <a:rPr lang="en-US" sz="3600" dirty="0">
                <a:solidFill>
                  <a:schemeClr val="bg1"/>
                </a:solidFill>
                <a:cs typeface="Times New Roman" panose="02020603050405020304" pitchFamily="18" charset="0"/>
              </a:rPr>
              <a:t> O </a:t>
            </a:r>
            <a:r>
              <a:rPr lang="es-PE" sz="3600" dirty="0">
                <a:solidFill>
                  <a:schemeClr val="bg1"/>
                </a:solidFill>
                <a:cs typeface="Times New Roman" panose="02020603050405020304" pitchFamily="18" charset="0"/>
              </a:rPr>
              <a:t>FORTALECIMIENTO</a:t>
            </a:r>
            <a:r>
              <a:rPr lang="en-US" sz="3600" dirty="0">
                <a:solidFill>
                  <a:schemeClr val="bg1"/>
                </a:solidFill>
                <a:cs typeface="Times New Roman" panose="02020603050405020304" pitchFamily="18" charset="0"/>
              </a:rPr>
              <a:t> FAMILIAR</a:t>
            </a:r>
            <a:endParaRPr lang="es-PE" sz="3600" dirty="0">
              <a:solidFill>
                <a:schemeClr val="bg1"/>
              </a:solidFill>
              <a:cs typeface="Times New Roman" panose="02020603050405020304" pitchFamily="18" charset="0"/>
            </a:endParaRPr>
          </a:p>
          <a:p>
            <a:pPr algn="ctr">
              <a:lnSpc>
                <a:spcPct val="115000"/>
              </a:lnSpc>
              <a:spcAft>
                <a:spcPts val="1000"/>
              </a:spcAft>
            </a:pP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11 CuadroTexto">
            <a:extLst>
              <a:ext uri="{FF2B5EF4-FFF2-40B4-BE49-F238E27FC236}">
                <a16:creationId xmlns:a16="http://schemas.microsoft.com/office/drawing/2014/main" id="{55D02832-C287-446E-8316-D3BC5E9257AF}"/>
              </a:ext>
            </a:extLst>
          </p:cNvPr>
          <p:cNvSpPr txBox="1"/>
          <p:nvPr/>
        </p:nvSpPr>
        <p:spPr>
          <a:xfrm>
            <a:off x="8644814" y="709231"/>
            <a:ext cx="3185657" cy="584775"/>
          </a:xfrm>
          <a:prstGeom prst="rect">
            <a:avLst/>
          </a:prstGeom>
          <a:noFill/>
          <a:ln w="50800">
            <a:solidFill>
              <a:schemeClr val="bg1"/>
            </a:solidFill>
          </a:ln>
        </p:spPr>
        <p:txBody>
          <a:bodyPr wrap="square" rtlCol="0">
            <a:spAutoFit/>
          </a:bodyPr>
          <a:lstStyle/>
          <a:p>
            <a:pPr algn="ctr"/>
            <a:r>
              <a:rPr lang="es-PE" sz="3200" b="1" dirty="0">
                <a:solidFill>
                  <a:srgbClr val="0070C0"/>
                </a:solidFill>
              </a:rPr>
              <a:t>COMPONENTE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p:cNvSpPr txBox="1"/>
          <p:nvPr/>
        </p:nvSpPr>
        <p:spPr>
          <a:xfrm>
            <a:off x="3274203" y="937163"/>
            <a:ext cx="8305247" cy="757130"/>
          </a:xfrm>
          <a:prstGeom prst="rect">
            <a:avLst/>
          </a:prstGeom>
        </p:spPr>
        <p:txBody>
          <a:bodyPr/>
          <a:lstStyle>
            <a:defPPr>
              <a:defRPr lang="es-PE"/>
            </a:defPPr>
            <a:lvl1pPr algn="ctr" defTabSz="914401">
              <a:lnSpc>
                <a:spcPct val="90000"/>
              </a:lnSpc>
              <a:spcBef>
                <a:spcPct val="0"/>
              </a:spcBef>
              <a:buNone/>
              <a:defRPr sz="4800" b="1">
                <a:solidFill>
                  <a:srgbClr val="FF0000"/>
                </a:solidFill>
                <a:effectLst>
                  <a:outerShdw blurRad="38100" dist="38100" dir="2700000" algn="tl">
                    <a:srgbClr val="000000">
                      <a:alpha val="43137"/>
                    </a:srgbClr>
                  </a:outerShdw>
                </a:effectLst>
                <a:latin typeface="+mj-lt"/>
                <a:ea typeface="+mj-ea"/>
                <a:cs typeface="+mj-cs"/>
              </a:defRPr>
            </a:lvl1pPr>
          </a:lstStyle>
          <a:p>
            <a:pPr algn="r"/>
            <a:endParaRPr lang="es-PE" dirty="0"/>
          </a:p>
          <a:p>
            <a:pPr algn="r"/>
            <a:r>
              <a:rPr lang="es-PE" dirty="0"/>
              <a:t>Función 2</a:t>
            </a:r>
          </a:p>
        </p:txBody>
      </p:sp>
      <p:sp>
        <p:nvSpPr>
          <p:cNvPr id="5" name="Título 1"/>
          <p:cNvSpPr txBox="1">
            <a:spLocks/>
          </p:cNvSpPr>
          <p:nvPr/>
        </p:nvSpPr>
        <p:spPr>
          <a:xfrm>
            <a:off x="784404" y="3801082"/>
            <a:ext cx="8305247" cy="1561874"/>
          </a:xfrm>
          <a:prstGeom prst="rect">
            <a:avLst/>
          </a:prstGeom>
        </p:spPr>
        <p:txBody>
          <a:bodyPr/>
          <a:lstStyle>
            <a:lvl1pPr algn="l" defTabSz="842963"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2pPr>
            <a:lvl3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3pPr>
            <a:lvl4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4pPr>
            <a:lvl5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5pPr>
            <a:lvl6pPr marL="457200" algn="l" defTabSz="842963" rtl="0" fontAlgn="base">
              <a:lnSpc>
                <a:spcPct val="90000"/>
              </a:lnSpc>
              <a:spcBef>
                <a:spcPct val="0"/>
              </a:spcBef>
              <a:spcAft>
                <a:spcPct val="0"/>
              </a:spcAft>
              <a:defRPr sz="4000">
                <a:solidFill>
                  <a:schemeClr val="tx1"/>
                </a:solidFill>
                <a:latin typeface="Calibri" panose="020F0502020204030204" pitchFamily="34" charset="0"/>
              </a:defRPr>
            </a:lvl6pPr>
            <a:lvl7pPr marL="914400" algn="l" defTabSz="842963" rtl="0" fontAlgn="base">
              <a:lnSpc>
                <a:spcPct val="90000"/>
              </a:lnSpc>
              <a:spcBef>
                <a:spcPct val="0"/>
              </a:spcBef>
              <a:spcAft>
                <a:spcPct val="0"/>
              </a:spcAft>
              <a:defRPr sz="4000">
                <a:solidFill>
                  <a:schemeClr val="tx1"/>
                </a:solidFill>
                <a:latin typeface="Calibri" panose="020F0502020204030204" pitchFamily="34" charset="0"/>
              </a:defRPr>
            </a:lvl7pPr>
            <a:lvl8pPr marL="1371600" algn="l" defTabSz="842963" rtl="0" fontAlgn="base">
              <a:lnSpc>
                <a:spcPct val="90000"/>
              </a:lnSpc>
              <a:spcBef>
                <a:spcPct val="0"/>
              </a:spcBef>
              <a:spcAft>
                <a:spcPct val="0"/>
              </a:spcAft>
              <a:defRPr sz="4000">
                <a:solidFill>
                  <a:schemeClr val="tx1"/>
                </a:solidFill>
                <a:latin typeface="Calibri" panose="020F0502020204030204" pitchFamily="34" charset="0"/>
              </a:defRPr>
            </a:lvl8pPr>
            <a:lvl9pPr marL="1828800" algn="l" defTabSz="842963" rtl="0" fontAlgn="base">
              <a:lnSpc>
                <a:spcPct val="90000"/>
              </a:lnSpc>
              <a:spcBef>
                <a:spcPct val="0"/>
              </a:spcBef>
              <a:spcAft>
                <a:spcPct val="0"/>
              </a:spcAft>
              <a:defRPr sz="4000">
                <a:solidFill>
                  <a:schemeClr val="tx1"/>
                </a:solidFill>
                <a:latin typeface="Calibri" panose="020F0502020204030204" pitchFamily="34" charset="0"/>
              </a:defRPr>
            </a:lvl9pPr>
          </a:lstStyle>
          <a:p>
            <a:pPr marL="488406" indent="-488406" algn="just" defTabSz="488406"/>
            <a:endParaRPr lang="es-PE" sz="3200" b="0" dirty="0">
              <a:latin typeface="+mn-lt"/>
            </a:endParaRPr>
          </a:p>
        </p:txBody>
      </p:sp>
      <p:sp>
        <p:nvSpPr>
          <p:cNvPr id="6" name="Rectángulo 5"/>
          <p:cNvSpPr/>
          <p:nvPr/>
        </p:nvSpPr>
        <p:spPr>
          <a:xfrm>
            <a:off x="4227931" y="3282668"/>
            <a:ext cx="7515449" cy="1421928"/>
          </a:xfrm>
          <a:prstGeom prst="rect">
            <a:avLst/>
          </a:prstGeom>
          <a:solidFill>
            <a:schemeClr val="bg1"/>
          </a:solidFill>
          <a:ln w="69850">
            <a:solidFill>
              <a:schemeClr val="bg1"/>
            </a:solidFill>
          </a:ln>
        </p:spPr>
        <p:txBody>
          <a:bodyPr>
            <a:noAutofit/>
          </a:bodyPr>
          <a:lstStyle/>
          <a:p>
            <a:pPr algn="just" defTabSz="914401">
              <a:lnSpc>
                <a:spcPct val="90000"/>
              </a:lnSpc>
              <a:spcBef>
                <a:spcPct val="0"/>
              </a:spcBef>
              <a:buClr>
                <a:srgbClr val="FF0000"/>
              </a:buClr>
            </a:pPr>
            <a:r>
              <a:rPr lang="es-ES" sz="4000" dirty="0">
                <a:ea typeface="+mj-ea"/>
                <a:cs typeface="+mj-cs"/>
              </a:rPr>
              <a:t>servicios para la protección de los NNA en situación de riesgo o coordinar con otros servicios su implementación. </a:t>
            </a:r>
          </a:p>
        </p:txBody>
      </p:sp>
      <p:sp>
        <p:nvSpPr>
          <p:cNvPr id="9" name="Elipse 8">
            <a:extLst>
              <a:ext uri="{FF2B5EF4-FFF2-40B4-BE49-F238E27FC236}">
                <a16:creationId xmlns:a16="http://schemas.microsoft.com/office/drawing/2014/main" id="{143EB1E4-5954-4122-AF40-10CC51BF813D}"/>
              </a:ext>
            </a:extLst>
          </p:cNvPr>
          <p:cNvSpPr/>
          <p:nvPr/>
        </p:nvSpPr>
        <p:spPr>
          <a:xfrm>
            <a:off x="293719" y="2962704"/>
            <a:ext cx="3797578" cy="11564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Implementar</a:t>
            </a:r>
          </a:p>
        </p:txBody>
      </p:sp>
    </p:spTree>
    <p:extLst>
      <p:ext uri="{BB962C8B-B14F-4D97-AF65-F5344CB8AC3E}">
        <p14:creationId xmlns:p14="http://schemas.microsoft.com/office/powerpoint/2010/main" val="23717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3D9DDC90-4A79-4A24-BB52-2361012CAD6B}"/>
              </a:ext>
            </a:extLst>
          </p:cNvPr>
          <p:cNvSpPr/>
          <p:nvPr/>
        </p:nvSpPr>
        <p:spPr>
          <a:xfrm>
            <a:off x="891925" y="1916116"/>
            <a:ext cx="2730368" cy="2388140"/>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6317"/>
              <a:alphaOff val="0"/>
            </a:schemeClr>
          </a:effectRef>
          <a:fontRef idx="minor">
            <a:schemeClr val="lt1">
              <a:hueOff val="0"/>
              <a:satOff val="0"/>
              <a:lumOff val="0"/>
              <a:alphaOff val="0"/>
            </a:schemeClr>
          </a:fontRef>
        </p:style>
        <p:txBody>
          <a:bodyPr/>
          <a:lstStyle/>
          <a:p>
            <a:endParaRPr lang="es-PE" dirty="0"/>
          </a:p>
        </p:txBody>
      </p:sp>
      <p:sp>
        <p:nvSpPr>
          <p:cNvPr id="6" name="Elipse 5">
            <a:extLst>
              <a:ext uri="{FF2B5EF4-FFF2-40B4-BE49-F238E27FC236}">
                <a16:creationId xmlns:a16="http://schemas.microsoft.com/office/drawing/2014/main" id="{D24004F5-26C4-41D4-83B1-F0A1BE435439}"/>
              </a:ext>
            </a:extLst>
          </p:cNvPr>
          <p:cNvSpPr/>
          <p:nvPr/>
        </p:nvSpPr>
        <p:spPr>
          <a:xfrm>
            <a:off x="4551266" y="2032780"/>
            <a:ext cx="2730367" cy="2271476"/>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s-PE" dirty="0"/>
          </a:p>
        </p:txBody>
      </p:sp>
      <p:pic>
        <p:nvPicPr>
          <p:cNvPr id="7" name="Imagen 6">
            <a:extLst>
              <a:ext uri="{FF2B5EF4-FFF2-40B4-BE49-F238E27FC236}">
                <a16:creationId xmlns:a16="http://schemas.microsoft.com/office/drawing/2014/main" id="{FB08322E-9B57-45DB-A419-14B88A4C5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606" y="2171841"/>
            <a:ext cx="2143125" cy="1993354"/>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7289938E-941B-4386-8FD3-B820075747A5}"/>
              </a:ext>
            </a:extLst>
          </p:cNvPr>
          <p:cNvSpPr txBox="1"/>
          <p:nvPr/>
        </p:nvSpPr>
        <p:spPr>
          <a:xfrm>
            <a:off x="645964" y="4427555"/>
            <a:ext cx="3222289" cy="954107"/>
          </a:xfrm>
          <a:prstGeom prst="rect">
            <a:avLst/>
          </a:prstGeom>
          <a:noFill/>
        </p:spPr>
        <p:txBody>
          <a:bodyPr wrap="square" rtlCol="0">
            <a:spAutoFit/>
          </a:bodyPr>
          <a:lstStyle/>
          <a:p>
            <a:pPr algn="ctr"/>
            <a:r>
              <a:rPr lang="es-PE" sz="2800" b="1" dirty="0"/>
              <a:t>ATENCIÓN ESPECIALIZADA</a:t>
            </a:r>
          </a:p>
        </p:txBody>
      </p:sp>
      <p:sp>
        <p:nvSpPr>
          <p:cNvPr id="11" name="CuadroTexto 10">
            <a:extLst>
              <a:ext uri="{FF2B5EF4-FFF2-40B4-BE49-F238E27FC236}">
                <a16:creationId xmlns:a16="http://schemas.microsoft.com/office/drawing/2014/main" id="{5B315890-A3FF-4657-A7F4-67147678FDEB}"/>
              </a:ext>
            </a:extLst>
          </p:cNvPr>
          <p:cNvSpPr txBox="1"/>
          <p:nvPr/>
        </p:nvSpPr>
        <p:spPr>
          <a:xfrm>
            <a:off x="4254432" y="4439284"/>
            <a:ext cx="3222289" cy="954107"/>
          </a:xfrm>
          <a:prstGeom prst="rect">
            <a:avLst/>
          </a:prstGeom>
          <a:noFill/>
        </p:spPr>
        <p:txBody>
          <a:bodyPr wrap="square" rtlCol="0">
            <a:spAutoFit/>
          </a:bodyPr>
          <a:lstStyle/>
          <a:p>
            <a:pPr algn="ctr"/>
            <a:r>
              <a:rPr lang="es-PE" sz="2800" b="1" dirty="0"/>
              <a:t>CUIDADOS PARENTALES</a:t>
            </a:r>
          </a:p>
        </p:txBody>
      </p:sp>
      <p:sp>
        <p:nvSpPr>
          <p:cNvPr id="12" name="CuadroTexto 11">
            <a:extLst>
              <a:ext uri="{FF2B5EF4-FFF2-40B4-BE49-F238E27FC236}">
                <a16:creationId xmlns:a16="http://schemas.microsoft.com/office/drawing/2014/main" id="{0CBAF210-BB3B-40EA-ACAF-D6664D45D31F}"/>
              </a:ext>
            </a:extLst>
          </p:cNvPr>
          <p:cNvSpPr txBox="1"/>
          <p:nvPr/>
        </p:nvSpPr>
        <p:spPr>
          <a:xfrm>
            <a:off x="7671023" y="4439284"/>
            <a:ext cx="3222289" cy="954107"/>
          </a:xfrm>
          <a:prstGeom prst="rect">
            <a:avLst/>
          </a:prstGeom>
          <a:noFill/>
        </p:spPr>
        <p:txBody>
          <a:bodyPr wrap="square" rtlCol="0">
            <a:spAutoFit/>
          </a:bodyPr>
          <a:lstStyle/>
          <a:p>
            <a:pPr algn="ctr"/>
            <a:r>
              <a:rPr lang="es-PE" sz="2800" b="1" dirty="0"/>
              <a:t>ACCESO A LA EDUCACIÓN</a:t>
            </a:r>
          </a:p>
        </p:txBody>
      </p:sp>
      <p:sp>
        <p:nvSpPr>
          <p:cNvPr id="13" name="CuadroTexto 12">
            <a:extLst>
              <a:ext uri="{FF2B5EF4-FFF2-40B4-BE49-F238E27FC236}">
                <a16:creationId xmlns:a16="http://schemas.microsoft.com/office/drawing/2014/main" id="{3639BE10-D4A4-4CE9-ACAA-B026B3E0B71F}"/>
              </a:ext>
            </a:extLst>
          </p:cNvPr>
          <p:cNvSpPr txBox="1"/>
          <p:nvPr/>
        </p:nvSpPr>
        <p:spPr>
          <a:xfrm>
            <a:off x="10353731" y="4550665"/>
            <a:ext cx="1518745" cy="830997"/>
          </a:xfrm>
          <a:prstGeom prst="rect">
            <a:avLst/>
          </a:prstGeom>
          <a:noFill/>
        </p:spPr>
        <p:txBody>
          <a:bodyPr wrap="square" rtlCol="0">
            <a:spAutoFit/>
          </a:bodyPr>
          <a:lstStyle/>
          <a:p>
            <a:pPr algn="ctr"/>
            <a:r>
              <a:rPr lang="es-PE" sz="4800" b="1"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84404" y="3801082"/>
            <a:ext cx="8305247" cy="1561874"/>
          </a:xfrm>
          <a:prstGeom prst="rect">
            <a:avLst/>
          </a:prstGeom>
        </p:spPr>
        <p:txBody>
          <a:bodyPr/>
          <a:lstStyle>
            <a:lvl1pPr algn="l" defTabSz="842963"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2pPr>
            <a:lvl3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3pPr>
            <a:lvl4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4pPr>
            <a:lvl5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5pPr>
            <a:lvl6pPr marL="457200" algn="l" defTabSz="842963" rtl="0" fontAlgn="base">
              <a:lnSpc>
                <a:spcPct val="90000"/>
              </a:lnSpc>
              <a:spcBef>
                <a:spcPct val="0"/>
              </a:spcBef>
              <a:spcAft>
                <a:spcPct val="0"/>
              </a:spcAft>
              <a:defRPr sz="4000">
                <a:solidFill>
                  <a:schemeClr val="tx1"/>
                </a:solidFill>
                <a:latin typeface="Calibri" panose="020F0502020204030204" pitchFamily="34" charset="0"/>
              </a:defRPr>
            </a:lvl6pPr>
            <a:lvl7pPr marL="914400" algn="l" defTabSz="842963" rtl="0" fontAlgn="base">
              <a:lnSpc>
                <a:spcPct val="90000"/>
              </a:lnSpc>
              <a:spcBef>
                <a:spcPct val="0"/>
              </a:spcBef>
              <a:spcAft>
                <a:spcPct val="0"/>
              </a:spcAft>
              <a:defRPr sz="4000">
                <a:solidFill>
                  <a:schemeClr val="tx1"/>
                </a:solidFill>
                <a:latin typeface="Calibri" panose="020F0502020204030204" pitchFamily="34" charset="0"/>
              </a:defRPr>
            </a:lvl7pPr>
            <a:lvl8pPr marL="1371600" algn="l" defTabSz="842963" rtl="0" fontAlgn="base">
              <a:lnSpc>
                <a:spcPct val="90000"/>
              </a:lnSpc>
              <a:spcBef>
                <a:spcPct val="0"/>
              </a:spcBef>
              <a:spcAft>
                <a:spcPct val="0"/>
              </a:spcAft>
              <a:defRPr sz="4000">
                <a:solidFill>
                  <a:schemeClr val="tx1"/>
                </a:solidFill>
                <a:latin typeface="Calibri" panose="020F0502020204030204" pitchFamily="34" charset="0"/>
              </a:defRPr>
            </a:lvl8pPr>
            <a:lvl9pPr marL="1828800" algn="l" defTabSz="842963" rtl="0" fontAlgn="base">
              <a:lnSpc>
                <a:spcPct val="90000"/>
              </a:lnSpc>
              <a:spcBef>
                <a:spcPct val="0"/>
              </a:spcBef>
              <a:spcAft>
                <a:spcPct val="0"/>
              </a:spcAft>
              <a:defRPr sz="4000">
                <a:solidFill>
                  <a:schemeClr val="tx1"/>
                </a:solidFill>
                <a:latin typeface="Calibri" panose="020F0502020204030204" pitchFamily="34" charset="0"/>
              </a:defRPr>
            </a:lvl9pPr>
          </a:lstStyle>
          <a:p>
            <a:pPr marL="488406" indent="-488406" algn="just" defTabSz="488406"/>
            <a:endParaRPr lang="es-PE" sz="3200" b="0" dirty="0">
              <a:latin typeface="+mn-lt"/>
            </a:endParaRPr>
          </a:p>
        </p:txBody>
      </p:sp>
      <p:sp>
        <p:nvSpPr>
          <p:cNvPr id="1026" name="AutoShape 2" descr="Resultado de imagen para centro salud caricatu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a:p>
        </p:txBody>
      </p:sp>
      <p:sp>
        <p:nvSpPr>
          <p:cNvPr id="9" name="Rectángulo 8">
            <a:extLst>
              <a:ext uri="{FF2B5EF4-FFF2-40B4-BE49-F238E27FC236}">
                <a16:creationId xmlns:a16="http://schemas.microsoft.com/office/drawing/2014/main" id="{05C4549D-0D08-4FFE-8E19-FD9B12A5AF86}"/>
              </a:ext>
            </a:extLst>
          </p:cNvPr>
          <p:cNvSpPr/>
          <p:nvPr/>
        </p:nvSpPr>
        <p:spPr>
          <a:xfrm>
            <a:off x="4233588" y="2672694"/>
            <a:ext cx="7306770" cy="1512611"/>
          </a:xfrm>
          <a:prstGeom prst="rect">
            <a:avLst/>
          </a:prstGeom>
          <a:solidFill>
            <a:schemeClr val="bg1"/>
          </a:solidFill>
          <a:ln w="69850">
            <a:solidFill>
              <a:schemeClr val="bg1"/>
            </a:solidFill>
          </a:ln>
        </p:spPr>
        <p:txBody>
          <a:bodyPr>
            <a:noAutofit/>
          </a:bodyPr>
          <a:lstStyle/>
          <a:p>
            <a:pPr algn="just" defTabSz="914401">
              <a:lnSpc>
                <a:spcPct val="90000"/>
              </a:lnSpc>
              <a:spcBef>
                <a:spcPct val="0"/>
              </a:spcBef>
            </a:pPr>
            <a:r>
              <a:rPr lang="es-ES" sz="3600" dirty="0">
                <a:ea typeface="+mj-ea"/>
                <a:cs typeface="+mj-cs"/>
              </a:rPr>
              <a:t>los casos de NNA en situación de desprotección familiar a las UIT o Juzgados. </a:t>
            </a:r>
          </a:p>
        </p:txBody>
      </p:sp>
      <p:sp>
        <p:nvSpPr>
          <p:cNvPr id="10" name="Elipse 9">
            <a:extLst>
              <a:ext uri="{FF2B5EF4-FFF2-40B4-BE49-F238E27FC236}">
                <a16:creationId xmlns:a16="http://schemas.microsoft.com/office/drawing/2014/main" id="{1E71BB73-97B6-4BAE-A719-2C64F862299A}"/>
              </a:ext>
            </a:extLst>
          </p:cNvPr>
          <p:cNvSpPr/>
          <p:nvPr/>
        </p:nvSpPr>
        <p:spPr>
          <a:xfrm>
            <a:off x="931404" y="2073539"/>
            <a:ext cx="3155184" cy="142903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800" b="1" dirty="0"/>
              <a:t>Derivar</a:t>
            </a:r>
          </a:p>
        </p:txBody>
      </p:sp>
      <p:sp>
        <p:nvSpPr>
          <p:cNvPr id="6" name="CuadroTexto 2">
            <a:extLst>
              <a:ext uri="{FF2B5EF4-FFF2-40B4-BE49-F238E27FC236}">
                <a16:creationId xmlns:a16="http://schemas.microsoft.com/office/drawing/2014/main" id="{B283876E-F1CA-4009-9EDB-B96D59925B27}"/>
              </a:ext>
            </a:extLst>
          </p:cNvPr>
          <p:cNvSpPr txBox="1"/>
          <p:nvPr/>
        </p:nvSpPr>
        <p:spPr>
          <a:xfrm>
            <a:off x="3274203" y="937163"/>
            <a:ext cx="8305247" cy="757130"/>
          </a:xfrm>
          <a:prstGeom prst="rect">
            <a:avLst/>
          </a:prstGeom>
        </p:spPr>
        <p:txBody>
          <a:bodyPr/>
          <a:lstStyle>
            <a:defPPr>
              <a:defRPr lang="es-PE"/>
            </a:defPPr>
            <a:lvl1pPr algn="ctr" defTabSz="914401">
              <a:lnSpc>
                <a:spcPct val="90000"/>
              </a:lnSpc>
              <a:spcBef>
                <a:spcPct val="0"/>
              </a:spcBef>
              <a:buNone/>
              <a:defRPr sz="4800" b="1">
                <a:solidFill>
                  <a:srgbClr val="FF0000"/>
                </a:solidFill>
                <a:effectLst>
                  <a:outerShdw blurRad="38100" dist="38100" dir="2700000" algn="tl">
                    <a:srgbClr val="000000">
                      <a:alpha val="43137"/>
                    </a:srgbClr>
                  </a:outerShdw>
                </a:effectLst>
                <a:latin typeface="+mj-lt"/>
                <a:ea typeface="+mj-ea"/>
                <a:cs typeface="+mj-cs"/>
              </a:defRPr>
            </a:lvl1pPr>
          </a:lstStyle>
          <a:p>
            <a:pPr algn="r"/>
            <a:endParaRPr lang="es-PE" dirty="0"/>
          </a:p>
          <a:p>
            <a:pPr algn="r"/>
            <a:r>
              <a:rPr lang="es-PE" dirty="0"/>
              <a:t>Función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DAD013-66EF-4487-881D-2E6784C98EE2}"/>
              </a:ext>
            </a:extLst>
          </p:cNvPr>
          <p:cNvSpPr txBox="1"/>
          <p:nvPr/>
        </p:nvSpPr>
        <p:spPr>
          <a:xfrm>
            <a:off x="355598" y="3149600"/>
            <a:ext cx="11480804" cy="830997"/>
          </a:xfrm>
          <a:prstGeom prst="rect">
            <a:avLst/>
          </a:prstGeom>
          <a:noFill/>
        </p:spPr>
        <p:txBody>
          <a:bodyPr wrap="square" rtlCol="0">
            <a:spAutoFit/>
          </a:bodyPr>
          <a:lstStyle/>
          <a:p>
            <a:pPr algn="r"/>
            <a:r>
              <a:rPr lang="es-PE" sz="4800" b="1" dirty="0">
                <a:solidFill>
                  <a:srgbClr val="FF0000"/>
                </a:solidFill>
              </a:rPr>
              <a:t>Funciones de la DEMUNA en el DL </a:t>
            </a:r>
            <a:r>
              <a:rPr lang="es-PE" sz="4800" b="1" dirty="0" err="1">
                <a:solidFill>
                  <a:srgbClr val="FF0000"/>
                </a:solidFill>
              </a:rPr>
              <a:t>Nº</a:t>
            </a:r>
            <a:r>
              <a:rPr lang="es-PE" sz="4800" b="1" dirty="0">
                <a:solidFill>
                  <a:srgbClr val="FF0000"/>
                </a:solidFill>
              </a:rPr>
              <a:t> 1297</a:t>
            </a:r>
          </a:p>
        </p:txBody>
      </p:sp>
    </p:spTree>
    <p:extLst>
      <p:ext uri="{BB962C8B-B14F-4D97-AF65-F5344CB8AC3E}">
        <p14:creationId xmlns:p14="http://schemas.microsoft.com/office/powerpoint/2010/main" val="407697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650302" y="1939685"/>
            <a:ext cx="7695146" cy="1043467"/>
          </a:xfrm>
          <a:prstGeom prst="rect">
            <a:avLst/>
          </a:prstGeom>
          <a:solidFill>
            <a:schemeClr val="bg1"/>
          </a:solidFill>
          <a:ln w="69850">
            <a:solidFill>
              <a:schemeClr val="bg1"/>
            </a:solidFill>
          </a:ln>
        </p:spPr>
        <p:txBody>
          <a:bodyPr>
            <a:noAutofit/>
          </a:bodyPr>
          <a:lstStyle/>
          <a:p>
            <a:pPr algn="just" defTabSz="914401">
              <a:lnSpc>
                <a:spcPct val="90000"/>
              </a:lnSpc>
              <a:spcBef>
                <a:spcPct val="0"/>
              </a:spcBef>
              <a:buClr>
                <a:srgbClr val="FF0000"/>
              </a:buClr>
            </a:pPr>
            <a:r>
              <a:rPr lang="es-PE" sz="3400" dirty="0">
                <a:ea typeface="+mj-ea"/>
                <a:cs typeface="+mj-cs"/>
              </a:rPr>
              <a:t>el procedimiento por riesgo de desprotección familiar. </a:t>
            </a:r>
          </a:p>
        </p:txBody>
      </p:sp>
      <p:sp>
        <p:nvSpPr>
          <p:cNvPr id="5" name="Título 1"/>
          <p:cNvSpPr txBox="1">
            <a:spLocks/>
          </p:cNvSpPr>
          <p:nvPr/>
        </p:nvSpPr>
        <p:spPr>
          <a:xfrm>
            <a:off x="784404" y="3801082"/>
            <a:ext cx="8305247" cy="1561874"/>
          </a:xfrm>
          <a:prstGeom prst="rect">
            <a:avLst/>
          </a:prstGeom>
        </p:spPr>
        <p:txBody>
          <a:bodyPr/>
          <a:lstStyle>
            <a:lvl1pPr algn="l" defTabSz="842963"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2pPr>
            <a:lvl3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3pPr>
            <a:lvl4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4pPr>
            <a:lvl5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5pPr>
            <a:lvl6pPr marL="457200" algn="l" defTabSz="842963" rtl="0" fontAlgn="base">
              <a:lnSpc>
                <a:spcPct val="90000"/>
              </a:lnSpc>
              <a:spcBef>
                <a:spcPct val="0"/>
              </a:spcBef>
              <a:spcAft>
                <a:spcPct val="0"/>
              </a:spcAft>
              <a:defRPr sz="4000">
                <a:solidFill>
                  <a:schemeClr val="tx1"/>
                </a:solidFill>
                <a:latin typeface="Calibri" panose="020F0502020204030204" pitchFamily="34" charset="0"/>
              </a:defRPr>
            </a:lvl6pPr>
            <a:lvl7pPr marL="914400" algn="l" defTabSz="842963" rtl="0" fontAlgn="base">
              <a:lnSpc>
                <a:spcPct val="90000"/>
              </a:lnSpc>
              <a:spcBef>
                <a:spcPct val="0"/>
              </a:spcBef>
              <a:spcAft>
                <a:spcPct val="0"/>
              </a:spcAft>
              <a:defRPr sz="4000">
                <a:solidFill>
                  <a:schemeClr val="tx1"/>
                </a:solidFill>
                <a:latin typeface="Calibri" panose="020F0502020204030204" pitchFamily="34" charset="0"/>
              </a:defRPr>
            </a:lvl7pPr>
            <a:lvl8pPr marL="1371600" algn="l" defTabSz="842963" rtl="0" fontAlgn="base">
              <a:lnSpc>
                <a:spcPct val="90000"/>
              </a:lnSpc>
              <a:spcBef>
                <a:spcPct val="0"/>
              </a:spcBef>
              <a:spcAft>
                <a:spcPct val="0"/>
              </a:spcAft>
              <a:defRPr sz="4000">
                <a:solidFill>
                  <a:schemeClr val="tx1"/>
                </a:solidFill>
                <a:latin typeface="Calibri" panose="020F0502020204030204" pitchFamily="34" charset="0"/>
              </a:defRPr>
            </a:lvl8pPr>
            <a:lvl9pPr marL="1828800" algn="l" defTabSz="842963" rtl="0" fontAlgn="base">
              <a:lnSpc>
                <a:spcPct val="90000"/>
              </a:lnSpc>
              <a:spcBef>
                <a:spcPct val="0"/>
              </a:spcBef>
              <a:spcAft>
                <a:spcPct val="0"/>
              </a:spcAft>
              <a:defRPr sz="4000">
                <a:solidFill>
                  <a:schemeClr val="tx1"/>
                </a:solidFill>
                <a:latin typeface="Calibri" panose="020F0502020204030204" pitchFamily="34" charset="0"/>
              </a:defRPr>
            </a:lvl9pPr>
          </a:lstStyle>
          <a:p>
            <a:pPr marL="488406" indent="-488406" algn="just" defTabSz="488406"/>
            <a:endParaRPr lang="es-PE" sz="3200" b="0" dirty="0">
              <a:latin typeface="+mn-lt"/>
            </a:endParaRPr>
          </a:p>
        </p:txBody>
      </p:sp>
      <p:sp>
        <p:nvSpPr>
          <p:cNvPr id="6" name="Rectángulo 5"/>
          <p:cNvSpPr/>
          <p:nvPr/>
        </p:nvSpPr>
        <p:spPr>
          <a:xfrm>
            <a:off x="4091297" y="3540905"/>
            <a:ext cx="7515449" cy="1421928"/>
          </a:xfrm>
          <a:prstGeom prst="rect">
            <a:avLst/>
          </a:prstGeom>
          <a:solidFill>
            <a:schemeClr val="bg1"/>
          </a:solidFill>
          <a:ln w="69850">
            <a:solidFill>
              <a:schemeClr val="bg1"/>
            </a:solidFill>
          </a:ln>
        </p:spPr>
        <p:txBody>
          <a:bodyPr>
            <a:noAutofit/>
          </a:bodyPr>
          <a:lstStyle/>
          <a:p>
            <a:pPr algn="just" defTabSz="914401">
              <a:lnSpc>
                <a:spcPct val="90000"/>
              </a:lnSpc>
              <a:spcBef>
                <a:spcPct val="0"/>
              </a:spcBef>
              <a:buClr>
                <a:srgbClr val="FF0000"/>
              </a:buClr>
            </a:pPr>
            <a:r>
              <a:rPr lang="es-ES" sz="3400" dirty="0">
                <a:ea typeface="+mj-ea"/>
                <a:cs typeface="+mj-cs"/>
              </a:rPr>
              <a:t>servicios para la protección de los NNA en situación de riesgo o coordinar con otros servicios su implementación. </a:t>
            </a:r>
          </a:p>
        </p:txBody>
      </p:sp>
      <p:sp>
        <p:nvSpPr>
          <p:cNvPr id="7" name="Rectángulo 6"/>
          <p:cNvSpPr/>
          <p:nvPr/>
        </p:nvSpPr>
        <p:spPr>
          <a:xfrm>
            <a:off x="3416300" y="5468163"/>
            <a:ext cx="8163150" cy="978729"/>
          </a:xfrm>
          <a:prstGeom prst="rect">
            <a:avLst/>
          </a:prstGeom>
          <a:solidFill>
            <a:schemeClr val="bg1"/>
          </a:solidFill>
          <a:ln w="69850">
            <a:solidFill>
              <a:schemeClr val="bg1"/>
            </a:solidFill>
          </a:ln>
        </p:spPr>
        <p:txBody>
          <a:bodyPr>
            <a:normAutofit fontScale="97500"/>
          </a:bodyPr>
          <a:lstStyle/>
          <a:p>
            <a:pPr algn="just" defTabSz="914401">
              <a:lnSpc>
                <a:spcPct val="90000"/>
              </a:lnSpc>
              <a:spcBef>
                <a:spcPct val="0"/>
              </a:spcBef>
            </a:pPr>
            <a:r>
              <a:rPr lang="es-ES" sz="3200" dirty="0">
                <a:ea typeface="+mj-ea"/>
                <a:cs typeface="+mj-cs"/>
              </a:rPr>
              <a:t>los casos de NNA en situación de desprotección familiar a las UIT o Juzgados. </a:t>
            </a:r>
          </a:p>
        </p:txBody>
      </p:sp>
      <p:sp>
        <p:nvSpPr>
          <p:cNvPr id="2" name="Elipse 1">
            <a:extLst>
              <a:ext uri="{FF2B5EF4-FFF2-40B4-BE49-F238E27FC236}">
                <a16:creationId xmlns:a16="http://schemas.microsoft.com/office/drawing/2014/main" id="{4C2926A0-0D5B-4B3A-B417-6216542DBB10}"/>
              </a:ext>
            </a:extLst>
          </p:cNvPr>
          <p:cNvSpPr/>
          <p:nvPr/>
        </p:nvSpPr>
        <p:spPr>
          <a:xfrm>
            <a:off x="558800" y="1799500"/>
            <a:ext cx="2857500" cy="92465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Dirigir</a:t>
            </a:r>
          </a:p>
        </p:txBody>
      </p:sp>
      <p:sp>
        <p:nvSpPr>
          <p:cNvPr id="8" name="Elipse 7">
            <a:extLst>
              <a:ext uri="{FF2B5EF4-FFF2-40B4-BE49-F238E27FC236}">
                <a16:creationId xmlns:a16="http://schemas.microsoft.com/office/drawing/2014/main" id="{21B4EB1E-150F-440C-84C8-6A420355D88D}"/>
              </a:ext>
            </a:extLst>
          </p:cNvPr>
          <p:cNvSpPr/>
          <p:nvPr/>
        </p:nvSpPr>
        <p:spPr>
          <a:xfrm>
            <a:off x="784404" y="5255059"/>
            <a:ext cx="2387600" cy="92465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Derivar</a:t>
            </a:r>
          </a:p>
        </p:txBody>
      </p:sp>
      <p:sp>
        <p:nvSpPr>
          <p:cNvPr id="9" name="Elipse 8">
            <a:extLst>
              <a:ext uri="{FF2B5EF4-FFF2-40B4-BE49-F238E27FC236}">
                <a16:creationId xmlns:a16="http://schemas.microsoft.com/office/drawing/2014/main" id="{143EB1E4-5954-4122-AF40-10CC51BF813D}"/>
              </a:ext>
            </a:extLst>
          </p:cNvPr>
          <p:cNvSpPr/>
          <p:nvPr/>
        </p:nvSpPr>
        <p:spPr>
          <a:xfrm>
            <a:off x="293719" y="3540905"/>
            <a:ext cx="3797578" cy="11564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Implementar</a:t>
            </a:r>
          </a:p>
        </p:txBody>
      </p:sp>
    </p:spTree>
    <p:extLst>
      <p:ext uri="{BB962C8B-B14F-4D97-AF65-F5344CB8AC3E}">
        <p14:creationId xmlns:p14="http://schemas.microsoft.com/office/powerpoint/2010/main" val="2231458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3"/>
          <p:cNvSpPr>
            <a:spLocks/>
          </p:cNvSpPr>
          <p:nvPr/>
        </p:nvSpPr>
        <p:spPr bwMode="auto">
          <a:xfrm>
            <a:off x="5201946" y="2423886"/>
            <a:ext cx="5618454" cy="2830286"/>
          </a:xfrm>
          <a:prstGeom prst="roundRect">
            <a:avLst/>
          </a:prstGeom>
          <a:solidFill>
            <a:srgbClr val="FFFFFF"/>
          </a:solidFill>
          <a:ln w="9525">
            <a:noFill/>
            <a:miter lim="800000"/>
            <a:headEnd/>
            <a:tailEnd/>
          </a:ln>
        </p:spPr>
        <p:txBody>
          <a:bodyPr rot="0" spcFirstLastPara="0" vert="horz" wrap="square" lIns="91440" tIns="45720" rIns="91440" bIns="45720" numCol="1" spcCol="0" rtlCol="0" fromWordArt="0" anchor="t" anchorCtr="0" forceAA="0" upright="1" compatLnSpc="1">
            <a:prstTxWarp prst="textNoShape">
              <a:avLst/>
            </a:prstTxWarp>
            <a:noAutofit/>
          </a:bodyPr>
          <a:lstStyle/>
          <a:p>
            <a:pPr algn="ctr">
              <a:lnSpc>
                <a:spcPct val="115000"/>
              </a:lnSpc>
              <a:spcAft>
                <a:spcPts val="0"/>
              </a:spcAft>
            </a:pPr>
            <a:r>
              <a:rPr lang="es-PE" sz="3200" b="1"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Niñas, niños y adolescentes en riesgo de desprotección familiar protegidos</a:t>
            </a:r>
            <a:endParaRPr lang="es-PE"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72281" t="12663" r="5767" b="54351"/>
          <a:stretch/>
        </p:blipFill>
        <p:spPr>
          <a:xfrm>
            <a:off x="1814287" y="1700756"/>
            <a:ext cx="3018971" cy="3207716"/>
          </a:xfrm>
          <a:prstGeom prst="rect">
            <a:avLst/>
          </a:prstGeom>
        </p:spPr>
      </p:pic>
      <p:sp>
        <p:nvSpPr>
          <p:cNvPr id="9" name="8 CuadroTexto"/>
          <p:cNvSpPr txBox="1"/>
          <p:nvPr/>
        </p:nvSpPr>
        <p:spPr>
          <a:xfrm>
            <a:off x="571500" y="5157244"/>
            <a:ext cx="10769600" cy="1015663"/>
          </a:xfrm>
          <a:prstGeom prst="rect">
            <a:avLst/>
          </a:prstGeom>
          <a:noFill/>
        </p:spPr>
        <p:txBody>
          <a:bodyPr wrap="square" rtlCol="0">
            <a:spAutoFit/>
          </a:bodyPr>
          <a:lstStyle/>
          <a:p>
            <a:pPr algn="ctr"/>
            <a:r>
              <a:rPr lang="es-PE" sz="6000" b="1" dirty="0">
                <a:solidFill>
                  <a:srgbClr val="FF0000"/>
                </a:solidFill>
              </a:rPr>
              <a:t>¡Misión cumplida!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4000" b="-74000"/>
          </a:stretch>
        </a:blipFill>
        <a:effectLst/>
      </p:bgPr>
    </p:bg>
    <p:spTree>
      <p:nvGrpSpPr>
        <p:cNvPr id="1" name=""/>
        <p:cNvGrpSpPr/>
        <p:nvPr/>
      </p:nvGrpSpPr>
      <p:grpSpPr>
        <a:xfrm>
          <a:off x="0" y="0"/>
          <a:ext cx="0" cy="0"/>
          <a:chOff x="0" y="0"/>
          <a:chExt cx="0" cy="0"/>
        </a:xfrm>
      </p:grpSpPr>
      <p:pic>
        <p:nvPicPr>
          <p:cNvPr id="22" name="2 Imagen">
            <a:extLst>
              <a:ext uri="{FF2B5EF4-FFF2-40B4-BE49-F238E27FC236}">
                <a16:creationId xmlns:a16="http://schemas.microsoft.com/office/drawing/2014/main" id="{49891E8B-6D6F-4441-B83E-BB0D362CE9F1}"/>
              </a:ext>
            </a:extLst>
          </p:cNvPr>
          <p:cNvPicPr>
            <a:picLocks noChangeAspect="1"/>
          </p:cNvPicPr>
          <p:nvPr/>
        </p:nvPicPr>
        <p:blipFill rotWithShape="1">
          <a:blip r:embed="rId3">
            <a:extLst>
              <a:ext uri="{28A0092B-C50C-407E-A947-70E740481C1C}">
                <a14:useLocalDpi xmlns:a14="http://schemas.microsoft.com/office/drawing/2010/main" val="0"/>
              </a:ext>
            </a:extLst>
          </a:blip>
          <a:srcRect l="9387" t="58430" r="88083" b="28138"/>
          <a:stretch/>
        </p:blipFill>
        <p:spPr>
          <a:xfrm flipH="1">
            <a:off x="3156051" y="2974763"/>
            <a:ext cx="1211644" cy="2106875"/>
          </a:xfrm>
          <a:prstGeom prst="rect">
            <a:avLst/>
          </a:prstGeom>
        </p:spPr>
      </p:pic>
      <p:sp>
        <p:nvSpPr>
          <p:cNvPr id="5" name="13 Rectángulo"/>
          <p:cNvSpPr/>
          <p:nvPr/>
        </p:nvSpPr>
        <p:spPr>
          <a:xfrm>
            <a:off x="4348486" y="5210594"/>
            <a:ext cx="3072064" cy="646331"/>
          </a:xfrm>
          <a:prstGeom prst="rect">
            <a:avLst/>
          </a:prstGeom>
        </p:spPr>
        <p:txBody>
          <a:bodyPr wrap="square">
            <a:spAutoFit/>
          </a:bodyPr>
          <a:lstStyle/>
          <a:p>
            <a:pPr algn="ctr"/>
            <a:r>
              <a:rPr lang="es-PE" sz="3600" b="1" dirty="0">
                <a:latin typeface="Calibri"/>
              </a:rPr>
              <a:t>Comunidad</a:t>
            </a:r>
          </a:p>
        </p:txBody>
      </p:sp>
      <p:pic>
        <p:nvPicPr>
          <p:cNvPr id="6" name="Imagen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6907" y="3207234"/>
            <a:ext cx="1733742" cy="173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7"/>
          <p:cNvSpPr>
            <a:spLocks noChangeArrowheads="1"/>
          </p:cNvSpPr>
          <p:nvPr/>
        </p:nvSpPr>
        <p:spPr bwMode="auto">
          <a:xfrm rot="10800000" flipV="1">
            <a:off x="9035087" y="5226659"/>
            <a:ext cx="1519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2400" b="1" dirty="0">
                <a:latin typeface="Arial" panose="020B0604020202020204" pitchFamily="34" charset="0"/>
              </a:rPr>
              <a:t>Mundo</a:t>
            </a:r>
          </a:p>
        </p:txBody>
      </p:sp>
      <p:sp>
        <p:nvSpPr>
          <p:cNvPr id="10" name="13 Rectángulo"/>
          <p:cNvSpPr/>
          <p:nvPr/>
        </p:nvSpPr>
        <p:spPr>
          <a:xfrm>
            <a:off x="750918" y="4956588"/>
            <a:ext cx="2050677" cy="646331"/>
          </a:xfrm>
          <a:prstGeom prst="rect">
            <a:avLst/>
          </a:prstGeom>
        </p:spPr>
        <p:txBody>
          <a:bodyPr wrap="square">
            <a:spAutoFit/>
          </a:bodyPr>
          <a:lstStyle/>
          <a:p>
            <a:pPr algn="ctr" eaLnBrk="1" hangingPunct="1">
              <a:defRPr/>
            </a:pPr>
            <a:r>
              <a:rPr lang="es-PE" sz="3600" b="1" dirty="0">
                <a:solidFill>
                  <a:schemeClr val="tx1"/>
                </a:solidFill>
                <a:latin typeface="Calibri"/>
              </a:rPr>
              <a:t>Persona</a:t>
            </a:r>
          </a:p>
        </p:txBody>
      </p:sp>
      <p:sp>
        <p:nvSpPr>
          <p:cNvPr id="11" name="Flecha derecha 16"/>
          <p:cNvSpPr/>
          <p:nvPr/>
        </p:nvSpPr>
        <p:spPr>
          <a:xfrm>
            <a:off x="2887704" y="3893299"/>
            <a:ext cx="287338" cy="288925"/>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chemeClr val="tx1"/>
              </a:solidFill>
              <a:effectLst/>
              <a:uLnTx/>
              <a:uFillTx/>
              <a:latin typeface="Calibri"/>
            </a:endParaRPr>
          </a:p>
        </p:txBody>
      </p:sp>
      <p:sp>
        <p:nvSpPr>
          <p:cNvPr id="12" name="Flecha derecha 17"/>
          <p:cNvSpPr/>
          <p:nvPr/>
        </p:nvSpPr>
        <p:spPr>
          <a:xfrm>
            <a:off x="7931102" y="3981801"/>
            <a:ext cx="423757" cy="317424"/>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chemeClr val="tx1"/>
              </a:solidFill>
              <a:effectLst/>
              <a:uLnTx/>
              <a:uFillTx/>
              <a:latin typeface="Calibri"/>
            </a:endParaRPr>
          </a:p>
        </p:txBody>
      </p:sp>
      <p:sp>
        <p:nvSpPr>
          <p:cNvPr id="17412" name="AutoShape 4" descr="Resultado de imagen para monigotes blanco y neg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a:p>
        </p:txBody>
      </p:sp>
      <p:sp>
        <p:nvSpPr>
          <p:cNvPr id="17414" name="AutoShape 6" descr="Resultado de imagen para monigotes blanco y neg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a:p>
        </p:txBody>
      </p:sp>
      <p:pic>
        <p:nvPicPr>
          <p:cNvPr id="16" name="1 Imagen">
            <a:extLst>
              <a:ext uri="{FF2B5EF4-FFF2-40B4-BE49-F238E27FC236}">
                <a16:creationId xmlns:a16="http://schemas.microsoft.com/office/drawing/2014/main" id="{FB6F2E26-2297-489C-916A-276CC7FC9685}"/>
              </a:ext>
            </a:extLst>
          </p:cNvPr>
          <p:cNvPicPr>
            <a:picLocks noChangeAspect="1"/>
          </p:cNvPicPr>
          <p:nvPr/>
        </p:nvPicPr>
        <p:blipFill rotWithShape="1">
          <a:blip r:embed="rId3">
            <a:extLst>
              <a:ext uri="{28A0092B-C50C-407E-A947-70E740481C1C}">
                <a14:useLocalDpi xmlns:a14="http://schemas.microsoft.com/office/drawing/2010/main" val="0"/>
              </a:ext>
            </a:extLst>
          </a:blip>
          <a:srcRect l="79692" t="69776" r="8656" b="11326"/>
          <a:stretch/>
        </p:blipFill>
        <p:spPr>
          <a:xfrm>
            <a:off x="4119483" y="2794513"/>
            <a:ext cx="2872524" cy="2559184"/>
          </a:xfrm>
          <a:prstGeom prst="rect">
            <a:avLst/>
          </a:prstGeom>
        </p:spPr>
      </p:pic>
      <p:pic>
        <p:nvPicPr>
          <p:cNvPr id="17" name="Imagen 10">
            <a:extLst>
              <a:ext uri="{FF2B5EF4-FFF2-40B4-BE49-F238E27FC236}">
                <a16:creationId xmlns:a16="http://schemas.microsoft.com/office/drawing/2014/main" id="{3FB0C07A-A51C-4436-9917-9639D888B2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325" y="3172011"/>
            <a:ext cx="13668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7">
            <a:extLst>
              <a:ext uri="{FF2B5EF4-FFF2-40B4-BE49-F238E27FC236}">
                <a16:creationId xmlns:a16="http://schemas.microsoft.com/office/drawing/2014/main" id="{7407DBD2-6688-4BA5-822E-7C679102AD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611" b="52100"/>
          <a:stretch/>
        </p:blipFill>
        <p:spPr>
          <a:xfrm>
            <a:off x="1612421" y="3101658"/>
            <a:ext cx="1403969" cy="1872208"/>
          </a:xfrm>
          <a:prstGeom prst="rect">
            <a:avLst/>
          </a:prstGeom>
        </p:spPr>
      </p:pic>
      <p:sp>
        <p:nvSpPr>
          <p:cNvPr id="19" name="Título 1">
            <a:extLst>
              <a:ext uri="{FF2B5EF4-FFF2-40B4-BE49-F238E27FC236}">
                <a16:creationId xmlns:a16="http://schemas.microsoft.com/office/drawing/2014/main" id="{C7640E53-D06E-4F80-A73F-745DA709A4C0}"/>
              </a:ext>
            </a:extLst>
          </p:cNvPr>
          <p:cNvSpPr txBox="1">
            <a:spLocks/>
          </p:cNvSpPr>
          <p:nvPr/>
        </p:nvSpPr>
        <p:spPr>
          <a:xfrm>
            <a:off x="479697" y="1092935"/>
            <a:ext cx="11232606" cy="1450023"/>
          </a:xfrm>
          <a:prstGeom prst="rect">
            <a:avLst/>
          </a:prstGeom>
        </p:spPr>
        <p:txBody>
          <a:bodyPr/>
          <a:lstStyle>
            <a:lvl1pPr algn="l" defTabSz="914401" rtl="0" eaLnBrk="1" latinLnBrk="0" hangingPunct="1">
              <a:lnSpc>
                <a:spcPct val="90000"/>
              </a:lnSpc>
              <a:spcBef>
                <a:spcPct val="0"/>
              </a:spcBef>
              <a:buNone/>
              <a:defRPr sz="4403" kern="1200">
                <a:solidFill>
                  <a:schemeClr val="tx1"/>
                </a:solidFill>
                <a:latin typeface="+mj-lt"/>
                <a:ea typeface="+mj-ea"/>
                <a:cs typeface="+mj-cs"/>
              </a:defRPr>
            </a:lvl1pPr>
          </a:lstStyle>
          <a:p>
            <a:pPr algn="ctr"/>
            <a:r>
              <a:rPr lang="es-PE" sz="5400" b="1" dirty="0">
                <a:solidFill>
                  <a:srgbClr val="FF0000"/>
                </a:solidFill>
                <a:effectLst>
                  <a:outerShdw blurRad="38100" dist="38100" dir="2700000" algn="tl">
                    <a:srgbClr val="000000">
                      <a:alpha val="43137"/>
                    </a:srgbClr>
                  </a:outerShdw>
                </a:effectLst>
              </a:rPr>
              <a:t>¿Cómo estoy internamente?</a:t>
            </a:r>
          </a:p>
          <a:p>
            <a:pPr algn="ctr"/>
            <a:r>
              <a:rPr lang="es-PE" sz="5400" b="1" dirty="0">
                <a:solidFill>
                  <a:srgbClr val="FF0000"/>
                </a:solidFill>
                <a:effectLst>
                  <a:outerShdw blurRad="38100" dist="38100" dir="2700000" algn="tl">
                    <a:srgbClr val="000000">
                      <a:alpha val="43137"/>
                    </a:srgbClr>
                  </a:outerShdw>
                </a:effectLst>
              </a:rPr>
              <a:t>¿Por qué hago lo que hago?</a:t>
            </a:r>
          </a:p>
        </p:txBody>
      </p:sp>
      <p:pic>
        <p:nvPicPr>
          <p:cNvPr id="20" name="2 Imagen">
            <a:extLst>
              <a:ext uri="{FF2B5EF4-FFF2-40B4-BE49-F238E27FC236}">
                <a16:creationId xmlns:a16="http://schemas.microsoft.com/office/drawing/2014/main" id="{D2B7AE11-E287-46E7-9E88-0500647BDD95}"/>
              </a:ext>
            </a:extLst>
          </p:cNvPr>
          <p:cNvPicPr>
            <a:picLocks noChangeAspect="1"/>
          </p:cNvPicPr>
          <p:nvPr/>
        </p:nvPicPr>
        <p:blipFill rotWithShape="1">
          <a:blip r:embed="rId3">
            <a:extLst>
              <a:ext uri="{28A0092B-C50C-407E-A947-70E740481C1C}">
                <a14:useLocalDpi xmlns:a14="http://schemas.microsoft.com/office/drawing/2010/main" val="0"/>
              </a:ext>
            </a:extLst>
          </a:blip>
          <a:srcRect l="9242" t="31784" r="88827" b="55204"/>
          <a:stretch/>
        </p:blipFill>
        <p:spPr>
          <a:xfrm flipH="1">
            <a:off x="6720209" y="2847484"/>
            <a:ext cx="964919" cy="2453241"/>
          </a:xfrm>
          <a:prstGeom prst="rect">
            <a:avLst/>
          </a:prstGeom>
        </p:spPr>
      </p:pic>
    </p:spTree>
    <p:extLst>
      <p:ext uri="{BB962C8B-B14F-4D97-AF65-F5344CB8AC3E}">
        <p14:creationId xmlns:p14="http://schemas.microsoft.com/office/powerpoint/2010/main" val="10841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P spid="12"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BFFDD-DAB1-4FFD-ABE0-8EE072C6FC8F}"/>
              </a:ext>
            </a:extLst>
          </p:cNvPr>
          <p:cNvSpPr>
            <a:spLocks noGrp="1"/>
          </p:cNvSpPr>
          <p:nvPr>
            <p:ph type="title"/>
          </p:nvPr>
        </p:nvSpPr>
        <p:spPr>
          <a:xfrm>
            <a:off x="838200" y="1087120"/>
            <a:ext cx="10515600" cy="674692"/>
          </a:xfrm>
        </p:spPr>
        <p:txBody>
          <a:bodyPr/>
          <a:lstStyle/>
          <a:p>
            <a:pPr algn="ctr"/>
            <a:r>
              <a:rPr lang="es-PE" b="1" dirty="0"/>
              <a:t>Vamos a enfocarnos en nosotros mismos</a:t>
            </a:r>
          </a:p>
        </p:txBody>
      </p:sp>
      <p:pic>
        <p:nvPicPr>
          <p:cNvPr id="3" name="Picture 4" descr="Imagen relacionada">
            <a:extLst>
              <a:ext uri="{FF2B5EF4-FFF2-40B4-BE49-F238E27FC236}">
                <a16:creationId xmlns:a16="http://schemas.microsoft.com/office/drawing/2014/main" id="{27D018CA-7635-40FC-8702-7F7531A512DA}"/>
              </a:ext>
            </a:extLst>
          </p:cNvPr>
          <p:cNvPicPr>
            <a:picLocks noChangeAspect="1" noChangeArrowheads="1"/>
          </p:cNvPicPr>
          <p:nvPr/>
        </p:nvPicPr>
        <p:blipFill rotWithShape="1">
          <a:blip r:embed="rId3" cstate="print"/>
          <a:srcRect t="3903" b="8500"/>
          <a:stretch/>
        </p:blipFill>
        <p:spPr bwMode="auto">
          <a:xfrm>
            <a:off x="3799840" y="1874512"/>
            <a:ext cx="3409387" cy="2986493"/>
          </a:xfrm>
          <a:prstGeom prst="rect">
            <a:avLst/>
          </a:prstGeom>
          <a:noFill/>
        </p:spPr>
      </p:pic>
      <p:sp>
        <p:nvSpPr>
          <p:cNvPr id="4" name="Título 1">
            <a:extLst>
              <a:ext uri="{FF2B5EF4-FFF2-40B4-BE49-F238E27FC236}">
                <a16:creationId xmlns:a16="http://schemas.microsoft.com/office/drawing/2014/main" id="{EC7A1051-5200-4682-9C84-70077860D1E5}"/>
              </a:ext>
            </a:extLst>
          </p:cNvPr>
          <p:cNvSpPr txBox="1">
            <a:spLocks/>
          </p:cNvSpPr>
          <p:nvPr/>
        </p:nvSpPr>
        <p:spPr>
          <a:xfrm>
            <a:off x="479697" y="4861005"/>
            <a:ext cx="11232606" cy="1450023"/>
          </a:xfrm>
          <a:prstGeom prst="rect">
            <a:avLst/>
          </a:prstGeom>
        </p:spPr>
        <p:txBody>
          <a:bodyPr/>
          <a:lstStyle>
            <a:lvl1pPr algn="l" defTabSz="914401" rtl="0" eaLnBrk="1" latinLnBrk="0" hangingPunct="1">
              <a:lnSpc>
                <a:spcPct val="90000"/>
              </a:lnSpc>
              <a:spcBef>
                <a:spcPct val="0"/>
              </a:spcBef>
              <a:buNone/>
              <a:defRPr sz="4403" kern="1200">
                <a:solidFill>
                  <a:schemeClr val="tx1"/>
                </a:solidFill>
                <a:latin typeface="+mj-lt"/>
                <a:ea typeface="+mj-ea"/>
                <a:cs typeface="+mj-cs"/>
              </a:defRPr>
            </a:lvl1pPr>
          </a:lstStyle>
          <a:p>
            <a:pPr algn="ctr"/>
            <a:r>
              <a:rPr lang="es-PE" sz="5400" b="1" dirty="0">
                <a:solidFill>
                  <a:srgbClr val="FF0000"/>
                </a:solidFill>
                <a:effectLst>
                  <a:outerShdw blurRad="38100" dist="38100" dir="2700000" algn="tl">
                    <a:srgbClr val="000000">
                      <a:alpha val="43137"/>
                    </a:srgbClr>
                  </a:outerShdw>
                </a:effectLst>
              </a:rPr>
              <a:t>¿Cómo estoy internamente?</a:t>
            </a:r>
          </a:p>
          <a:p>
            <a:pPr algn="ctr"/>
            <a:r>
              <a:rPr lang="es-PE" sz="5400" b="1" dirty="0">
                <a:solidFill>
                  <a:srgbClr val="FF0000"/>
                </a:solidFill>
                <a:effectLst>
                  <a:outerShdw blurRad="38100" dist="38100" dir="2700000" algn="tl">
                    <a:srgbClr val="000000">
                      <a:alpha val="43137"/>
                    </a:srgbClr>
                  </a:outerShdw>
                </a:effectLst>
              </a:rPr>
              <a:t>¿Por qué hago lo que hago?</a:t>
            </a:r>
          </a:p>
        </p:txBody>
      </p:sp>
    </p:spTree>
    <p:extLst>
      <p:ext uri="{BB962C8B-B14F-4D97-AF65-F5344CB8AC3E}">
        <p14:creationId xmlns:p14="http://schemas.microsoft.com/office/powerpoint/2010/main" val="5097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a:spLocks noChangeArrowheads="1"/>
          </p:cNvSpPr>
          <p:nvPr/>
        </p:nvSpPr>
        <p:spPr bwMode="auto">
          <a:xfrm>
            <a:off x="1078552" y="1759638"/>
            <a:ext cx="9843448" cy="4524315"/>
          </a:xfrm>
          <a:prstGeom prst="rect">
            <a:avLst/>
          </a:prstGeom>
          <a:noFill/>
          <a:ln w="9525">
            <a:noFill/>
            <a:miter lim="800000"/>
            <a:headEnd/>
            <a:tailEnd/>
          </a:ln>
        </p:spPr>
        <p:txBody>
          <a:bodyPr wrap="square">
            <a:spAutoFit/>
          </a:bodyPr>
          <a:lstStyle/>
          <a:p>
            <a:pPr algn="ctr">
              <a:defRPr/>
            </a:pPr>
            <a:r>
              <a:rPr lang="es-PE" sz="3200" b="1" dirty="0">
                <a:solidFill>
                  <a:srgbClr val="0070C0"/>
                </a:solidFill>
                <a:effectLst>
                  <a:outerShdw blurRad="38100" dist="38100" dir="2700000" algn="tl">
                    <a:srgbClr val="000000">
                      <a:alpha val="43137"/>
                    </a:srgbClr>
                  </a:outerShdw>
                </a:effectLst>
                <a:latin typeface="Calibri"/>
              </a:rPr>
              <a:t>"Necesitamos la conflagración del </a:t>
            </a:r>
            <a:r>
              <a:rPr lang="es-PE" sz="3200" b="1" dirty="0">
                <a:solidFill>
                  <a:srgbClr val="FF0000"/>
                </a:solidFill>
                <a:effectLst>
                  <a:outerShdw blurRad="38100" dist="38100" dir="2700000" algn="tl">
                    <a:srgbClr val="000000">
                      <a:alpha val="43137"/>
                    </a:srgbClr>
                  </a:outerShdw>
                </a:effectLst>
                <a:latin typeface="Calibri"/>
              </a:rPr>
              <a:t>amor</a:t>
            </a:r>
            <a:r>
              <a:rPr lang="es-PE" sz="3200" b="1" dirty="0">
                <a:solidFill>
                  <a:srgbClr val="0070C0"/>
                </a:solidFill>
                <a:effectLst>
                  <a:outerShdw blurRad="38100" dist="38100" dir="2700000" algn="tl">
                    <a:srgbClr val="000000">
                      <a:alpha val="43137"/>
                    </a:srgbClr>
                  </a:outerShdw>
                </a:effectLst>
                <a:latin typeface="Calibri"/>
              </a:rPr>
              <a:t> para transformar el mundo, necesitamos fuego de amor para iluminar la sociedad. Los códigos fríos, insípidos, complicados, no cambian nada, no transforman nada. De nada sirven todos los mejores proyectos sociales, todos los mejores principios políticos si no están escritos con el fuego del amor. </a:t>
            </a:r>
            <a:r>
              <a:rPr lang="es-PE" sz="3200" b="1" dirty="0">
                <a:solidFill>
                  <a:srgbClr val="FF0000"/>
                </a:solidFill>
                <a:effectLst>
                  <a:outerShdw blurRad="38100" dist="38100" dir="2700000" algn="tl">
                    <a:srgbClr val="000000">
                      <a:alpha val="43137"/>
                    </a:srgbClr>
                  </a:outerShdw>
                </a:effectLst>
                <a:latin typeface="Calibri"/>
              </a:rPr>
              <a:t>La verdadera Revolución es el resultado de la transformación</a:t>
            </a:r>
            <a:r>
              <a:rPr lang="es-PE" sz="3200" b="1" dirty="0">
                <a:solidFill>
                  <a:srgbClr val="0070C0"/>
                </a:solidFill>
                <a:effectLst>
                  <a:outerShdw blurRad="38100" dist="38100" dir="2700000" algn="tl">
                    <a:srgbClr val="000000">
                      <a:alpha val="43137"/>
                    </a:srgbClr>
                  </a:outerShdw>
                </a:effectLst>
                <a:latin typeface="Calibri"/>
              </a:rPr>
              <a:t>, </a:t>
            </a:r>
            <a:r>
              <a:rPr lang="es-PE" sz="3200" b="1" dirty="0">
                <a:solidFill>
                  <a:srgbClr val="FF0000"/>
                </a:solidFill>
                <a:effectLst>
                  <a:outerShdw blurRad="38100" dist="38100" dir="2700000" algn="tl">
                    <a:srgbClr val="000000">
                      <a:alpha val="43137"/>
                    </a:srgbClr>
                  </a:outerShdw>
                </a:effectLst>
                <a:latin typeface="Calibri"/>
              </a:rPr>
              <a:t>solo las tempestades del Amor pueden transformar al individuo y a la sociedad</a:t>
            </a:r>
            <a:r>
              <a:rPr lang="es-PE" sz="3200" b="1" dirty="0">
                <a:solidFill>
                  <a:srgbClr val="0070C0"/>
                </a:solidFill>
                <a:effectLst>
                  <a:outerShdw blurRad="38100" dist="38100" dir="2700000" algn="tl">
                    <a:srgbClr val="000000">
                      <a:alpha val="43137"/>
                    </a:srgbClr>
                  </a:outerShdw>
                </a:effectLst>
                <a:latin typeface="Calibri"/>
              </a:rPr>
              <a:t>.“</a:t>
            </a:r>
            <a:r>
              <a:rPr lang="es-PE" sz="2000" b="1" dirty="0">
                <a:solidFill>
                  <a:srgbClr val="0070C0"/>
                </a:solidFill>
                <a:effectLst>
                  <a:outerShdw blurRad="38100" dist="38100" dir="2700000" algn="tl">
                    <a:srgbClr val="000000">
                      <a:alpha val="43137"/>
                    </a:srgbClr>
                  </a:outerShdw>
                </a:effectLst>
                <a:latin typeface="Calibri"/>
              </a:rPr>
              <a:t> VMS</a:t>
            </a:r>
          </a:p>
        </p:txBody>
      </p:sp>
      <p:sp>
        <p:nvSpPr>
          <p:cNvPr id="2" name="Corazón 1">
            <a:extLst>
              <a:ext uri="{FF2B5EF4-FFF2-40B4-BE49-F238E27FC236}">
                <a16:creationId xmlns:a16="http://schemas.microsoft.com/office/drawing/2014/main" id="{606C8547-31F3-49AA-9C97-E01D3C5F2D4F}"/>
              </a:ext>
            </a:extLst>
          </p:cNvPr>
          <p:cNvSpPr/>
          <p:nvPr/>
        </p:nvSpPr>
        <p:spPr>
          <a:xfrm>
            <a:off x="9944100" y="751847"/>
            <a:ext cx="1562100" cy="832538"/>
          </a:xfrm>
          <a:prstGeom prst="heart">
            <a:avLst/>
          </a:prstGeom>
          <a:solidFill>
            <a:srgbClr val="FF0000"/>
          </a:solidFill>
          <a:ln w="12382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3779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08353" y="2137878"/>
            <a:ext cx="6264521" cy="1862048"/>
          </a:xfrm>
          <a:prstGeom prst="rect">
            <a:avLst/>
          </a:prstGeom>
          <a:noFill/>
        </p:spPr>
        <p:txBody>
          <a:bodyPr wrap="square" rtlCol="0">
            <a:spAutoFit/>
          </a:bodyPr>
          <a:lstStyle/>
          <a:p>
            <a:pPr>
              <a:defRPr/>
            </a:pPr>
            <a:r>
              <a:rPr lang="es-PE" sz="11500" b="1" dirty="0">
                <a:solidFill>
                  <a:schemeClr val="bg1"/>
                </a:solidFill>
              </a:rPr>
              <a:t>GRACIAS</a:t>
            </a:r>
          </a:p>
        </p:txBody>
      </p:sp>
    </p:spTree>
    <p:extLst>
      <p:ext uri="{BB962C8B-B14F-4D97-AF65-F5344CB8AC3E}">
        <p14:creationId xmlns:p14="http://schemas.microsoft.com/office/powerpoint/2010/main" val="373318400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3691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NIÑA SELVA sentada.jpg"/>
          <p:cNvPicPr>
            <a:picLocks noChangeAspect="1"/>
          </p:cNvPicPr>
          <p:nvPr/>
        </p:nvPicPr>
        <p:blipFill rotWithShape="1">
          <a:blip r:embed="rId3" cstate="print"/>
          <a:srcRect l="4909" t="4330"/>
          <a:stretch/>
        </p:blipFill>
        <p:spPr>
          <a:xfrm>
            <a:off x="2399697" y="3326353"/>
            <a:ext cx="1559724" cy="1867561"/>
          </a:xfrm>
          <a:prstGeom prst="rect">
            <a:avLst/>
          </a:prstGeom>
          <a:solidFill>
            <a:schemeClr val="bg1"/>
          </a:solidFill>
          <a:ln>
            <a:solidFill>
              <a:schemeClr val="bg1"/>
            </a:solidFill>
          </a:ln>
        </p:spPr>
      </p:pic>
      <p:sp>
        <p:nvSpPr>
          <p:cNvPr id="13" name="Rectángulo redondeado 10"/>
          <p:cNvSpPr>
            <a:spLocks/>
          </p:cNvSpPr>
          <p:nvPr/>
        </p:nvSpPr>
        <p:spPr bwMode="auto">
          <a:xfrm>
            <a:off x="590391" y="1088142"/>
            <a:ext cx="11154261" cy="1060761"/>
          </a:xfrm>
          <a:prstGeom prst="roundRect">
            <a:avLst/>
          </a:prstGeom>
        </p:spPr>
        <p:txBody>
          <a:bodyPr/>
          <a:lstStyle/>
          <a:p>
            <a:pPr algn="ctr" defTabSz="914401">
              <a:lnSpc>
                <a:spcPct val="90000"/>
              </a:lnSpc>
              <a:spcBef>
                <a:spcPct val="0"/>
              </a:spcBef>
            </a:pPr>
            <a:r>
              <a:rPr lang="es-PE" sz="4403" b="1" dirty="0">
                <a:solidFill>
                  <a:srgbClr val="FF0000"/>
                </a:solidFill>
                <a:effectLst>
                  <a:outerShdw blurRad="38100" dist="38100" dir="2700000" algn="tl">
                    <a:srgbClr val="000000">
                      <a:alpha val="43137"/>
                    </a:srgbClr>
                  </a:outerShdw>
                </a:effectLst>
                <a:latin typeface="+mj-lt"/>
                <a:ea typeface="+mj-ea"/>
                <a:cs typeface="+mj-cs"/>
              </a:rPr>
              <a:t>NNA en riesgo de desprotección familiar</a:t>
            </a:r>
          </a:p>
        </p:txBody>
      </p:sp>
      <p:sp>
        <p:nvSpPr>
          <p:cNvPr id="14" name="13 Rectángulo"/>
          <p:cNvSpPr/>
          <p:nvPr/>
        </p:nvSpPr>
        <p:spPr>
          <a:xfrm>
            <a:off x="112932" y="2116105"/>
            <a:ext cx="5370799" cy="1077218"/>
          </a:xfrm>
          <a:prstGeom prst="rect">
            <a:avLst/>
          </a:prstGeom>
        </p:spPr>
        <p:txBody>
          <a:bodyPr wrap="square">
            <a:spAutoFit/>
          </a:bodyPr>
          <a:lstStyle/>
          <a:p>
            <a:pPr algn="ctr" defTabSz="914401">
              <a:defRPr/>
            </a:pPr>
            <a:r>
              <a:rPr lang="es-PE" sz="3200" b="1" dirty="0">
                <a:solidFill>
                  <a:srgbClr val="0070C0"/>
                </a:solidFill>
              </a:rPr>
              <a:t>Riesgo de desprotección familiar</a:t>
            </a:r>
          </a:p>
        </p:txBody>
      </p:sp>
      <p:sp>
        <p:nvSpPr>
          <p:cNvPr id="9" name="8 Rectángulo"/>
          <p:cNvSpPr/>
          <p:nvPr/>
        </p:nvSpPr>
        <p:spPr>
          <a:xfrm>
            <a:off x="7361569" y="2202142"/>
            <a:ext cx="4172733" cy="625428"/>
          </a:xfrm>
          <a:prstGeom prst="rect">
            <a:avLst/>
          </a:prstGeom>
        </p:spPr>
        <p:txBody>
          <a:bodyPr wrap="square">
            <a:spAutoFit/>
          </a:bodyPr>
          <a:lstStyle/>
          <a:p>
            <a:pPr algn="ctr">
              <a:lnSpc>
                <a:spcPct val="115000"/>
              </a:lnSpc>
              <a:spcAft>
                <a:spcPts val="0"/>
              </a:spcAft>
              <a:defRPr/>
            </a:pPr>
            <a:r>
              <a:rPr lang="es-MX" sz="3200" b="1" dirty="0">
                <a:solidFill>
                  <a:srgbClr val="FF0000"/>
                </a:solidFill>
                <a:latin typeface="+mj-lt"/>
                <a:ea typeface="Palatino Linotype" panose="02040502050505030304" pitchFamily="18" charset="0"/>
                <a:cs typeface="Times New Roman" panose="02020603050405020304" pitchFamily="18" charset="0"/>
              </a:rPr>
              <a:t>Desprotección familiar </a:t>
            </a:r>
            <a:endParaRPr lang="es-PE" sz="3200" b="1" dirty="0">
              <a:solidFill>
                <a:srgbClr val="FF0000"/>
              </a:solidFill>
              <a:latin typeface="+mj-lt"/>
              <a:ea typeface="Palatino Linotype" panose="02040502050505030304" pitchFamily="18" charset="0"/>
              <a:cs typeface="Times New Roman" panose="02020603050405020304" pitchFamily="18" charset="0"/>
            </a:endParaRPr>
          </a:p>
        </p:txBody>
      </p:sp>
      <p:sp>
        <p:nvSpPr>
          <p:cNvPr id="7" name="6 Flecha derecha"/>
          <p:cNvSpPr/>
          <p:nvPr/>
        </p:nvSpPr>
        <p:spPr>
          <a:xfrm>
            <a:off x="5787699" y="2397608"/>
            <a:ext cx="558432" cy="26125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dirty="0"/>
          </a:p>
        </p:txBody>
      </p:sp>
      <p:sp>
        <p:nvSpPr>
          <p:cNvPr id="8" name="7 CuadroTexto"/>
          <p:cNvSpPr txBox="1"/>
          <p:nvPr/>
        </p:nvSpPr>
        <p:spPr>
          <a:xfrm>
            <a:off x="4859331" y="3107285"/>
            <a:ext cx="2616382" cy="1323439"/>
          </a:xfrm>
          <a:prstGeom prst="rect">
            <a:avLst/>
          </a:prstGeom>
          <a:noFill/>
        </p:spPr>
        <p:txBody>
          <a:bodyPr wrap="square" rtlCol="0">
            <a:spAutoFit/>
          </a:bodyPr>
          <a:lstStyle/>
          <a:p>
            <a:pPr algn="ctr"/>
            <a:r>
              <a:rPr lang="es-PE" sz="4000" b="1" dirty="0">
                <a:solidFill>
                  <a:srgbClr val="7030A0"/>
                </a:solidFill>
              </a:rPr>
              <a:t>ROL PARENTAL</a:t>
            </a:r>
          </a:p>
        </p:txBody>
      </p:sp>
      <p:sp>
        <p:nvSpPr>
          <p:cNvPr id="11" name="10 CuadroTexto"/>
          <p:cNvSpPr txBox="1"/>
          <p:nvPr/>
        </p:nvSpPr>
        <p:spPr>
          <a:xfrm>
            <a:off x="112932" y="5106157"/>
            <a:ext cx="5518521" cy="1200329"/>
          </a:xfrm>
          <a:prstGeom prst="rect">
            <a:avLst/>
          </a:prstGeom>
          <a:noFill/>
        </p:spPr>
        <p:txBody>
          <a:bodyPr wrap="square" rtlCol="0">
            <a:spAutoFit/>
          </a:bodyPr>
          <a:lstStyle/>
          <a:p>
            <a:pPr algn="ctr"/>
            <a:r>
              <a:rPr lang="es-PE" sz="3600" b="1" dirty="0">
                <a:solidFill>
                  <a:srgbClr val="0070C0"/>
                </a:solidFill>
              </a:rPr>
              <a:t>No es necesaria su separación de la familia</a:t>
            </a:r>
          </a:p>
        </p:txBody>
      </p:sp>
      <p:sp>
        <p:nvSpPr>
          <p:cNvPr id="12" name="11 CuadroTexto"/>
          <p:cNvSpPr txBox="1"/>
          <p:nvPr/>
        </p:nvSpPr>
        <p:spPr>
          <a:xfrm>
            <a:off x="6602231" y="5208343"/>
            <a:ext cx="4932071" cy="1200329"/>
          </a:xfrm>
          <a:prstGeom prst="rect">
            <a:avLst/>
          </a:prstGeom>
          <a:noFill/>
        </p:spPr>
        <p:txBody>
          <a:bodyPr wrap="square" rtlCol="0">
            <a:spAutoFit/>
          </a:bodyPr>
          <a:lstStyle>
            <a:defPPr>
              <a:defRPr lang="es-PE"/>
            </a:defPPr>
            <a:lvl1pPr algn="ctr">
              <a:defRPr sz="3600" b="1"/>
            </a:lvl1pPr>
          </a:lstStyle>
          <a:p>
            <a:r>
              <a:rPr lang="es-PE" dirty="0">
                <a:solidFill>
                  <a:srgbClr val="FF0000"/>
                </a:solidFill>
              </a:rPr>
              <a:t>Es necesaria la separación de su familia</a:t>
            </a:r>
          </a:p>
        </p:txBody>
      </p:sp>
      <p:pic>
        <p:nvPicPr>
          <p:cNvPr id="17" name="16 Imagen" descr="NIÑA SELVA triste.jpg"/>
          <p:cNvPicPr>
            <a:picLocks noChangeAspect="1"/>
          </p:cNvPicPr>
          <p:nvPr/>
        </p:nvPicPr>
        <p:blipFill rotWithShape="1">
          <a:blip r:embed="rId4" cstate="print"/>
          <a:srcRect l="16153" t="6616"/>
          <a:stretch/>
        </p:blipFill>
        <p:spPr>
          <a:xfrm>
            <a:off x="8446491" y="3107285"/>
            <a:ext cx="1427673" cy="2213868"/>
          </a:xfrm>
          <a:prstGeom prst="rect">
            <a:avLst/>
          </a:prstGeom>
        </p:spPr>
      </p:pic>
    </p:spTree>
    <p:extLst>
      <p:ext uri="{BB962C8B-B14F-4D97-AF65-F5344CB8AC3E}">
        <p14:creationId xmlns:p14="http://schemas.microsoft.com/office/powerpoint/2010/main" val="55914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9" grpId="0"/>
      <p:bldP spid="7" grpId="0" animBg="1"/>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4570" y="1822417"/>
            <a:ext cx="8618483" cy="1340840"/>
          </a:xfrm>
        </p:spPr>
        <p:txBody>
          <a:bodyPr/>
          <a:lstStyle/>
          <a:p>
            <a:pPr algn="ctr"/>
            <a:r>
              <a:rPr lang="es-PE" b="1" dirty="0">
                <a:solidFill>
                  <a:srgbClr val="FF0000"/>
                </a:solidFill>
                <a:effectLst>
                  <a:outerShdw blurRad="38100" dist="38100" dir="2700000" algn="tl">
                    <a:srgbClr val="000000">
                      <a:alpha val="43137"/>
                    </a:srgbClr>
                  </a:outerShdw>
                </a:effectLst>
              </a:rPr>
              <a:t>De la percepción a la terminología</a:t>
            </a:r>
          </a:p>
        </p:txBody>
      </p:sp>
      <p:sp>
        <p:nvSpPr>
          <p:cNvPr id="3" name="2 CuadroTexto"/>
          <p:cNvSpPr txBox="1"/>
          <p:nvPr/>
        </p:nvSpPr>
        <p:spPr>
          <a:xfrm>
            <a:off x="3149600" y="2908301"/>
            <a:ext cx="1812366" cy="584775"/>
          </a:xfrm>
          <a:prstGeom prst="rect">
            <a:avLst/>
          </a:prstGeom>
          <a:noFill/>
        </p:spPr>
        <p:txBody>
          <a:bodyPr wrap="square" rtlCol="0">
            <a:spAutoFit/>
          </a:bodyPr>
          <a:lstStyle/>
          <a:p>
            <a:r>
              <a:rPr lang="es-PE" sz="3200" b="1" dirty="0"/>
              <a:t>Menor</a:t>
            </a:r>
          </a:p>
        </p:txBody>
      </p:sp>
      <p:sp>
        <p:nvSpPr>
          <p:cNvPr id="4" name="3 CuadroTexto"/>
          <p:cNvSpPr txBox="1"/>
          <p:nvPr/>
        </p:nvSpPr>
        <p:spPr>
          <a:xfrm>
            <a:off x="6713642" y="2870870"/>
            <a:ext cx="4306609" cy="584775"/>
          </a:xfrm>
          <a:prstGeom prst="rect">
            <a:avLst/>
          </a:prstGeom>
          <a:noFill/>
        </p:spPr>
        <p:txBody>
          <a:bodyPr wrap="square" rtlCol="0">
            <a:spAutoFit/>
          </a:bodyPr>
          <a:lstStyle/>
          <a:p>
            <a:r>
              <a:rPr lang="es-PE" sz="3200" b="1" dirty="0"/>
              <a:t>Niño, niña, adolescente</a:t>
            </a:r>
          </a:p>
        </p:txBody>
      </p:sp>
      <p:sp>
        <p:nvSpPr>
          <p:cNvPr id="5" name="4 CuadroTexto"/>
          <p:cNvSpPr txBox="1"/>
          <p:nvPr/>
        </p:nvSpPr>
        <p:spPr>
          <a:xfrm>
            <a:off x="3113741" y="3598584"/>
            <a:ext cx="1812366" cy="584775"/>
          </a:xfrm>
          <a:prstGeom prst="rect">
            <a:avLst/>
          </a:prstGeom>
          <a:noFill/>
        </p:spPr>
        <p:txBody>
          <a:bodyPr wrap="square" rtlCol="0">
            <a:spAutoFit/>
          </a:bodyPr>
          <a:lstStyle/>
          <a:p>
            <a:r>
              <a:rPr lang="es-PE" sz="3200" b="1" dirty="0"/>
              <a:t>Objeto</a:t>
            </a:r>
          </a:p>
        </p:txBody>
      </p:sp>
      <p:sp>
        <p:nvSpPr>
          <p:cNvPr id="6" name="5 CuadroTexto"/>
          <p:cNvSpPr txBox="1"/>
          <p:nvPr/>
        </p:nvSpPr>
        <p:spPr>
          <a:xfrm>
            <a:off x="6748603" y="3650673"/>
            <a:ext cx="3714450" cy="584775"/>
          </a:xfrm>
          <a:prstGeom prst="rect">
            <a:avLst/>
          </a:prstGeom>
          <a:noFill/>
        </p:spPr>
        <p:txBody>
          <a:bodyPr wrap="square" rtlCol="0">
            <a:spAutoFit/>
          </a:bodyPr>
          <a:lstStyle/>
          <a:p>
            <a:r>
              <a:rPr lang="es-PE" sz="3200" b="1" dirty="0"/>
              <a:t>Sujeto </a:t>
            </a:r>
          </a:p>
        </p:txBody>
      </p:sp>
      <p:sp>
        <p:nvSpPr>
          <p:cNvPr id="7" name="6 CuadroTexto"/>
          <p:cNvSpPr txBox="1"/>
          <p:nvPr/>
        </p:nvSpPr>
        <p:spPr>
          <a:xfrm>
            <a:off x="1038033" y="4210379"/>
            <a:ext cx="4085296" cy="584775"/>
          </a:xfrm>
          <a:prstGeom prst="rect">
            <a:avLst/>
          </a:prstGeom>
          <a:noFill/>
        </p:spPr>
        <p:txBody>
          <a:bodyPr wrap="square" rtlCol="0">
            <a:spAutoFit/>
          </a:bodyPr>
          <a:lstStyle/>
          <a:p>
            <a:r>
              <a:rPr lang="es-PE" sz="3200" b="1" dirty="0"/>
              <a:t>Colocación familiar</a:t>
            </a:r>
          </a:p>
        </p:txBody>
      </p:sp>
      <p:sp>
        <p:nvSpPr>
          <p:cNvPr id="8" name="7 CuadroTexto"/>
          <p:cNvSpPr txBox="1"/>
          <p:nvPr/>
        </p:nvSpPr>
        <p:spPr>
          <a:xfrm>
            <a:off x="6745944" y="4389346"/>
            <a:ext cx="5179891" cy="584775"/>
          </a:xfrm>
          <a:prstGeom prst="rect">
            <a:avLst/>
          </a:prstGeom>
          <a:noFill/>
        </p:spPr>
        <p:txBody>
          <a:bodyPr wrap="square" rtlCol="0">
            <a:spAutoFit/>
          </a:bodyPr>
          <a:lstStyle/>
          <a:p>
            <a:r>
              <a:rPr lang="es-PE" sz="3200" b="1" dirty="0"/>
              <a:t>Acogimiento familiar</a:t>
            </a:r>
          </a:p>
        </p:txBody>
      </p:sp>
      <p:sp>
        <p:nvSpPr>
          <p:cNvPr id="9" name="8 CuadroTexto"/>
          <p:cNvSpPr txBox="1"/>
          <p:nvPr/>
        </p:nvSpPr>
        <p:spPr>
          <a:xfrm>
            <a:off x="780565" y="4981344"/>
            <a:ext cx="4665493" cy="584775"/>
          </a:xfrm>
          <a:prstGeom prst="rect">
            <a:avLst/>
          </a:prstGeom>
          <a:noFill/>
        </p:spPr>
        <p:txBody>
          <a:bodyPr wrap="square" rtlCol="0">
            <a:spAutoFit/>
          </a:bodyPr>
          <a:lstStyle/>
          <a:p>
            <a:r>
              <a:rPr lang="es-PE" sz="3200" b="1" dirty="0"/>
              <a:t>Estado de abandono</a:t>
            </a:r>
          </a:p>
        </p:txBody>
      </p:sp>
      <p:sp>
        <p:nvSpPr>
          <p:cNvPr id="10" name="9 CuadroTexto"/>
          <p:cNvSpPr txBox="1"/>
          <p:nvPr/>
        </p:nvSpPr>
        <p:spPr>
          <a:xfrm>
            <a:off x="6745944" y="5169149"/>
            <a:ext cx="4330532" cy="584775"/>
          </a:xfrm>
          <a:prstGeom prst="rect">
            <a:avLst/>
          </a:prstGeom>
          <a:noFill/>
        </p:spPr>
        <p:txBody>
          <a:bodyPr wrap="square" rtlCol="0">
            <a:spAutoFit/>
          </a:bodyPr>
          <a:lstStyle/>
          <a:p>
            <a:r>
              <a:rPr lang="es-PE" sz="3200" b="1" dirty="0"/>
              <a:t>Desprotección familiar</a:t>
            </a:r>
          </a:p>
        </p:txBody>
      </p:sp>
      <p:sp>
        <p:nvSpPr>
          <p:cNvPr id="11" name="10 Flecha derecha"/>
          <p:cNvSpPr/>
          <p:nvPr/>
        </p:nvSpPr>
        <p:spPr>
          <a:xfrm>
            <a:off x="5683032" y="3069574"/>
            <a:ext cx="717768" cy="3325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12" name="11 Flecha derecha"/>
          <p:cNvSpPr/>
          <p:nvPr/>
        </p:nvSpPr>
        <p:spPr>
          <a:xfrm>
            <a:off x="5674068" y="3813645"/>
            <a:ext cx="717768" cy="3325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13" name="12 Flecha derecha"/>
          <p:cNvSpPr/>
          <p:nvPr/>
        </p:nvSpPr>
        <p:spPr>
          <a:xfrm>
            <a:off x="5687514" y="4526339"/>
            <a:ext cx="717768" cy="3325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14" name="13 Flecha derecha"/>
          <p:cNvSpPr/>
          <p:nvPr/>
        </p:nvSpPr>
        <p:spPr>
          <a:xfrm>
            <a:off x="5660621" y="5252480"/>
            <a:ext cx="717768" cy="3325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Tree>
    <p:extLst>
      <p:ext uri="{BB962C8B-B14F-4D97-AF65-F5344CB8AC3E}">
        <p14:creationId xmlns:p14="http://schemas.microsoft.com/office/powerpoint/2010/main" val="22821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8ABEE1-E58B-4A54-946F-E3415A2DAB07}"/>
              </a:ext>
            </a:extLst>
          </p:cNvPr>
          <p:cNvSpPr txBox="1"/>
          <p:nvPr/>
        </p:nvSpPr>
        <p:spPr>
          <a:xfrm>
            <a:off x="220717" y="3013501"/>
            <a:ext cx="11477297" cy="830997"/>
          </a:xfrm>
          <a:prstGeom prst="rect">
            <a:avLst/>
          </a:prstGeom>
        </p:spPr>
        <p:txBody>
          <a:bodyPr/>
          <a:lstStyle>
            <a:lvl1pPr algn="ctr" defTabSz="914401">
              <a:lnSpc>
                <a:spcPct val="90000"/>
              </a:lnSpc>
              <a:spcBef>
                <a:spcPct val="0"/>
              </a:spcBef>
              <a:buNone/>
              <a:defRPr sz="4403" b="1">
                <a:solidFill>
                  <a:srgbClr val="FF0000"/>
                </a:solidFill>
                <a:effectLst>
                  <a:outerShdw blurRad="38100" dist="38100" dir="2700000" algn="tl">
                    <a:srgbClr val="000000">
                      <a:alpha val="43137"/>
                    </a:srgbClr>
                  </a:outerShdw>
                </a:effectLst>
                <a:latin typeface="+mj-lt"/>
                <a:ea typeface="+mj-ea"/>
                <a:cs typeface="+mj-cs"/>
              </a:defRPr>
            </a:lvl1pPr>
          </a:lstStyle>
          <a:p>
            <a:r>
              <a:rPr lang="es-PE" sz="4800" dirty="0"/>
              <a:t>Funciones de la DEMUNA en el DL </a:t>
            </a:r>
            <a:r>
              <a:rPr lang="es-PE" sz="4800" dirty="0" err="1"/>
              <a:t>Nº</a:t>
            </a:r>
            <a:r>
              <a:rPr lang="es-PE" sz="4800" dirty="0"/>
              <a:t> 1297</a:t>
            </a:r>
          </a:p>
        </p:txBody>
      </p:sp>
    </p:spTree>
    <p:extLst>
      <p:ext uri="{BB962C8B-B14F-4D97-AF65-F5344CB8AC3E}">
        <p14:creationId xmlns:p14="http://schemas.microsoft.com/office/powerpoint/2010/main" val="315789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650302" y="1939685"/>
            <a:ext cx="7695146" cy="1043467"/>
          </a:xfrm>
          <a:prstGeom prst="rect">
            <a:avLst/>
          </a:prstGeom>
          <a:solidFill>
            <a:schemeClr val="bg1"/>
          </a:solidFill>
          <a:ln w="69850">
            <a:solidFill>
              <a:schemeClr val="bg1"/>
            </a:solidFill>
          </a:ln>
        </p:spPr>
        <p:txBody>
          <a:bodyPr>
            <a:noAutofit/>
          </a:bodyPr>
          <a:lstStyle/>
          <a:p>
            <a:pPr algn="just" defTabSz="914401">
              <a:lnSpc>
                <a:spcPct val="90000"/>
              </a:lnSpc>
              <a:spcBef>
                <a:spcPct val="0"/>
              </a:spcBef>
              <a:buClr>
                <a:srgbClr val="FF0000"/>
              </a:buClr>
            </a:pPr>
            <a:r>
              <a:rPr lang="es-PE" sz="3400" dirty="0">
                <a:ea typeface="+mj-ea"/>
                <a:cs typeface="+mj-cs"/>
              </a:rPr>
              <a:t>el procedimiento por riesgo de desprotección familiar. </a:t>
            </a:r>
          </a:p>
        </p:txBody>
      </p:sp>
      <p:sp>
        <p:nvSpPr>
          <p:cNvPr id="4" name="CuadroTexto 2"/>
          <p:cNvSpPr txBox="1"/>
          <p:nvPr/>
        </p:nvSpPr>
        <p:spPr>
          <a:xfrm>
            <a:off x="3274203" y="937163"/>
            <a:ext cx="8305247" cy="757130"/>
          </a:xfrm>
          <a:prstGeom prst="rect">
            <a:avLst/>
          </a:prstGeom>
        </p:spPr>
        <p:txBody>
          <a:bodyPr/>
          <a:lstStyle>
            <a:defPPr>
              <a:defRPr lang="es-PE"/>
            </a:defPPr>
            <a:lvl1pPr algn="ctr" defTabSz="914401">
              <a:lnSpc>
                <a:spcPct val="90000"/>
              </a:lnSpc>
              <a:spcBef>
                <a:spcPct val="0"/>
              </a:spcBef>
              <a:buNone/>
              <a:defRPr sz="4800" b="1">
                <a:solidFill>
                  <a:srgbClr val="FF0000"/>
                </a:solidFill>
                <a:effectLst>
                  <a:outerShdw blurRad="38100" dist="38100" dir="2700000" algn="tl">
                    <a:srgbClr val="000000">
                      <a:alpha val="43137"/>
                    </a:srgbClr>
                  </a:outerShdw>
                </a:effectLst>
                <a:latin typeface="+mj-lt"/>
                <a:ea typeface="+mj-ea"/>
                <a:cs typeface="+mj-cs"/>
              </a:defRPr>
            </a:lvl1pPr>
          </a:lstStyle>
          <a:p>
            <a:pPr algn="r"/>
            <a:r>
              <a:rPr lang="es-PE" dirty="0"/>
              <a:t>Funciones</a:t>
            </a:r>
          </a:p>
        </p:txBody>
      </p:sp>
      <p:sp>
        <p:nvSpPr>
          <p:cNvPr id="5" name="Título 1"/>
          <p:cNvSpPr txBox="1">
            <a:spLocks/>
          </p:cNvSpPr>
          <p:nvPr/>
        </p:nvSpPr>
        <p:spPr>
          <a:xfrm>
            <a:off x="784404" y="3801082"/>
            <a:ext cx="8305247" cy="1561874"/>
          </a:xfrm>
          <a:prstGeom prst="rect">
            <a:avLst/>
          </a:prstGeom>
        </p:spPr>
        <p:txBody>
          <a:bodyPr/>
          <a:lstStyle>
            <a:lvl1pPr algn="l" defTabSz="842963"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2pPr>
            <a:lvl3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3pPr>
            <a:lvl4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4pPr>
            <a:lvl5pPr algn="l" defTabSz="842963" rtl="0" eaLnBrk="0" fontAlgn="base" hangingPunct="0">
              <a:lnSpc>
                <a:spcPct val="90000"/>
              </a:lnSpc>
              <a:spcBef>
                <a:spcPct val="0"/>
              </a:spcBef>
              <a:spcAft>
                <a:spcPct val="0"/>
              </a:spcAft>
              <a:defRPr sz="4000">
                <a:solidFill>
                  <a:schemeClr val="tx1"/>
                </a:solidFill>
                <a:latin typeface="Calibri" panose="020F0502020204030204" pitchFamily="34" charset="0"/>
              </a:defRPr>
            </a:lvl5pPr>
            <a:lvl6pPr marL="457200" algn="l" defTabSz="842963" rtl="0" fontAlgn="base">
              <a:lnSpc>
                <a:spcPct val="90000"/>
              </a:lnSpc>
              <a:spcBef>
                <a:spcPct val="0"/>
              </a:spcBef>
              <a:spcAft>
                <a:spcPct val="0"/>
              </a:spcAft>
              <a:defRPr sz="4000">
                <a:solidFill>
                  <a:schemeClr val="tx1"/>
                </a:solidFill>
                <a:latin typeface="Calibri" panose="020F0502020204030204" pitchFamily="34" charset="0"/>
              </a:defRPr>
            </a:lvl6pPr>
            <a:lvl7pPr marL="914400" algn="l" defTabSz="842963" rtl="0" fontAlgn="base">
              <a:lnSpc>
                <a:spcPct val="90000"/>
              </a:lnSpc>
              <a:spcBef>
                <a:spcPct val="0"/>
              </a:spcBef>
              <a:spcAft>
                <a:spcPct val="0"/>
              </a:spcAft>
              <a:defRPr sz="4000">
                <a:solidFill>
                  <a:schemeClr val="tx1"/>
                </a:solidFill>
                <a:latin typeface="Calibri" panose="020F0502020204030204" pitchFamily="34" charset="0"/>
              </a:defRPr>
            </a:lvl7pPr>
            <a:lvl8pPr marL="1371600" algn="l" defTabSz="842963" rtl="0" fontAlgn="base">
              <a:lnSpc>
                <a:spcPct val="90000"/>
              </a:lnSpc>
              <a:spcBef>
                <a:spcPct val="0"/>
              </a:spcBef>
              <a:spcAft>
                <a:spcPct val="0"/>
              </a:spcAft>
              <a:defRPr sz="4000">
                <a:solidFill>
                  <a:schemeClr val="tx1"/>
                </a:solidFill>
                <a:latin typeface="Calibri" panose="020F0502020204030204" pitchFamily="34" charset="0"/>
              </a:defRPr>
            </a:lvl8pPr>
            <a:lvl9pPr marL="1828800" algn="l" defTabSz="842963" rtl="0" fontAlgn="base">
              <a:lnSpc>
                <a:spcPct val="90000"/>
              </a:lnSpc>
              <a:spcBef>
                <a:spcPct val="0"/>
              </a:spcBef>
              <a:spcAft>
                <a:spcPct val="0"/>
              </a:spcAft>
              <a:defRPr sz="4000">
                <a:solidFill>
                  <a:schemeClr val="tx1"/>
                </a:solidFill>
                <a:latin typeface="Calibri" panose="020F0502020204030204" pitchFamily="34" charset="0"/>
              </a:defRPr>
            </a:lvl9pPr>
          </a:lstStyle>
          <a:p>
            <a:pPr marL="488406" indent="-488406" algn="just" defTabSz="488406"/>
            <a:endParaRPr lang="es-PE" sz="3200" b="0" dirty="0">
              <a:latin typeface="+mn-lt"/>
            </a:endParaRPr>
          </a:p>
        </p:txBody>
      </p:sp>
      <p:sp>
        <p:nvSpPr>
          <p:cNvPr id="6" name="Rectángulo 5"/>
          <p:cNvSpPr/>
          <p:nvPr/>
        </p:nvSpPr>
        <p:spPr>
          <a:xfrm>
            <a:off x="4091297" y="3540905"/>
            <a:ext cx="7515449" cy="1421928"/>
          </a:xfrm>
          <a:prstGeom prst="rect">
            <a:avLst/>
          </a:prstGeom>
          <a:solidFill>
            <a:schemeClr val="bg1"/>
          </a:solidFill>
          <a:ln w="69850">
            <a:solidFill>
              <a:schemeClr val="bg1"/>
            </a:solidFill>
          </a:ln>
        </p:spPr>
        <p:txBody>
          <a:bodyPr>
            <a:noAutofit/>
          </a:bodyPr>
          <a:lstStyle/>
          <a:p>
            <a:pPr algn="just" defTabSz="914401">
              <a:lnSpc>
                <a:spcPct val="90000"/>
              </a:lnSpc>
              <a:spcBef>
                <a:spcPct val="0"/>
              </a:spcBef>
              <a:buClr>
                <a:srgbClr val="FF0000"/>
              </a:buClr>
            </a:pPr>
            <a:r>
              <a:rPr lang="es-ES" sz="3400" dirty="0">
                <a:ea typeface="+mj-ea"/>
                <a:cs typeface="+mj-cs"/>
              </a:rPr>
              <a:t>servicios para la protección de los NNA en situación de riesgo o coordinar con otros servicios su implementación. </a:t>
            </a:r>
          </a:p>
        </p:txBody>
      </p:sp>
      <p:sp>
        <p:nvSpPr>
          <p:cNvPr id="7" name="Rectángulo 6"/>
          <p:cNvSpPr/>
          <p:nvPr/>
        </p:nvSpPr>
        <p:spPr>
          <a:xfrm>
            <a:off x="3416300" y="5468163"/>
            <a:ext cx="8163150" cy="978729"/>
          </a:xfrm>
          <a:prstGeom prst="rect">
            <a:avLst/>
          </a:prstGeom>
          <a:solidFill>
            <a:schemeClr val="bg1"/>
          </a:solidFill>
          <a:ln w="69850">
            <a:solidFill>
              <a:schemeClr val="bg1"/>
            </a:solidFill>
          </a:ln>
        </p:spPr>
        <p:txBody>
          <a:bodyPr>
            <a:normAutofit fontScale="97500"/>
          </a:bodyPr>
          <a:lstStyle/>
          <a:p>
            <a:pPr algn="just" defTabSz="914401">
              <a:lnSpc>
                <a:spcPct val="90000"/>
              </a:lnSpc>
              <a:spcBef>
                <a:spcPct val="0"/>
              </a:spcBef>
            </a:pPr>
            <a:r>
              <a:rPr lang="es-ES" sz="3200" dirty="0">
                <a:ea typeface="+mj-ea"/>
                <a:cs typeface="+mj-cs"/>
              </a:rPr>
              <a:t>los casos de NNA en situación de desprotección familiar a las UIT o Juzgados. </a:t>
            </a:r>
          </a:p>
        </p:txBody>
      </p:sp>
      <p:sp>
        <p:nvSpPr>
          <p:cNvPr id="2" name="Elipse 1">
            <a:extLst>
              <a:ext uri="{FF2B5EF4-FFF2-40B4-BE49-F238E27FC236}">
                <a16:creationId xmlns:a16="http://schemas.microsoft.com/office/drawing/2014/main" id="{4C2926A0-0D5B-4B3A-B417-6216542DBB10}"/>
              </a:ext>
            </a:extLst>
          </p:cNvPr>
          <p:cNvSpPr/>
          <p:nvPr/>
        </p:nvSpPr>
        <p:spPr>
          <a:xfrm>
            <a:off x="558800" y="1799500"/>
            <a:ext cx="2857500" cy="92465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Dirigir</a:t>
            </a:r>
          </a:p>
        </p:txBody>
      </p:sp>
      <p:sp>
        <p:nvSpPr>
          <p:cNvPr id="8" name="Elipse 7">
            <a:extLst>
              <a:ext uri="{FF2B5EF4-FFF2-40B4-BE49-F238E27FC236}">
                <a16:creationId xmlns:a16="http://schemas.microsoft.com/office/drawing/2014/main" id="{21B4EB1E-150F-440C-84C8-6A420355D88D}"/>
              </a:ext>
            </a:extLst>
          </p:cNvPr>
          <p:cNvSpPr/>
          <p:nvPr/>
        </p:nvSpPr>
        <p:spPr>
          <a:xfrm>
            <a:off x="784404" y="5255059"/>
            <a:ext cx="2387600" cy="92465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Derivar</a:t>
            </a:r>
          </a:p>
        </p:txBody>
      </p:sp>
      <p:sp>
        <p:nvSpPr>
          <p:cNvPr id="9" name="Elipse 8">
            <a:extLst>
              <a:ext uri="{FF2B5EF4-FFF2-40B4-BE49-F238E27FC236}">
                <a16:creationId xmlns:a16="http://schemas.microsoft.com/office/drawing/2014/main" id="{143EB1E4-5954-4122-AF40-10CC51BF813D}"/>
              </a:ext>
            </a:extLst>
          </p:cNvPr>
          <p:cNvSpPr/>
          <p:nvPr/>
        </p:nvSpPr>
        <p:spPr>
          <a:xfrm>
            <a:off x="293719" y="3540905"/>
            <a:ext cx="3797578" cy="11564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Implementar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CDBBF851-FBA2-42A7-8126-A4529931E8E3}"/>
              </a:ext>
            </a:extLst>
          </p:cNvPr>
          <p:cNvSpPr txBox="1">
            <a:spLocks/>
          </p:cNvSpPr>
          <p:nvPr/>
        </p:nvSpPr>
        <p:spPr>
          <a:xfrm>
            <a:off x="4046956" y="3056974"/>
            <a:ext cx="7332248" cy="2315125"/>
          </a:xfrm>
          <a:prstGeom prst="rect">
            <a:avLst/>
          </a:prstGeom>
          <a:solidFill>
            <a:schemeClr val="bg1"/>
          </a:solidFill>
          <a:ln w="69850">
            <a:solidFill>
              <a:schemeClr val="bg1"/>
            </a:solidFill>
          </a:ln>
        </p:spPr>
        <p:txBody>
          <a:bodyPr>
            <a:noAutofit/>
          </a:bodyPr>
          <a:lstStyle/>
          <a:p>
            <a:pPr algn="just" defTabSz="914401">
              <a:lnSpc>
                <a:spcPct val="90000"/>
              </a:lnSpc>
              <a:spcBef>
                <a:spcPct val="0"/>
              </a:spcBef>
              <a:buClr>
                <a:srgbClr val="FF0000"/>
              </a:buClr>
            </a:pPr>
            <a:r>
              <a:rPr lang="es-PE" sz="4800" dirty="0">
                <a:ea typeface="+mj-ea"/>
                <a:cs typeface="+mj-cs"/>
              </a:rPr>
              <a:t>el procedimiento por riesgo de desprotección familiar. </a:t>
            </a:r>
          </a:p>
        </p:txBody>
      </p:sp>
      <p:sp>
        <p:nvSpPr>
          <p:cNvPr id="4" name="Elipse 3">
            <a:extLst>
              <a:ext uri="{FF2B5EF4-FFF2-40B4-BE49-F238E27FC236}">
                <a16:creationId xmlns:a16="http://schemas.microsoft.com/office/drawing/2014/main" id="{A3E5ED71-1CA5-41DB-BB8A-A6D34D133256}"/>
              </a:ext>
            </a:extLst>
          </p:cNvPr>
          <p:cNvSpPr/>
          <p:nvPr/>
        </p:nvSpPr>
        <p:spPr>
          <a:xfrm>
            <a:off x="720012" y="2166986"/>
            <a:ext cx="3039188" cy="231512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6000" b="1" dirty="0"/>
              <a:t>Dirigir</a:t>
            </a:r>
          </a:p>
        </p:txBody>
      </p:sp>
      <p:sp>
        <p:nvSpPr>
          <p:cNvPr id="5" name="CuadroTexto 2">
            <a:extLst>
              <a:ext uri="{FF2B5EF4-FFF2-40B4-BE49-F238E27FC236}">
                <a16:creationId xmlns:a16="http://schemas.microsoft.com/office/drawing/2014/main" id="{6618144E-EC7C-41E0-93DE-E42DDF664DA2}"/>
              </a:ext>
            </a:extLst>
          </p:cNvPr>
          <p:cNvSpPr txBox="1"/>
          <p:nvPr/>
        </p:nvSpPr>
        <p:spPr>
          <a:xfrm>
            <a:off x="3274203" y="937163"/>
            <a:ext cx="8305247" cy="757130"/>
          </a:xfrm>
          <a:prstGeom prst="rect">
            <a:avLst/>
          </a:prstGeom>
        </p:spPr>
        <p:txBody>
          <a:bodyPr/>
          <a:lstStyle>
            <a:defPPr>
              <a:defRPr lang="es-PE"/>
            </a:defPPr>
            <a:lvl1pPr algn="ctr" defTabSz="914401">
              <a:lnSpc>
                <a:spcPct val="90000"/>
              </a:lnSpc>
              <a:spcBef>
                <a:spcPct val="0"/>
              </a:spcBef>
              <a:buNone/>
              <a:defRPr sz="4800" b="1">
                <a:solidFill>
                  <a:srgbClr val="FF0000"/>
                </a:solidFill>
                <a:effectLst>
                  <a:outerShdw blurRad="38100" dist="38100" dir="2700000" algn="tl">
                    <a:srgbClr val="000000">
                      <a:alpha val="43137"/>
                    </a:srgbClr>
                  </a:outerShdw>
                </a:effectLst>
                <a:latin typeface="+mj-lt"/>
                <a:ea typeface="+mj-ea"/>
                <a:cs typeface="+mj-cs"/>
              </a:defRPr>
            </a:lvl1pPr>
          </a:lstStyle>
          <a:p>
            <a:pPr algn="r"/>
            <a:endParaRPr lang="es-PE" dirty="0"/>
          </a:p>
          <a:p>
            <a:pPr algn="r"/>
            <a:r>
              <a:rPr lang="es-PE" dirty="0"/>
              <a:t>Función 1</a:t>
            </a:r>
          </a:p>
        </p:txBody>
      </p:sp>
    </p:spTree>
    <p:extLst>
      <p:ext uri="{BB962C8B-B14F-4D97-AF65-F5344CB8AC3E}">
        <p14:creationId xmlns:p14="http://schemas.microsoft.com/office/powerpoint/2010/main" val="168159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F41C19D-FE31-4EF7-A263-CF2833DC7530}"/>
              </a:ext>
            </a:extLst>
          </p:cNvPr>
          <p:cNvPicPr>
            <a:picLocks noChangeAspect="1"/>
          </p:cNvPicPr>
          <p:nvPr/>
        </p:nvPicPr>
        <p:blipFill rotWithShape="1">
          <a:blip r:embed="rId3">
            <a:extLst>
              <a:ext uri="{28A0092B-C50C-407E-A947-70E740481C1C}">
                <a14:useLocalDpi xmlns:a14="http://schemas.microsoft.com/office/drawing/2010/main" val="0"/>
              </a:ext>
            </a:extLst>
          </a:blip>
          <a:srcRect r="27594" b="1"/>
          <a:stretch/>
        </p:blipFill>
        <p:spPr>
          <a:xfrm>
            <a:off x="958396" y="2506559"/>
            <a:ext cx="2342282" cy="2438400"/>
          </a:xfrm>
          <a:prstGeom prst="rect">
            <a:avLst/>
          </a:prstGeom>
          <a:effectLst/>
        </p:spPr>
      </p:pic>
      <p:sp>
        <p:nvSpPr>
          <p:cNvPr id="14" name="13 CuadroTexto"/>
          <p:cNvSpPr txBox="1"/>
          <p:nvPr/>
        </p:nvSpPr>
        <p:spPr>
          <a:xfrm>
            <a:off x="0" y="1248838"/>
            <a:ext cx="7146562" cy="929014"/>
          </a:xfrm>
          <a:prstGeom prst="rect">
            <a:avLst/>
          </a:prstGeom>
        </p:spPr>
        <p:txBody>
          <a:bodyPr/>
          <a:lstStyle>
            <a:lvl1pPr algn="ctr" defTabSz="914401">
              <a:lnSpc>
                <a:spcPct val="90000"/>
              </a:lnSpc>
              <a:spcBef>
                <a:spcPct val="0"/>
              </a:spcBef>
              <a:buNone/>
              <a:defRPr sz="4403" b="1">
                <a:solidFill>
                  <a:srgbClr val="FF0000"/>
                </a:solidFill>
                <a:effectLst>
                  <a:outerShdw blurRad="38100" dist="38100" dir="2700000" algn="tl">
                    <a:srgbClr val="000000">
                      <a:alpha val="43137"/>
                    </a:srgbClr>
                  </a:outerShdw>
                </a:effectLst>
                <a:latin typeface="+mj-lt"/>
                <a:ea typeface="+mj-ea"/>
                <a:cs typeface="+mj-cs"/>
              </a:defRPr>
            </a:lvl1pPr>
          </a:lstStyle>
          <a:p>
            <a:r>
              <a:rPr lang="en-US" dirty="0" err="1"/>
              <a:t>Acreditación</a:t>
            </a:r>
            <a:r>
              <a:rPr lang="en-US" dirty="0"/>
              <a:t> de DEMUNA</a:t>
            </a:r>
          </a:p>
        </p:txBody>
      </p:sp>
      <p:sp>
        <p:nvSpPr>
          <p:cNvPr id="17" name="16 CuadroTexto"/>
          <p:cNvSpPr txBox="1"/>
          <p:nvPr/>
        </p:nvSpPr>
        <p:spPr>
          <a:xfrm>
            <a:off x="3836705" y="2032745"/>
            <a:ext cx="7706366" cy="3785419"/>
          </a:xfrm>
          <a:prstGeom prst="rect">
            <a:avLst/>
          </a:prstGeom>
        </p:spPr>
        <p:txBody>
          <a:bodyPr vert="horz" lIns="91440" tIns="45720" rIns="91440" bIns="45720" rtlCol="0">
            <a:normAutofit fontScale="92500"/>
          </a:bodyPr>
          <a:lstStyle/>
          <a:p>
            <a:pPr marL="228600" indent="-457200">
              <a:lnSpc>
                <a:spcPct val="90000"/>
              </a:lnSpc>
              <a:spcAft>
                <a:spcPts val="600"/>
              </a:spcAft>
              <a:buClr>
                <a:srgbClr val="FF0000"/>
              </a:buClr>
              <a:buFont typeface="Wingdings" panose="05000000000000000000" pitchFamily="2" charset="2"/>
              <a:buChar char="§"/>
            </a:pPr>
            <a:r>
              <a:rPr lang="en-US" sz="3200" dirty="0"/>
              <a:t> </a:t>
            </a:r>
            <a:r>
              <a:rPr lang="en-US" sz="3200" dirty="0" err="1"/>
              <a:t>Requiere</a:t>
            </a:r>
            <a:r>
              <a:rPr lang="en-US" sz="3200" dirty="0"/>
              <a:t> </a:t>
            </a:r>
            <a:r>
              <a:rPr lang="en-US" sz="3200" b="1" dirty="0" err="1">
                <a:solidFill>
                  <a:srgbClr val="0070C0"/>
                </a:solidFill>
              </a:rPr>
              <a:t>espacio</a:t>
            </a:r>
            <a:r>
              <a:rPr lang="en-US" sz="3200" b="1" dirty="0">
                <a:solidFill>
                  <a:srgbClr val="0070C0"/>
                </a:solidFill>
              </a:rPr>
              <a:t> </a:t>
            </a:r>
            <a:r>
              <a:rPr lang="en-US" sz="3200" b="1" dirty="0" err="1">
                <a:solidFill>
                  <a:srgbClr val="0070C0"/>
                </a:solidFill>
              </a:rPr>
              <a:t>privado</a:t>
            </a:r>
            <a:endParaRPr lang="en-US" sz="3200" b="1" dirty="0">
              <a:solidFill>
                <a:srgbClr val="0070C0"/>
              </a:solidFill>
            </a:endParaRPr>
          </a:p>
          <a:p>
            <a:pPr marL="490538" indent="-457200">
              <a:lnSpc>
                <a:spcPct val="90000"/>
              </a:lnSpc>
              <a:spcAft>
                <a:spcPts val="600"/>
              </a:spcAft>
              <a:buClr>
                <a:srgbClr val="FF0000"/>
              </a:buClr>
              <a:buFont typeface="Wingdings" panose="05000000000000000000" pitchFamily="2" charset="2"/>
              <a:buChar char="§"/>
            </a:pPr>
            <a:r>
              <a:rPr lang="en-US" sz="3200" dirty="0" err="1"/>
              <a:t>Designación</a:t>
            </a:r>
            <a:r>
              <a:rPr lang="en-US" sz="3200" dirty="0"/>
              <a:t> del </a:t>
            </a:r>
            <a:r>
              <a:rPr lang="en-US" sz="3200" b="1" dirty="0" err="1">
                <a:solidFill>
                  <a:srgbClr val="0070C0"/>
                </a:solidFill>
              </a:rPr>
              <a:t>defensor</a:t>
            </a:r>
            <a:r>
              <a:rPr lang="en-US" sz="3200" b="1" dirty="0">
                <a:solidFill>
                  <a:srgbClr val="0070C0"/>
                </a:solidFill>
              </a:rPr>
              <a:t>/a </a:t>
            </a:r>
            <a:r>
              <a:rPr lang="en-US" sz="3200" b="1" dirty="0" err="1">
                <a:solidFill>
                  <a:srgbClr val="0070C0"/>
                </a:solidFill>
              </a:rPr>
              <a:t>responsable</a:t>
            </a:r>
            <a:r>
              <a:rPr lang="en-US" sz="3200" b="1" dirty="0"/>
              <a:t> </a:t>
            </a:r>
            <a:r>
              <a:rPr lang="en-US" sz="3200" dirty="0"/>
              <a:t>para </a:t>
            </a:r>
            <a:r>
              <a:rPr lang="en-US" sz="3200" dirty="0" err="1"/>
              <a:t>dirigir</a:t>
            </a:r>
            <a:r>
              <a:rPr lang="en-US" sz="3200" dirty="0"/>
              <a:t> el </a:t>
            </a:r>
            <a:r>
              <a:rPr lang="en-US" sz="3200" dirty="0" err="1"/>
              <a:t>procedimiento</a:t>
            </a:r>
            <a:r>
              <a:rPr lang="en-US" sz="3200" dirty="0"/>
              <a:t> de </a:t>
            </a:r>
            <a:r>
              <a:rPr lang="en-US" sz="3200" dirty="0" err="1"/>
              <a:t>riesgo</a:t>
            </a:r>
            <a:r>
              <a:rPr lang="en-US" sz="3200" dirty="0"/>
              <a:t> de </a:t>
            </a:r>
            <a:r>
              <a:rPr lang="en-US" sz="3200" dirty="0" err="1"/>
              <a:t>desprotección</a:t>
            </a:r>
            <a:r>
              <a:rPr lang="en-US" sz="3200" dirty="0"/>
              <a:t> familiar, </a:t>
            </a:r>
            <a:r>
              <a:rPr lang="en-US" sz="3200" dirty="0" err="1"/>
              <a:t>mediante</a:t>
            </a:r>
            <a:r>
              <a:rPr lang="en-US" sz="3200" dirty="0"/>
              <a:t> </a:t>
            </a:r>
            <a:r>
              <a:rPr lang="en-US" sz="3200" dirty="0" err="1"/>
              <a:t>resolución</a:t>
            </a:r>
            <a:r>
              <a:rPr lang="en-US" sz="3200" dirty="0"/>
              <a:t> de </a:t>
            </a:r>
            <a:r>
              <a:rPr lang="en-US" sz="3200" dirty="0" err="1"/>
              <a:t>alcaldía</a:t>
            </a:r>
            <a:r>
              <a:rPr lang="en-US" sz="3200" dirty="0"/>
              <a:t>.</a:t>
            </a:r>
          </a:p>
          <a:p>
            <a:pPr marL="490538" indent="-457200">
              <a:lnSpc>
                <a:spcPct val="90000"/>
              </a:lnSpc>
              <a:spcAft>
                <a:spcPts val="600"/>
              </a:spcAft>
              <a:buClr>
                <a:srgbClr val="FF0000"/>
              </a:buClr>
              <a:buFont typeface="Wingdings" panose="05000000000000000000" pitchFamily="2" charset="2"/>
              <a:buChar char="§"/>
            </a:pPr>
            <a:r>
              <a:rPr lang="es-PE" sz="3200" b="1" dirty="0">
                <a:solidFill>
                  <a:srgbClr val="0070C0"/>
                </a:solidFill>
              </a:rPr>
              <a:t>Equipo multidisciplinario </a:t>
            </a:r>
            <a:r>
              <a:rPr lang="en-US" sz="3200" dirty="0" err="1"/>
              <a:t>capacitado</a:t>
            </a:r>
            <a:r>
              <a:rPr lang="en-US" sz="3200" dirty="0"/>
              <a:t> (abogado/a, </a:t>
            </a:r>
            <a:r>
              <a:rPr lang="en-US" sz="3200" dirty="0" err="1"/>
              <a:t>psicólogo</a:t>
            </a:r>
            <a:r>
              <a:rPr lang="en-US" sz="3200" dirty="0"/>
              <a:t>/a o </a:t>
            </a:r>
            <a:r>
              <a:rPr lang="en-US" sz="3200" dirty="0" err="1"/>
              <a:t>trabajador</a:t>
            </a:r>
            <a:r>
              <a:rPr lang="en-US" sz="3200" dirty="0"/>
              <a:t> social)</a:t>
            </a:r>
          </a:p>
          <a:p>
            <a:pPr marL="228600" indent="-457200">
              <a:lnSpc>
                <a:spcPct val="90000"/>
              </a:lnSpc>
              <a:spcAft>
                <a:spcPts val="600"/>
              </a:spcAft>
              <a:buClr>
                <a:srgbClr val="FF0000"/>
              </a:buClr>
              <a:buFont typeface="Wingdings" panose="05000000000000000000" pitchFamily="2" charset="2"/>
              <a:buChar char="§"/>
            </a:pPr>
            <a:r>
              <a:rPr lang="en-US" sz="3200" dirty="0"/>
              <a:t> </a:t>
            </a:r>
            <a:r>
              <a:rPr lang="en-US" sz="3200" dirty="0" err="1"/>
              <a:t>Presentar</a:t>
            </a:r>
            <a:r>
              <a:rPr lang="en-US" sz="3200" dirty="0"/>
              <a:t> </a:t>
            </a:r>
            <a:r>
              <a:rPr lang="en-US" sz="3200" b="1" dirty="0" err="1">
                <a:solidFill>
                  <a:srgbClr val="0070C0"/>
                </a:solidFill>
              </a:rPr>
              <a:t>expediente</a:t>
            </a:r>
            <a:r>
              <a:rPr lang="en-US" sz="3200" dirty="0"/>
              <a:t> ante el MIMP</a:t>
            </a:r>
          </a:p>
          <a:p>
            <a:pPr marL="228600" indent="-457200">
              <a:lnSpc>
                <a:spcPct val="90000"/>
              </a:lnSpc>
              <a:spcAft>
                <a:spcPts val="600"/>
              </a:spcAft>
              <a:buClr>
                <a:srgbClr val="FF0000"/>
              </a:buClr>
              <a:buFont typeface="Wingdings" panose="05000000000000000000" pitchFamily="2" charset="2"/>
              <a:buChar cha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11 CuadroTexto"/>
          <p:cNvSpPr txBox="1"/>
          <p:nvPr/>
        </p:nvSpPr>
        <p:spPr>
          <a:xfrm>
            <a:off x="4718508" y="2184130"/>
            <a:ext cx="2595282" cy="461665"/>
          </a:xfrm>
          <a:prstGeom prst="rect">
            <a:avLst/>
          </a:prstGeom>
          <a:noFill/>
          <a:ln w="50800">
            <a:solidFill>
              <a:schemeClr val="bg1"/>
            </a:solidFill>
          </a:ln>
        </p:spPr>
        <p:txBody>
          <a:bodyPr wrap="square" rtlCol="0">
            <a:spAutoFit/>
          </a:bodyPr>
          <a:lstStyle/>
          <a:p>
            <a:pPr algn="ctr"/>
            <a:r>
              <a:rPr lang="es-PE" sz="2400" b="1" dirty="0">
                <a:solidFill>
                  <a:srgbClr val="0070C0"/>
                </a:solidFill>
              </a:rPr>
              <a:t>COMPONENTES</a:t>
            </a:r>
          </a:p>
        </p:txBody>
      </p:sp>
      <p:sp>
        <p:nvSpPr>
          <p:cNvPr id="3" name="Rectángulo redondeado 4"/>
          <p:cNvSpPr>
            <a:spLocks/>
          </p:cNvSpPr>
          <p:nvPr/>
        </p:nvSpPr>
        <p:spPr bwMode="auto">
          <a:xfrm>
            <a:off x="2274729" y="2728683"/>
            <a:ext cx="2050526" cy="3736529"/>
          </a:xfrm>
          <a:prstGeom prst="roundRect">
            <a:avLst/>
          </a:prstGeom>
          <a:solidFill>
            <a:srgbClr val="0070C0"/>
          </a:solidFill>
          <a:ln w="9525">
            <a:solidFill>
              <a:srgbClr val="0070C0"/>
            </a:solidFill>
            <a:miter lim="800000"/>
            <a:headEnd/>
            <a:tailEnd/>
          </a:ln>
        </p:spPr>
        <p:txBody>
          <a:bodyPr rot="0" spcFirstLastPara="0" vert="horz" wrap="square" lIns="91440" tIns="45720" rIns="91440" bIns="45720" numCol="1" spcCol="0" rtlCol="0" fromWordArt="0" anchor="ctr" anchorCtr="0" forceAA="0" upright="1" compatLnSpc="1">
            <a:prstTxWarp prst="textNoShape">
              <a:avLst/>
            </a:prstTxWarp>
            <a:noAutofit/>
          </a:bodyPr>
          <a:lstStyle/>
          <a:p>
            <a:pPr algn="ctr">
              <a:lnSpc>
                <a:spcPct val="115000"/>
              </a:lnSpc>
              <a:spcAft>
                <a:spcPts val="1000"/>
              </a:spcAft>
            </a:pPr>
            <a:r>
              <a:rPr lang="es-PE"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Expediente</a:t>
            </a:r>
          </a:p>
        </p:txBody>
      </p:sp>
      <p:sp>
        <p:nvSpPr>
          <p:cNvPr id="4" name="Rectángulo redondeado 5"/>
          <p:cNvSpPr>
            <a:spLocks/>
          </p:cNvSpPr>
          <p:nvPr/>
        </p:nvSpPr>
        <p:spPr bwMode="auto">
          <a:xfrm>
            <a:off x="7709282" y="2728683"/>
            <a:ext cx="2948208" cy="3736529"/>
          </a:xfrm>
          <a:prstGeom prst="roundRect">
            <a:avLst/>
          </a:prstGeom>
          <a:solidFill>
            <a:srgbClr val="0070C0"/>
          </a:solidFill>
          <a:ln w="9525">
            <a:solidFill>
              <a:srgbClr val="0070C0"/>
            </a:solidFill>
            <a:miter lim="800000"/>
            <a:headEnd/>
            <a:tailEnd/>
          </a:ln>
        </p:spPr>
        <p:txBody>
          <a:bodyPr rot="0" spcFirstLastPara="0" vert="horz" wrap="square" lIns="91440" tIns="45720" rIns="91440" bIns="45720" numCol="1" spcCol="0" rtlCol="0" fromWordArt="0" anchor="ctr" anchorCtr="0" forceAA="0" upright="1" compatLnSpc="1">
            <a:prstTxWarp prst="textNoShape">
              <a:avLst/>
            </a:prstTxWarp>
            <a:noAutofit/>
          </a:bodyPr>
          <a:lstStyle/>
          <a:p>
            <a:pPr algn="ctr">
              <a:lnSpc>
                <a:spcPct val="115000"/>
              </a:lnSpc>
              <a:spcAft>
                <a:spcPts val="1000"/>
              </a:spcAft>
            </a:pPr>
            <a:r>
              <a:rPr lang="es-PE" sz="2800" b="1" dirty="0">
                <a:solidFill>
                  <a:schemeClr val="bg1"/>
                </a:solidFill>
                <a:latin typeface="Calibri" panose="020F0502020204030204" pitchFamily="34" charset="0"/>
                <a:cs typeface="Times New Roman" panose="02020603050405020304" pitchFamily="18" charset="0"/>
              </a:rPr>
              <a:t>Medida de protección implementada</a:t>
            </a:r>
          </a:p>
        </p:txBody>
      </p:sp>
      <p:sp>
        <p:nvSpPr>
          <p:cNvPr id="5" name="Rectángulo redondeado 6"/>
          <p:cNvSpPr>
            <a:spLocks/>
          </p:cNvSpPr>
          <p:nvPr/>
        </p:nvSpPr>
        <p:spPr bwMode="auto">
          <a:xfrm>
            <a:off x="4489914" y="2620249"/>
            <a:ext cx="3033490" cy="1280476"/>
          </a:xfrm>
          <a:prstGeom prst="roundRect">
            <a:avLst/>
          </a:prstGeom>
          <a:solidFill>
            <a:srgbClr val="7030A0"/>
          </a:solidFill>
          <a:ln w="9525">
            <a:solidFill>
              <a:srgbClr val="7030A0"/>
            </a:solidFill>
            <a:miter lim="800000"/>
            <a:headEnd/>
            <a:tailEnd/>
          </a:ln>
        </p:spPr>
        <p:txBody>
          <a:bodyPr rot="0" spcFirstLastPara="0" vert="horz" wrap="square" lIns="91440" tIns="0" rIns="91440" bIns="45720" numCol="1" spcCol="0" rtlCol="0" fromWordArt="0" anchor="t" anchorCtr="0" forceAA="0" upright="1" compatLnSpc="1">
            <a:prstTxWarp prst="textNoShape">
              <a:avLst/>
            </a:prstTxWarp>
            <a:noAutofit/>
          </a:bodyPr>
          <a:lstStyle/>
          <a:p>
            <a:pPr algn="ctr">
              <a:lnSpc>
                <a:spcPct val="115000"/>
              </a:lnSpc>
              <a:spcAft>
                <a:spcPts val="1000"/>
              </a:spcAft>
            </a:pPr>
            <a:r>
              <a:rPr lang="es-PE" sz="2400" dirty="0">
                <a:solidFill>
                  <a:schemeClr val="bg1"/>
                </a:solidFill>
                <a:ea typeface="Times New Roman" panose="02020603050405020304" pitchFamily="18" charset="0"/>
                <a:cs typeface="Times New Roman" panose="02020603050405020304" pitchFamily="18" charset="0"/>
              </a:rPr>
              <a:t>Protección por riesgo de desprotección familiar</a:t>
            </a:r>
            <a:endPar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redondeado 7"/>
          <p:cNvSpPr>
            <a:spLocks/>
          </p:cNvSpPr>
          <p:nvPr/>
        </p:nvSpPr>
        <p:spPr bwMode="auto">
          <a:xfrm>
            <a:off x="4504433" y="3942237"/>
            <a:ext cx="3018971" cy="980905"/>
          </a:xfrm>
          <a:prstGeom prst="roundRect">
            <a:avLst/>
          </a:prstGeom>
          <a:solidFill>
            <a:srgbClr val="00B050"/>
          </a:solidFill>
          <a:ln w="9525">
            <a:solidFill>
              <a:srgbClr val="00B050"/>
            </a:solidFill>
            <a:miter lim="800000"/>
            <a:headEnd/>
            <a:tailEnd/>
          </a:ln>
        </p:spPr>
        <p:txBody>
          <a:bodyPr rot="0" spcFirstLastPara="0" vert="horz" wrap="square" lIns="91440" tIns="0" rIns="91440" bIns="45720" numCol="1" spcCol="0" rtlCol="0" fromWordArt="0" anchor="t" anchorCtr="0" forceAA="0" upright="1" compatLnSpc="1">
            <a:prstTxWarp prst="textNoShape">
              <a:avLst/>
            </a:prstTxWarp>
            <a:noAutofit/>
          </a:bodyPr>
          <a:lstStyle/>
          <a:p>
            <a:pPr algn="ctr">
              <a:lnSpc>
                <a:spcPct val="115000"/>
              </a:lnSpc>
              <a:spcAft>
                <a:spcPts val="1000"/>
              </a:spcAft>
            </a:pPr>
            <a:r>
              <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Desarrollo de factores protectores en NNA</a:t>
            </a:r>
          </a:p>
          <a:p>
            <a:pPr algn="ctr">
              <a:lnSpc>
                <a:spcPct val="115000"/>
              </a:lnSpc>
              <a:spcAft>
                <a:spcPts val="1000"/>
              </a:spcAft>
            </a:pPr>
            <a:endPar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ángulo redondeado 8"/>
          <p:cNvSpPr>
            <a:spLocks/>
          </p:cNvSpPr>
          <p:nvPr/>
        </p:nvSpPr>
        <p:spPr bwMode="auto">
          <a:xfrm>
            <a:off x="4528439" y="4960647"/>
            <a:ext cx="3004457" cy="1454209"/>
          </a:xfrm>
          <a:prstGeom prst="roundRect">
            <a:avLst/>
          </a:prstGeom>
          <a:solidFill>
            <a:srgbClr val="FFC000"/>
          </a:solidFill>
          <a:ln w="9525">
            <a:solidFill>
              <a:srgbClr val="FFC000"/>
            </a:solidFill>
            <a:miter lim="800000"/>
            <a:headEnd/>
            <a:tailEnd/>
          </a:ln>
        </p:spPr>
        <p:txBody>
          <a:bodyPr rot="0" spcFirstLastPara="0" vert="horz" wrap="square" lIns="91440" tIns="45720" rIns="91440" bIns="45720" numCol="1" spcCol="0" rtlCol="0" fromWordArt="0" anchor="t" anchorCtr="0" forceAA="0" upright="1" compatLnSpc="1">
            <a:prstTxWarp prst="textNoShape">
              <a:avLst/>
            </a:prstTxWarp>
            <a:noAutofit/>
          </a:bodyPr>
          <a:lstStyle/>
          <a:p>
            <a:pPr algn="ctr">
              <a:lnSpc>
                <a:spcPct val="115000"/>
              </a:lnSpc>
              <a:spcAft>
                <a:spcPts val="1000"/>
              </a:spcAft>
            </a:pPr>
            <a:r>
              <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Intervención</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soporte</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o </a:t>
            </a:r>
            <a:r>
              <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fortalecimiento</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familiar</a:t>
            </a:r>
            <a:endPar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CuadroTexto 9"/>
          <p:cNvSpPr txBox="1"/>
          <p:nvPr/>
        </p:nvSpPr>
        <p:spPr>
          <a:xfrm>
            <a:off x="336331" y="1170248"/>
            <a:ext cx="11702222" cy="2531462"/>
          </a:xfrm>
          <a:prstGeom prst="rect">
            <a:avLst/>
          </a:prstGeom>
        </p:spPr>
        <p:txBody>
          <a:bodyPr/>
          <a:lstStyle>
            <a:lvl1pPr algn="ctr" defTabSz="914401">
              <a:lnSpc>
                <a:spcPct val="90000"/>
              </a:lnSpc>
              <a:spcBef>
                <a:spcPct val="0"/>
              </a:spcBef>
              <a:buNone/>
              <a:defRPr sz="4403" b="1">
                <a:solidFill>
                  <a:srgbClr val="FF0000"/>
                </a:solidFill>
                <a:effectLst>
                  <a:outerShdw blurRad="38100" dist="38100" dir="2700000" algn="tl">
                    <a:srgbClr val="000000">
                      <a:alpha val="43137"/>
                    </a:srgbClr>
                  </a:outerShdw>
                </a:effectLst>
                <a:latin typeface="+mj-lt"/>
                <a:ea typeface="+mj-ea"/>
                <a:cs typeface="+mj-cs"/>
              </a:defRPr>
            </a:lvl1pPr>
          </a:lstStyle>
          <a:p>
            <a:r>
              <a:rPr lang="es-PE" sz="3200" dirty="0"/>
              <a:t>PROCESO GENERAL DE INTERVENCIÓN EN LOS CASOS DE RIESGO DE DESPROTECCIÓN FAMILIAR DE NIÑAS, NIÑOS Y ADOLESCENTES</a:t>
            </a:r>
          </a:p>
        </p:txBody>
      </p:sp>
      <p:pic>
        <p:nvPicPr>
          <p:cNvPr id="10" name="9 Imagen"/>
          <p:cNvPicPr>
            <a:picLocks noChangeAspect="1"/>
          </p:cNvPicPr>
          <p:nvPr/>
        </p:nvPicPr>
        <p:blipFill rotWithShape="1">
          <a:blip r:embed="rId3" cstate="print">
            <a:extLst>
              <a:ext uri="{28A0092B-C50C-407E-A947-70E740481C1C}">
                <a14:useLocalDpi xmlns:a14="http://schemas.microsoft.com/office/drawing/2010/main" val="0"/>
              </a:ext>
            </a:extLst>
          </a:blip>
          <a:srcRect l="72281" t="12663" r="5767" b="54351"/>
          <a:stretch/>
        </p:blipFill>
        <p:spPr>
          <a:xfrm>
            <a:off x="10382604" y="3431069"/>
            <a:ext cx="1894471" cy="2012912"/>
          </a:xfrm>
          <a:prstGeom prst="rect">
            <a:avLst/>
          </a:prstGeom>
        </p:spPr>
      </p:pic>
      <p:pic>
        <p:nvPicPr>
          <p:cNvPr id="11" name="10 Imagen" descr="NIÑO COSTA.png"/>
          <p:cNvPicPr>
            <a:picLocks noChangeAspect="1"/>
          </p:cNvPicPr>
          <p:nvPr/>
        </p:nvPicPr>
        <p:blipFill>
          <a:blip r:embed="rId4" cstate="print"/>
          <a:stretch>
            <a:fillRect/>
          </a:stretch>
        </p:blipFill>
        <p:spPr>
          <a:xfrm flipH="1">
            <a:off x="667249" y="3321269"/>
            <a:ext cx="1334102" cy="1710848"/>
          </a:xfrm>
          <a:prstGeom prst="rect">
            <a:avLst/>
          </a:prstGeom>
        </p:spPr>
      </p:pic>
      <p:sp>
        <p:nvSpPr>
          <p:cNvPr id="2" name="Rectángulo redondeado 3"/>
          <p:cNvSpPr>
            <a:spLocks/>
          </p:cNvSpPr>
          <p:nvPr/>
        </p:nvSpPr>
        <p:spPr bwMode="auto">
          <a:xfrm>
            <a:off x="10051784" y="5398188"/>
            <a:ext cx="2358525" cy="1396267"/>
          </a:xfrm>
          <a:prstGeom prst="roundRect">
            <a:avLst/>
          </a:prstGeom>
          <a:solidFill>
            <a:srgbClr val="FFFFFF"/>
          </a:solidFill>
          <a:ln w="9525">
            <a:noFill/>
            <a:miter lim="800000"/>
            <a:headEnd/>
            <a:tailEnd/>
          </a:ln>
        </p:spPr>
        <p:txBody>
          <a:bodyPr rot="0" spcFirstLastPara="0" vert="horz" wrap="square" lIns="91440" tIns="45720" rIns="91440" bIns="45720" numCol="1" spcCol="0" rtlCol="0" fromWordArt="0" anchor="t" anchorCtr="0" forceAA="0" upright="1" compatLnSpc="1">
            <a:prstTxWarp prst="textNoShape">
              <a:avLst/>
            </a:prstTxWarp>
            <a:noAutofit/>
          </a:bodyPr>
          <a:lstStyle/>
          <a:p>
            <a:pPr algn="ctr">
              <a:lnSpc>
                <a:spcPct val="115000"/>
              </a:lnSpc>
              <a:spcAft>
                <a:spcPts val="0"/>
              </a:spcAft>
            </a:pPr>
            <a:r>
              <a:rPr lang="es-PE" sz="2200" b="1"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Niñas, niños y adolescentes en protegidos</a:t>
            </a:r>
            <a:endParaRPr lang="es-PE" sz="2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ángulo redondeado 10"/>
          <p:cNvSpPr>
            <a:spLocks/>
          </p:cNvSpPr>
          <p:nvPr/>
        </p:nvSpPr>
        <p:spPr bwMode="auto">
          <a:xfrm>
            <a:off x="54248" y="5058225"/>
            <a:ext cx="2552317" cy="1512168"/>
          </a:xfrm>
          <a:prstGeom prst="roundRect">
            <a:avLst/>
          </a:prstGeom>
          <a:solidFill>
            <a:srgbClr val="FFFFFF"/>
          </a:solidFill>
          <a:ln w="9525">
            <a:noFill/>
            <a:miter lim="800000"/>
            <a:headEnd/>
            <a:tailEnd/>
          </a:ln>
        </p:spPr>
        <p:txBody>
          <a:bodyPr rot="0" spcFirstLastPara="0" vert="horz" wrap="square" lIns="91440" tIns="45720" rIns="91440" bIns="45720" numCol="1" spcCol="0" rtlCol="0" fromWordArt="0" anchor="t" anchorCtr="0" forceAA="0" upright="1" compatLnSpc="1">
            <a:prstTxWarp prst="textNoShape">
              <a:avLst/>
            </a:prstTxWarp>
            <a:noAutofit/>
          </a:bodyPr>
          <a:lstStyle/>
          <a:p>
            <a:pPr algn="ctr">
              <a:lnSpc>
                <a:spcPct val="115000"/>
              </a:lnSpc>
              <a:spcAft>
                <a:spcPts val="1000"/>
              </a:spcAft>
            </a:pPr>
            <a:r>
              <a:rPr lang="es-PE" sz="2200" b="1"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NNA en riesgo de desprotección familiar</a:t>
            </a:r>
            <a:endParaRPr lang="es-PE" sz="2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4" grpId="0" animBg="1"/>
      <p:bldP spid="5" grpId="0" animBg="1"/>
      <p:bldP spid="6" grpId="0" animBg="1"/>
      <p:bldP spid="7" grpId="0" animBg="1"/>
      <p:bldP spid="2" grpId="0" animBg="1"/>
      <p:bldP spid="9" grpId="0" animBg="1"/>
    </p:bldLst>
  </p:timing>
</p:sld>
</file>

<file path=ppt/theme/theme1.xml><?xml version="1.0" encoding="utf-8"?>
<a:theme xmlns:a="http://schemas.openxmlformats.org/drawingml/2006/main" name="Tema de Office">
  <a:themeElements>
    <a:clrScheme name="Personalizado 4">
      <a:dk1>
        <a:srgbClr val="3F3F3F"/>
      </a:dk1>
      <a:lt1>
        <a:sysClr val="window" lastClr="FFFFFF"/>
      </a:lt1>
      <a:dk2>
        <a:srgbClr val="44546A"/>
      </a:dk2>
      <a:lt2>
        <a:srgbClr val="E7E6E6"/>
      </a:lt2>
      <a:accent1>
        <a:srgbClr val="FFFFFF"/>
      </a:accent1>
      <a:accent2>
        <a:srgbClr val="F2F2F2"/>
      </a:accent2>
      <a:accent3>
        <a:srgbClr val="A5A5A5"/>
      </a:accent3>
      <a:accent4>
        <a:srgbClr val="D8D8D8"/>
      </a:accent4>
      <a:accent5>
        <a:srgbClr val="7F7F7F"/>
      </a:accent5>
      <a:accent6>
        <a:srgbClr val="595959"/>
      </a:accent6>
      <a:hlink>
        <a:srgbClr val="3F3F3F"/>
      </a:hlink>
      <a:folHlink>
        <a:srgbClr val="0C0C0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1886</TotalTime>
  <Words>601</Words>
  <Application>Microsoft Office PowerPoint</Application>
  <PresentationFormat>Panorámica</PresentationFormat>
  <Paragraphs>103</Paragraphs>
  <Slides>22</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Palatino Linotype</vt:lpstr>
      <vt:lpstr>Times New Roman</vt:lpstr>
      <vt:lpstr>Wingdings</vt:lpstr>
      <vt:lpstr>Tema de Office</vt:lpstr>
      <vt:lpstr>El rol de la DEMUNA en el marco del D.L 1297</vt:lpstr>
      <vt:lpstr>Vamos a enfocarnos en nosotros mismos</vt:lpstr>
      <vt:lpstr>Presentación de PowerPoint</vt:lpstr>
      <vt:lpstr>De la percepción a la terminología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Joseph Sanchez Horna</dc:creator>
  <cp:lastModifiedBy>Pao Muguerza</cp:lastModifiedBy>
  <cp:revision>130</cp:revision>
  <dcterms:created xsi:type="dcterms:W3CDTF">2016-12-26T15:08:31Z</dcterms:created>
  <dcterms:modified xsi:type="dcterms:W3CDTF">2017-11-21T13:46:56Z</dcterms:modified>
</cp:coreProperties>
</file>