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303" r:id="rId3"/>
    <p:sldId id="258" r:id="rId4"/>
    <p:sldId id="270" r:id="rId5"/>
    <p:sldId id="265" r:id="rId6"/>
    <p:sldId id="305" r:id="rId7"/>
    <p:sldId id="262" r:id="rId8"/>
    <p:sldId id="259" r:id="rId9"/>
    <p:sldId id="260" r:id="rId10"/>
    <p:sldId id="299" r:id="rId11"/>
    <p:sldId id="300" r:id="rId12"/>
    <p:sldId id="302" r:id="rId13"/>
    <p:sldId id="284" r:id="rId14"/>
    <p:sldId id="306" r:id="rId15"/>
    <p:sldId id="307" r:id="rId16"/>
    <p:sldId id="279" r:id="rId17"/>
    <p:sldId id="264" r:id="rId18"/>
    <p:sldId id="268" r:id="rId19"/>
    <p:sldId id="290" r:id="rId20"/>
    <p:sldId id="291" r:id="rId21"/>
    <p:sldId id="285" r:id="rId22"/>
    <p:sldId id="286" r:id="rId23"/>
    <p:sldId id="287" r:id="rId24"/>
    <p:sldId id="292" r:id="rId25"/>
    <p:sldId id="288" r:id="rId26"/>
    <p:sldId id="289" r:id="rId27"/>
    <p:sldId id="293" r:id="rId28"/>
    <p:sldId id="263" r:id="rId29"/>
    <p:sldId id="274" r:id="rId30"/>
    <p:sldId id="275" r:id="rId31"/>
    <p:sldId id="277" r:id="rId32"/>
    <p:sldId id="261" r:id="rId33"/>
    <p:sldId id="278" r:id="rId34"/>
    <p:sldId id="272" r:id="rId35"/>
    <p:sldId id="273" r:id="rId36"/>
    <p:sldId id="280" r:id="rId37"/>
    <p:sldId id="281" r:id="rId38"/>
    <p:sldId id="282" r:id="rId39"/>
    <p:sldId id="294" r:id="rId40"/>
    <p:sldId id="295" r:id="rId41"/>
    <p:sldId id="283" r:id="rId42"/>
    <p:sldId id="297" r:id="rId43"/>
    <p:sldId id="298" r:id="rId44"/>
    <p:sldId id="267" r:id="rId45"/>
  </p:sldIdLst>
  <p:sldSz cx="9144000" cy="6858000" type="screen4x3"/>
  <p:notesSz cx="9144000" cy="6858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1889"/>
    <a:srgbClr val="B23C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106" d="100"/>
          <a:sy n="106" d="100"/>
        </p:scale>
        <p:origin x="117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0AAF3E7A-2880-4033-8F98-73324591C44D}" type="datetimeFigureOut">
              <a:rPr lang="es-PE" smtClean="0"/>
              <a:t>12/01/2018</a:t>
            </a:fld>
            <a:endParaRPr lang="es-PE"/>
          </a:p>
        </p:txBody>
      </p:sp>
      <p:sp>
        <p:nvSpPr>
          <p:cNvPr id="4" name="3 Marcador de pie de página"/>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s-PE"/>
          </a:p>
        </p:txBody>
      </p:sp>
      <p:sp>
        <p:nvSpPr>
          <p:cNvPr id="5" name="4 Marcador de número de diapositiva"/>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AAA2B18E-252B-4689-B2D0-61E2EC6103B5}" type="slidenum">
              <a:rPr lang="es-PE" smtClean="0"/>
              <a:t>‹Nº›</a:t>
            </a:fld>
            <a:endParaRPr lang="es-PE"/>
          </a:p>
        </p:txBody>
      </p:sp>
    </p:spTree>
    <p:extLst>
      <p:ext uri="{BB962C8B-B14F-4D97-AF65-F5344CB8AC3E}">
        <p14:creationId xmlns:p14="http://schemas.microsoft.com/office/powerpoint/2010/main" val="3226071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546586D-900D-4234-8C94-5101831E4542}" type="datetimeFigureOut">
              <a:rPr lang="es-PE" smtClean="0"/>
              <a:pPr/>
              <a:t>12/01/2018</a:t>
            </a:fld>
            <a:endParaRPr lang="es-PE"/>
          </a:p>
        </p:txBody>
      </p:sp>
      <p:sp>
        <p:nvSpPr>
          <p:cNvPr id="4" name="3 Marcador de imagen de diapositiva"/>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5 Marcador de pie de página"/>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74F0E8F-A743-4A68-A246-17D0F06B9E57}" type="slidenum">
              <a:rPr lang="es-PE" smtClean="0"/>
              <a:pPr/>
              <a:t>‹Nº›</a:t>
            </a:fld>
            <a:endParaRPr lang="es-PE"/>
          </a:p>
        </p:txBody>
      </p:sp>
    </p:spTree>
    <p:extLst>
      <p:ext uri="{BB962C8B-B14F-4D97-AF65-F5344CB8AC3E}">
        <p14:creationId xmlns:p14="http://schemas.microsoft.com/office/powerpoint/2010/main" val="3255618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774F0E8F-A743-4A68-A246-17D0F06B9E57}" type="slidenum">
              <a:rPr lang="es-PE" smtClean="0"/>
              <a:pPr/>
              <a:t>5</a:t>
            </a:fld>
            <a:endParaRPr lang="es-PE"/>
          </a:p>
        </p:txBody>
      </p:sp>
    </p:spTree>
    <p:extLst>
      <p:ext uri="{BB962C8B-B14F-4D97-AF65-F5344CB8AC3E}">
        <p14:creationId xmlns:p14="http://schemas.microsoft.com/office/powerpoint/2010/main" val="457828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p>
            <a:fld id="{1CD54655-43F9-4D6B-A900-E58C6370A0A2}" type="datetimeFigureOut">
              <a:rPr lang="es-PE" smtClean="0"/>
              <a:pPr/>
              <a:t>12/01/2018</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BA685D35-D6A4-4171-B29C-B7E2A956BA4D}" type="slidenum">
              <a:rPr lang="es-PE" smtClean="0"/>
              <a:pPr/>
              <a:t>‹Nº›</a:t>
            </a:fld>
            <a:endParaRPr lang="es-PE"/>
          </a:p>
        </p:txBody>
      </p:sp>
    </p:spTree>
    <p:extLst>
      <p:ext uri="{BB962C8B-B14F-4D97-AF65-F5344CB8AC3E}">
        <p14:creationId xmlns:p14="http://schemas.microsoft.com/office/powerpoint/2010/main" val="3649094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1CD54655-43F9-4D6B-A900-E58C6370A0A2}" type="datetimeFigureOut">
              <a:rPr lang="es-PE" smtClean="0"/>
              <a:pPr/>
              <a:t>12/01/2018</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BA685D35-D6A4-4171-B29C-B7E2A956BA4D}" type="slidenum">
              <a:rPr lang="es-PE" smtClean="0"/>
              <a:pPr/>
              <a:t>‹Nº›</a:t>
            </a:fld>
            <a:endParaRPr lang="es-PE"/>
          </a:p>
        </p:txBody>
      </p:sp>
    </p:spTree>
    <p:extLst>
      <p:ext uri="{BB962C8B-B14F-4D97-AF65-F5344CB8AC3E}">
        <p14:creationId xmlns:p14="http://schemas.microsoft.com/office/powerpoint/2010/main" val="3845089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1CD54655-43F9-4D6B-A900-E58C6370A0A2}" type="datetimeFigureOut">
              <a:rPr lang="es-PE" smtClean="0"/>
              <a:pPr/>
              <a:t>12/01/2018</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BA685D35-D6A4-4171-B29C-B7E2A956BA4D}" type="slidenum">
              <a:rPr lang="es-PE" smtClean="0"/>
              <a:pPr/>
              <a:t>‹Nº›</a:t>
            </a:fld>
            <a:endParaRPr lang="es-PE"/>
          </a:p>
        </p:txBody>
      </p:sp>
    </p:spTree>
    <p:extLst>
      <p:ext uri="{BB962C8B-B14F-4D97-AF65-F5344CB8AC3E}">
        <p14:creationId xmlns:p14="http://schemas.microsoft.com/office/powerpoint/2010/main" val="312130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1CD54655-43F9-4D6B-A900-E58C6370A0A2}" type="datetimeFigureOut">
              <a:rPr lang="es-PE" smtClean="0"/>
              <a:pPr/>
              <a:t>12/01/2018</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BA685D35-D6A4-4171-B29C-B7E2A956BA4D}" type="slidenum">
              <a:rPr lang="es-PE" smtClean="0"/>
              <a:pPr/>
              <a:t>‹Nº›</a:t>
            </a:fld>
            <a:endParaRPr lang="es-PE"/>
          </a:p>
        </p:txBody>
      </p:sp>
    </p:spTree>
    <p:extLst>
      <p:ext uri="{BB962C8B-B14F-4D97-AF65-F5344CB8AC3E}">
        <p14:creationId xmlns:p14="http://schemas.microsoft.com/office/powerpoint/2010/main" val="1809889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CD54655-43F9-4D6B-A900-E58C6370A0A2}" type="datetimeFigureOut">
              <a:rPr lang="es-PE" smtClean="0"/>
              <a:pPr/>
              <a:t>12/01/2018</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BA685D35-D6A4-4171-B29C-B7E2A956BA4D}" type="slidenum">
              <a:rPr lang="es-PE" smtClean="0"/>
              <a:pPr/>
              <a:t>‹Nº›</a:t>
            </a:fld>
            <a:endParaRPr lang="es-PE"/>
          </a:p>
        </p:txBody>
      </p:sp>
    </p:spTree>
    <p:extLst>
      <p:ext uri="{BB962C8B-B14F-4D97-AF65-F5344CB8AC3E}">
        <p14:creationId xmlns:p14="http://schemas.microsoft.com/office/powerpoint/2010/main" val="121665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fecha"/>
          <p:cNvSpPr>
            <a:spLocks noGrp="1"/>
          </p:cNvSpPr>
          <p:nvPr>
            <p:ph type="dt" sz="half" idx="10"/>
          </p:nvPr>
        </p:nvSpPr>
        <p:spPr/>
        <p:txBody>
          <a:bodyPr/>
          <a:lstStyle/>
          <a:p>
            <a:fld id="{1CD54655-43F9-4D6B-A900-E58C6370A0A2}" type="datetimeFigureOut">
              <a:rPr lang="es-PE" smtClean="0"/>
              <a:pPr/>
              <a:t>12/01/2018</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BA685D35-D6A4-4171-B29C-B7E2A956BA4D}" type="slidenum">
              <a:rPr lang="es-PE" smtClean="0"/>
              <a:pPr/>
              <a:t>‹Nº›</a:t>
            </a:fld>
            <a:endParaRPr lang="es-PE"/>
          </a:p>
        </p:txBody>
      </p:sp>
    </p:spTree>
    <p:extLst>
      <p:ext uri="{BB962C8B-B14F-4D97-AF65-F5344CB8AC3E}">
        <p14:creationId xmlns:p14="http://schemas.microsoft.com/office/powerpoint/2010/main" val="1759078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6 Marcador de fecha"/>
          <p:cNvSpPr>
            <a:spLocks noGrp="1"/>
          </p:cNvSpPr>
          <p:nvPr>
            <p:ph type="dt" sz="half" idx="10"/>
          </p:nvPr>
        </p:nvSpPr>
        <p:spPr/>
        <p:txBody>
          <a:bodyPr/>
          <a:lstStyle/>
          <a:p>
            <a:fld id="{1CD54655-43F9-4D6B-A900-E58C6370A0A2}" type="datetimeFigureOut">
              <a:rPr lang="es-PE" smtClean="0"/>
              <a:pPr/>
              <a:t>12/01/2018</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BA685D35-D6A4-4171-B29C-B7E2A956BA4D}" type="slidenum">
              <a:rPr lang="es-PE" smtClean="0"/>
              <a:pPr/>
              <a:t>‹Nº›</a:t>
            </a:fld>
            <a:endParaRPr lang="es-PE"/>
          </a:p>
        </p:txBody>
      </p:sp>
    </p:spTree>
    <p:extLst>
      <p:ext uri="{BB962C8B-B14F-4D97-AF65-F5344CB8AC3E}">
        <p14:creationId xmlns:p14="http://schemas.microsoft.com/office/powerpoint/2010/main" val="1720448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fecha"/>
          <p:cNvSpPr>
            <a:spLocks noGrp="1"/>
          </p:cNvSpPr>
          <p:nvPr>
            <p:ph type="dt" sz="half" idx="10"/>
          </p:nvPr>
        </p:nvSpPr>
        <p:spPr/>
        <p:txBody>
          <a:bodyPr/>
          <a:lstStyle/>
          <a:p>
            <a:fld id="{1CD54655-43F9-4D6B-A900-E58C6370A0A2}" type="datetimeFigureOut">
              <a:rPr lang="es-PE" smtClean="0"/>
              <a:pPr/>
              <a:t>12/01/2018</a:t>
            </a:fld>
            <a:endParaRPr lang="es-PE"/>
          </a:p>
        </p:txBody>
      </p:sp>
      <p:sp>
        <p:nvSpPr>
          <p:cNvPr id="4" name="3 Marcador de pie de página"/>
          <p:cNvSpPr>
            <a:spLocks noGrp="1"/>
          </p:cNvSpPr>
          <p:nvPr>
            <p:ph type="ftr" sz="quarter" idx="11"/>
          </p:nvPr>
        </p:nvSpPr>
        <p:spPr/>
        <p:txBody>
          <a:bodyPr/>
          <a:lstStyle/>
          <a:p>
            <a:endParaRPr lang="es-PE"/>
          </a:p>
        </p:txBody>
      </p:sp>
      <p:sp>
        <p:nvSpPr>
          <p:cNvPr id="5" name="4 Marcador de número de diapositiva"/>
          <p:cNvSpPr>
            <a:spLocks noGrp="1"/>
          </p:cNvSpPr>
          <p:nvPr>
            <p:ph type="sldNum" sz="quarter" idx="12"/>
          </p:nvPr>
        </p:nvSpPr>
        <p:spPr/>
        <p:txBody>
          <a:bodyPr/>
          <a:lstStyle/>
          <a:p>
            <a:fld id="{BA685D35-D6A4-4171-B29C-B7E2A956BA4D}" type="slidenum">
              <a:rPr lang="es-PE" smtClean="0"/>
              <a:pPr/>
              <a:t>‹Nº›</a:t>
            </a:fld>
            <a:endParaRPr lang="es-PE"/>
          </a:p>
        </p:txBody>
      </p:sp>
    </p:spTree>
    <p:extLst>
      <p:ext uri="{BB962C8B-B14F-4D97-AF65-F5344CB8AC3E}">
        <p14:creationId xmlns:p14="http://schemas.microsoft.com/office/powerpoint/2010/main" val="1714872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CD54655-43F9-4D6B-A900-E58C6370A0A2}" type="datetimeFigureOut">
              <a:rPr lang="es-PE" smtClean="0"/>
              <a:pPr/>
              <a:t>12/01/2018</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BA685D35-D6A4-4171-B29C-B7E2A956BA4D}" type="slidenum">
              <a:rPr lang="es-PE" smtClean="0"/>
              <a:pPr/>
              <a:t>‹Nº›</a:t>
            </a:fld>
            <a:endParaRPr lang="es-PE"/>
          </a:p>
        </p:txBody>
      </p:sp>
    </p:spTree>
    <p:extLst>
      <p:ext uri="{BB962C8B-B14F-4D97-AF65-F5344CB8AC3E}">
        <p14:creationId xmlns:p14="http://schemas.microsoft.com/office/powerpoint/2010/main" val="1408961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D54655-43F9-4D6B-A900-E58C6370A0A2}" type="datetimeFigureOut">
              <a:rPr lang="es-PE" smtClean="0"/>
              <a:pPr/>
              <a:t>12/01/2018</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BA685D35-D6A4-4171-B29C-B7E2A956BA4D}" type="slidenum">
              <a:rPr lang="es-PE" smtClean="0"/>
              <a:pPr/>
              <a:t>‹Nº›</a:t>
            </a:fld>
            <a:endParaRPr lang="es-PE"/>
          </a:p>
        </p:txBody>
      </p:sp>
    </p:spTree>
    <p:extLst>
      <p:ext uri="{BB962C8B-B14F-4D97-AF65-F5344CB8AC3E}">
        <p14:creationId xmlns:p14="http://schemas.microsoft.com/office/powerpoint/2010/main" val="3062685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D54655-43F9-4D6B-A900-E58C6370A0A2}" type="datetimeFigureOut">
              <a:rPr lang="es-PE" smtClean="0"/>
              <a:pPr/>
              <a:t>12/01/2018</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BA685D35-D6A4-4171-B29C-B7E2A956BA4D}" type="slidenum">
              <a:rPr lang="es-PE" smtClean="0"/>
              <a:pPr/>
              <a:t>‹Nº›</a:t>
            </a:fld>
            <a:endParaRPr lang="es-PE"/>
          </a:p>
        </p:txBody>
      </p:sp>
    </p:spTree>
    <p:extLst>
      <p:ext uri="{BB962C8B-B14F-4D97-AF65-F5344CB8AC3E}">
        <p14:creationId xmlns:p14="http://schemas.microsoft.com/office/powerpoint/2010/main" val="232189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D54655-43F9-4D6B-A900-E58C6370A0A2}" type="datetimeFigureOut">
              <a:rPr lang="es-PE" smtClean="0"/>
              <a:pPr/>
              <a:t>12/01/2018</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85D35-D6A4-4171-B29C-B7E2A956BA4D}" type="slidenum">
              <a:rPr lang="es-PE" smtClean="0"/>
              <a:pPr/>
              <a:t>‹Nº›</a:t>
            </a:fld>
            <a:endParaRPr lang="es-PE"/>
          </a:p>
        </p:txBody>
      </p:sp>
    </p:spTree>
    <p:extLst>
      <p:ext uri="{BB962C8B-B14F-4D97-AF65-F5344CB8AC3E}">
        <p14:creationId xmlns:p14="http://schemas.microsoft.com/office/powerpoint/2010/main" val="2382260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unicef.org/publications/files/Violence_in_the_lives_of_children_Key_findings_Sp.pdf" TargetMode="External"/><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5.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tc.gob.pe/jurisprudencia/2004/02333-2004-HC%20Resolucion.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283968" y="116632"/>
            <a:ext cx="4032448" cy="3672408"/>
          </a:xfrm>
        </p:spPr>
        <p:txBody>
          <a:bodyPr>
            <a:normAutofit/>
          </a:bodyPr>
          <a:lstStyle/>
          <a:p>
            <a:r>
              <a:rPr lang="es-PE" sz="5400" b="1" dirty="0" smtClean="0">
                <a:solidFill>
                  <a:srgbClr val="C00000"/>
                </a:solidFill>
              </a:rPr>
              <a:t>XII </a:t>
            </a:r>
            <a:r>
              <a:rPr lang="es-PE" sz="5400" b="1" dirty="0">
                <a:solidFill>
                  <a:srgbClr val="C00000"/>
                </a:solidFill>
              </a:rPr>
              <a:t>Congreso </a:t>
            </a:r>
            <a:r>
              <a:rPr lang="es-PE" sz="5400" b="1" dirty="0" smtClean="0">
                <a:solidFill>
                  <a:srgbClr val="C00000"/>
                </a:solidFill>
              </a:rPr>
              <a:t> Defensorías</a:t>
            </a:r>
            <a:br>
              <a:rPr lang="es-PE" sz="5400" b="1" dirty="0" smtClean="0">
                <a:solidFill>
                  <a:srgbClr val="C00000"/>
                </a:solidFill>
              </a:rPr>
            </a:br>
            <a:r>
              <a:rPr lang="es-PE" sz="5400" b="1" dirty="0" smtClean="0">
                <a:solidFill>
                  <a:srgbClr val="C00000"/>
                </a:solidFill>
              </a:rPr>
              <a:t> de </a:t>
            </a:r>
            <a:r>
              <a:rPr lang="es-PE" sz="5400" b="1" dirty="0" smtClean="0">
                <a:solidFill>
                  <a:srgbClr val="C00000"/>
                </a:solidFill>
              </a:rPr>
              <a:t>NNA</a:t>
            </a:r>
            <a:r>
              <a:rPr lang="es-PE" sz="5400" b="1" dirty="0">
                <a:solidFill>
                  <a:srgbClr val="D61889"/>
                </a:solidFill>
              </a:rPr>
              <a:t> </a:t>
            </a:r>
          </a:p>
        </p:txBody>
      </p:sp>
      <p:sp>
        <p:nvSpPr>
          <p:cNvPr id="3" name="2 Subtítulo"/>
          <p:cNvSpPr>
            <a:spLocks noGrp="1"/>
          </p:cNvSpPr>
          <p:nvPr>
            <p:ph type="subTitle" idx="1"/>
          </p:nvPr>
        </p:nvSpPr>
        <p:spPr>
          <a:xfrm>
            <a:off x="500034" y="3786190"/>
            <a:ext cx="8286808" cy="2786082"/>
          </a:xfrm>
        </p:spPr>
        <p:style>
          <a:lnRef idx="1">
            <a:schemeClr val="accent2"/>
          </a:lnRef>
          <a:fillRef idx="3">
            <a:schemeClr val="accent2"/>
          </a:fillRef>
          <a:effectRef idx="2">
            <a:schemeClr val="accent2"/>
          </a:effectRef>
          <a:fontRef idx="minor">
            <a:schemeClr val="lt1"/>
          </a:fontRef>
        </p:style>
        <p:txBody>
          <a:bodyPr>
            <a:noAutofit/>
          </a:bodyPr>
          <a:lstStyle/>
          <a:p>
            <a:r>
              <a:rPr lang="es-PE" sz="3600" b="1" i="1" dirty="0" smtClean="0">
                <a:solidFill>
                  <a:schemeClr val="bg1"/>
                </a:solidFill>
              </a:rPr>
              <a:t>NIÑA, NIÑO Y ADOLESCENTE: </a:t>
            </a:r>
          </a:p>
          <a:p>
            <a:r>
              <a:rPr lang="es-PE" sz="3600" b="1" i="1" dirty="0" smtClean="0">
                <a:solidFill>
                  <a:schemeClr val="bg1"/>
                </a:solidFill>
              </a:rPr>
              <a:t>SUJETOS DE DERECHOS EN CRECIMIENTO </a:t>
            </a:r>
          </a:p>
          <a:p>
            <a:r>
              <a:rPr lang="es-PE" sz="3600" b="1" i="1" dirty="0" smtClean="0">
                <a:solidFill>
                  <a:schemeClr val="bg1"/>
                </a:solidFill>
              </a:rPr>
              <a:t>EL ROL DE LA FAMILIA Y EL ESTADO EN SU PROTECCIÓN</a:t>
            </a:r>
            <a:endParaRPr lang="es-PE" sz="3600" b="1" i="1" dirty="0">
              <a:solidFill>
                <a:schemeClr val="bg1"/>
              </a:solidFill>
            </a:endParaRPr>
          </a:p>
        </p:txBody>
      </p:sp>
      <p:pic>
        <p:nvPicPr>
          <p:cNvPr id="4" name="3 Imagen" descr="Esta puerta siempre está abierta para tí"/>
          <p:cNvPicPr/>
          <p:nvPr/>
        </p:nvPicPr>
        <p:blipFill rotWithShape="1">
          <a:blip r:embed="rId2">
            <a:extLst>
              <a:ext uri="{28A0092B-C50C-407E-A947-70E740481C1C}">
                <a14:useLocalDpi xmlns:a14="http://schemas.microsoft.com/office/drawing/2010/main" val="0"/>
              </a:ext>
            </a:extLst>
          </a:blip>
          <a:srcRect l="12192" t="3335" r="2362" b="8677"/>
          <a:stretch/>
        </p:blipFill>
        <p:spPr bwMode="auto">
          <a:xfrm>
            <a:off x="642910" y="142852"/>
            <a:ext cx="3218241" cy="3143272"/>
          </a:xfrm>
          <a:prstGeom prst="rect">
            <a:avLst/>
          </a:prstGeom>
          <a:noFill/>
          <a:ln w="76200">
            <a:solidFill>
              <a:srgbClr val="C00000"/>
            </a:solidFill>
          </a:ln>
        </p:spPr>
      </p:pic>
    </p:spTree>
    <p:extLst>
      <p:ext uri="{BB962C8B-B14F-4D97-AF65-F5344CB8AC3E}">
        <p14:creationId xmlns:p14="http://schemas.microsoft.com/office/powerpoint/2010/main" val="3626230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692696"/>
            <a:ext cx="8964488" cy="724942"/>
          </a:xfrm>
        </p:spPr>
        <p:txBody>
          <a:bodyPr>
            <a:normAutofit fontScale="90000"/>
          </a:bodyPr>
          <a:lstStyle/>
          <a:p>
            <a:pPr fontAlgn="base"/>
            <a:r>
              <a:rPr lang="es-PE" sz="3100" b="1" dirty="0" smtClean="0">
                <a:solidFill>
                  <a:srgbClr val="FF0000"/>
                </a:solidFill>
              </a:rPr>
              <a:t/>
            </a:r>
            <a:br>
              <a:rPr lang="es-PE" sz="3100" b="1" dirty="0" smtClean="0">
                <a:solidFill>
                  <a:srgbClr val="FF0000"/>
                </a:solidFill>
              </a:rPr>
            </a:br>
            <a:r>
              <a:rPr lang="es-PE" sz="3100" b="1" dirty="0" smtClean="0">
                <a:solidFill>
                  <a:srgbClr val="FF0000"/>
                </a:solidFill>
              </a:rPr>
              <a:t>La </a:t>
            </a:r>
            <a:r>
              <a:rPr lang="es-PE" sz="3100" b="1" dirty="0">
                <a:solidFill>
                  <a:srgbClr val="FF0000"/>
                </a:solidFill>
              </a:rPr>
              <a:t>igualdad de género tardará </a:t>
            </a:r>
            <a:r>
              <a:rPr lang="es-PE" sz="4000" b="1" dirty="0">
                <a:solidFill>
                  <a:srgbClr val="FF0000"/>
                </a:solidFill>
              </a:rPr>
              <a:t>un siglo </a:t>
            </a:r>
            <a:r>
              <a:rPr lang="es-PE" sz="3100" b="1" dirty="0">
                <a:solidFill>
                  <a:srgbClr val="FF0000"/>
                </a:solidFill>
              </a:rPr>
              <a:t>en </a:t>
            </a:r>
            <a:r>
              <a:rPr lang="es-PE" sz="3100" b="1" dirty="0" smtClean="0">
                <a:solidFill>
                  <a:srgbClr val="FF0000"/>
                </a:solidFill>
              </a:rPr>
              <a:t>lograrse:</a:t>
            </a:r>
            <a:r>
              <a:rPr lang="es-PE" sz="3100" b="1" dirty="0">
                <a:solidFill>
                  <a:srgbClr val="FF0000"/>
                </a:solidFill>
              </a:rPr>
              <a:t/>
            </a:r>
            <a:br>
              <a:rPr lang="es-PE" sz="3100" b="1" dirty="0">
                <a:solidFill>
                  <a:srgbClr val="FF0000"/>
                </a:solidFill>
              </a:rPr>
            </a:br>
            <a:r>
              <a:rPr lang="es-PE" sz="3100" b="1" dirty="0" smtClean="0">
                <a:solidFill>
                  <a:srgbClr val="FF0000"/>
                </a:solidFill>
              </a:rPr>
              <a:t>Informe </a:t>
            </a:r>
            <a:r>
              <a:rPr lang="es-PE" sz="3100" b="1" dirty="0">
                <a:solidFill>
                  <a:srgbClr val="FF0000"/>
                </a:solidFill>
              </a:rPr>
              <a:t>del Foro Económico Mundial advierte </a:t>
            </a:r>
            <a:r>
              <a:rPr lang="es-PE" sz="3100" b="1" dirty="0" smtClean="0">
                <a:solidFill>
                  <a:srgbClr val="FF0000"/>
                </a:solidFill>
              </a:rPr>
              <a:t>el </a:t>
            </a:r>
            <a:r>
              <a:rPr lang="es-PE" sz="3100" b="1" dirty="0">
                <a:solidFill>
                  <a:srgbClr val="FF0000"/>
                </a:solidFill>
              </a:rPr>
              <a:t>progreso para lograr la paridad se ha </a:t>
            </a:r>
            <a:r>
              <a:rPr lang="es-PE" sz="3100" b="1" u="sng" dirty="0">
                <a:solidFill>
                  <a:srgbClr val="FF0000"/>
                </a:solidFill>
              </a:rPr>
              <a:t>estancado</a:t>
            </a:r>
            <a:r>
              <a:rPr lang="es-PE" sz="3100" b="1" dirty="0">
                <a:solidFill>
                  <a:srgbClr val="FF0000"/>
                </a:solidFill>
              </a:rPr>
              <a:t/>
            </a:r>
            <a:br>
              <a:rPr lang="es-PE" sz="3100" b="1" dirty="0">
                <a:solidFill>
                  <a:srgbClr val="FF0000"/>
                </a:solidFill>
              </a:rPr>
            </a:br>
            <a:endParaRPr lang="es-PE" sz="3100" dirty="0">
              <a:solidFill>
                <a:srgbClr val="FF0000"/>
              </a:solidFill>
            </a:endParaRPr>
          </a:p>
        </p:txBody>
      </p:sp>
      <p:sp>
        <p:nvSpPr>
          <p:cNvPr id="3" name="2 Marcador de contenido"/>
          <p:cNvSpPr>
            <a:spLocks noGrp="1"/>
          </p:cNvSpPr>
          <p:nvPr>
            <p:ph idx="1"/>
          </p:nvPr>
        </p:nvSpPr>
        <p:spPr>
          <a:xfrm>
            <a:off x="214282" y="2132856"/>
            <a:ext cx="8643998" cy="5184576"/>
          </a:xfrm>
        </p:spPr>
        <p:txBody>
          <a:bodyPr>
            <a:normAutofit lnSpcReduction="10000"/>
          </a:bodyPr>
          <a:lstStyle/>
          <a:p>
            <a:pPr marL="0" indent="0" algn="ctr">
              <a:buNone/>
            </a:pPr>
            <a:r>
              <a:rPr lang="es-PE" sz="3900" b="1" i="1" dirty="0"/>
              <a:t>"La desigualdad de género priva al mundo de un enorme recurso de talento sin explotar en un momento en que es tan importante para abordar los enormes desafíos y las fuerzas disruptivas que </a:t>
            </a:r>
            <a:r>
              <a:rPr lang="es-PE" sz="3900" b="1" i="1" dirty="0" smtClean="0"/>
              <a:t>enfrentamos“</a:t>
            </a:r>
          </a:p>
          <a:p>
            <a:pPr marL="0" indent="0" algn="ctr">
              <a:buNone/>
            </a:pPr>
            <a:r>
              <a:rPr lang="es-PE" b="1" dirty="0" smtClean="0"/>
              <a:t>Klaus </a:t>
            </a:r>
            <a:r>
              <a:rPr lang="es-PE" b="1" dirty="0"/>
              <a:t>Schwab, fundador y presidente del Foro </a:t>
            </a:r>
            <a:r>
              <a:rPr lang="es-PE" b="1" dirty="0" smtClean="0"/>
              <a:t>Económico: indicadores </a:t>
            </a:r>
            <a:r>
              <a:rPr lang="es-PE" b="1" dirty="0"/>
              <a:t>de 144 </a:t>
            </a:r>
            <a:r>
              <a:rPr lang="es-PE" b="1" dirty="0" smtClean="0"/>
              <a:t>países, situando </a:t>
            </a:r>
            <a:r>
              <a:rPr lang="es-PE" b="1" dirty="0"/>
              <a:t>la brecha de género en un 68</a:t>
            </a:r>
            <a:r>
              <a:rPr lang="es-PE" b="1" dirty="0" smtClean="0"/>
              <a:t>%</a:t>
            </a:r>
          </a:p>
          <a:p>
            <a:pPr marL="0" indent="0">
              <a:buNone/>
            </a:pPr>
            <a:endParaRPr lang="es-PE" b="1" dirty="0"/>
          </a:p>
        </p:txBody>
      </p:sp>
    </p:spTree>
    <p:extLst>
      <p:ext uri="{BB962C8B-B14F-4D97-AF65-F5344CB8AC3E}">
        <p14:creationId xmlns:p14="http://schemas.microsoft.com/office/powerpoint/2010/main" val="101994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PE" sz="3100" dirty="0" smtClean="0">
                <a:solidFill>
                  <a:srgbClr val="FF0000"/>
                </a:solidFill>
              </a:rPr>
              <a:t/>
            </a:r>
            <a:br>
              <a:rPr lang="es-PE" sz="3100" dirty="0" smtClean="0">
                <a:solidFill>
                  <a:srgbClr val="FF0000"/>
                </a:solidFill>
              </a:rPr>
            </a:br>
            <a:r>
              <a:rPr lang="es-PE" sz="3100" dirty="0">
                <a:solidFill>
                  <a:srgbClr val="FF0000"/>
                </a:solidFill>
              </a:rPr>
              <a:t/>
            </a:r>
            <a:br>
              <a:rPr lang="es-PE" sz="3100" dirty="0">
                <a:solidFill>
                  <a:srgbClr val="FF0000"/>
                </a:solidFill>
              </a:rPr>
            </a:br>
            <a:r>
              <a:rPr lang="es-PE" sz="3100" dirty="0" smtClean="0">
                <a:solidFill>
                  <a:srgbClr val="FF0000"/>
                </a:solidFill>
              </a:rPr>
              <a:t/>
            </a:r>
            <a:br>
              <a:rPr lang="es-PE" sz="3100" dirty="0" smtClean="0">
                <a:solidFill>
                  <a:srgbClr val="FF0000"/>
                </a:solidFill>
              </a:rPr>
            </a:br>
            <a:r>
              <a:rPr lang="es-PE" sz="3100" b="1" dirty="0" smtClean="0">
                <a:solidFill>
                  <a:srgbClr val="FF0000"/>
                </a:solidFill>
              </a:rPr>
              <a:t>Foro Económico Mundial   : </a:t>
            </a:r>
            <a:r>
              <a:rPr lang="en-US" sz="3100" b="1" dirty="0" err="1" smtClean="0">
                <a:solidFill>
                  <a:srgbClr val="FF0000"/>
                </a:solidFill>
              </a:rPr>
              <a:t>Perú</a:t>
            </a:r>
            <a:r>
              <a:rPr lang="en-US" sz="3100" b="1" dirty="0">
                <a:solidFill>
                  <a:srgbClr val="FF0000"/>
                </a:solidFill>
              </a:rPr>
              <a:t/>
            </a:r>
            <a:br>
              <a:rPr lang="en-US" sz="3100" b="1" dirty="0">
                <a:solidFill>
                  <a:srgbClr val="FF0000"/>
                </a:solidFill>
              </a:rPr>
            </a:br>
            <a:r>
              <a:rPr lang="en-US" sz="3100" b="1" dirty="0">
                <a:solidFill>
                  <a:srgbClr val="FF0000"/>
                </a:solidFill>
              </a:rPr>
              <a:t> </a:t>
            </a:r>
            <a:r>
              <a:rPr lang="en-US" sz="3100" b="1" dirty="0" smtClean="0">
                <a:solidFill>
                  <a:srgbClr val="FF0000"/>
                </a:solidFill>
              </a:rPr>
              <a:t>de 144 </a:t>
            </a:r>
            <a:r>
              <a:rPr lang="en-US" sz="3100" b="1" dirty="0" err="1" smtClean="0">
                <a:solidFill>
                  <a:srgbClr val="FF0000"/>
                </a:solidFill>
              </a:rPr>
              <a:t>países</a:t>
            </a:r>
            <a:r>
              <a:rPr lang="en-US" sz="3100" b="1" dirty="0" smtClean="0">
                <a:solidFill>
                  <a:srgbClr val="FF0000"/>
                </a:solidFill>
              </a:rPr>
              <a:t>  </a:t>
            </a:r>
            <a:r>
              <a:rPr lang="en-US" sz="3100" b="1" dirty="0" err="1" smtClean="0">
                <a:solidFill>
                  <a:srgbClr val="FF0000"/>
                </a:solidFill>
              </a:rPr>
              <a:t>ocupamos</a:t>
            </a:r>
            <a:r>
              <a:rPr lang="en-US" sz="3100" b="1" dirty="0" smtClean="0">
                <a:solidFill>
                  <a:srgbClr val="FF0000"/>
                </a:solidFill>
              </a:rPr>
              <a:t> el </a:t>
            </a:r>
            <a:r>
              <a:rPr lang="en-US" sz="3100" b="1" dirty="0" err="1" smtClean="0">
                <a:solidFill>
                  <a:srgbClr val="FF0000"/>
                </a:solidFill>
              </a:rPr>
              <a:t>puesto</a:t>
            </a:r>
            <a:r>
              <a:rPr lang="en-US" sz="3100" b="1" dirty="0" smtClean="0">
                <a:solidFill>
                  <a:srgbClr val="FF0000"/>
                </a:solidFill>
              </a:rPr>
              <a:t> 48 </a:t>
            </a:r>
            <a:r>
              <a:rPr lang="en-US" sz="3100" b="1" dirty="0">
                <a:solidFill>
                  <a:srgbClr val="FF0000"/>
                </a:solidFill>
              </a:rPr>
              <a:t/>
            </a:r>
            <a:br>
              <a:rPr lang="en-US" sz="3100" b="1" dirty="0">
                <a:solidFill>
                  <a:srgbClr val="FF0000"/>
                </a:solidFill>
              </a:rPr>
            </a:br>
            <a:r>
              <a:rPr lang="en-US" sz="3100" b="1" dirty="0">
                <a:solidFill>
                  <a:srgbClr val="FF0000"/>
                </a:solidFill>
              </a:rPr>
              <a:t>0.00 = </a:t>
            </a:r>
            <a:r>
              <a:rPr lang="en-US" sz="3100" b="1" dirty="0" err="1" smtClean="0">
                <a:solidFill>
                  <a:srgbClr val="FF0000"/>
                </a:solidFill>
              </a:rPr>
              <a:t>imparidad</a:t>
            </a:r>
            <a:r>
              <a:rPr lang="en-US" sz="3100" b="1" dirty="0" smtClean="0">
                <a:solidFill>
                  <a:srgbClr val="FF0000"/>
                </a:solidFill>
              </a:rPr>
              <a:t>      /      1.00 </a:t>
            </a:r>
            <a:r>
              <a:rPr lang="en-US" sz="3100" b="1" dirty="0">
                <a:solidFill>
                  <a:srgbClr val="FF0000"/>
                </a:solidFill>
              </a:rPr>
              <a:t>= </a:t>
            </a:r>
            <a:r>
              <a:rPr lang="en-US" sz="3100" b="1" dirty="0" err="1" smtClean="0">
                <a:solidFill>
                  <a:srgbClr val="FF0000"/>
                </a:solidFill>
              </a:rPr>
              <a:t>paridad</a:t>
            </a:r>
            <a:r>
              <a:rPr lang="en-US" sz="3100" b="1" dirty="0">
                <a:solidFill>
                  <a:srgbClr val="FF0000"/>
                </a:solidFill>
              </a:rPr>
              <a:t/>
            </a:r>
            <a:br>
              <a:rPr lang="en-US" sz="3100" b="1" dirty="0">
                <a:solidFill>
                  <a:srgbClr val="FF0000"/>
                </a:solidFill>
              </a:rPr>
            </a:br>
            <a:r>
              <a:rPr lang="en-US" b="1" dirty="0">
                <a:solidFill>
                  <a:srgbClr val="FF0000"/>
                </a:solidFill>
              </a:rPr>
              <a:t>0,719</a:t>
            </a:r>
            <a:endParaRPr lang="es-PE" b="1" dirty="0">
              <a:solidFill>
                <a:srgbClr val="FF0000"/>
              </a:solidFill>
            </a:endParaRPr>
          </a:p>
        </p:txBody>
      </p:sp>
      <p:sp>
        <p:nvSpPr>
          <p:cNvPr id="3" name="2 Marcador de contenido"/>
          <p:cNvSpPr>
            <a:spLocks noGrp="1"/>
          </p:cNvSpPr>
          <p:nvPr>
            <p:ph idx="1"/>
          </p:nvPr>
        </p:nvSpPr>
        <p:spPr>
          <a:xfrm>
            <a:off x="467544" y="2276872"/>
            <a:ext cx="8219256" cy="3849291"/>
          </a:xfrm>
        </p:spPr>
        <p:txBody>
          <a:bodyPr/>
          <a:lstStyle/>
          <a:p>
            <a:pPr marL="0" indent="0">
              <a:buNone/>
            </a:pPr>
            <a:endParaRPr lang="es-P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24338"/>
            <a:ext cx="8352928" cy="434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285720" y="6429396"/>
            <a:ext cx="8429684" cy="369332"/>
          </a:xfrm>
          <a:prstGeom prst="rect">
            <a:avLst/>
          </a:prstGeom>
          <a:noFill/>
        </p:spPr>
        <p:txBody>
          <a:bodyPr wrap="square" rtlCol="0">
            <a:spAutoFit/>
          </a:bodyPr>
          <a:lstStyle/>
          <a:p>
            <a:r>
              <a:rPr lang="es-PE" dirty="0" smtClean="0"/>
              <a:t>https://www.weforum.org/</a:t>
            </a:r>
            <a:endParaRPr lang="es-PE" dirty="0"/>
          </a:p>
        </p:txBody>
      </p:sp>
      <p:sp>
        <p:nvSpPr>
          <p:cNvPr id="6" name="5 Elipse"/>
          <p:cNvSpPr/>
          <p:nvPr/>
        </p:nvSpPr>
        <p:spPr>
          <a:xfrm>
            <a:off x="7000892" y="1785926"/>
            <a:ext cx="1857388" cy="1785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6383528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1472" y="785794"/>
            <a:ext cx="8115328" cy="5340369"/>
          </a:xfrm>
        </p:spPr>
        <p:txBody>
          <a:bodyPr>
            <a:normAutofit/>
          </a:bodyPr>
          <a:lstStyle/>
          <a:p>
            <a:pPr algn="ctr">
              <a:buNone/>
            </a:pPr>
            <a:r>
              <a:rPr lang="es-PE" sz="4000" b="1" dirty="0" smtClean="0"/>
              <a:t>BID calcula que la inclusión plena de la mujer elevaría el PBI regional en </a:t>
            </a:r>
            <a:r>
              <a:rPr lang="es-PE" sz="4000" b="1" dirty="0" smtClean="0">
                <a:solidFill>
                  <a:srgbClr val="FF0000"/>
                </a:solidFill>
              </a:rPr>
              <a:t>14%</a:t>
            </a:r>
            <a:r>
              <a:rPr lang="es-PE" sz="4000" b="1" dirty="0" smtClean="0"/>
              <a:t> al 2025.</a:t>
            </a:r>
          </a:p>
          <a:p>
            <a:pPr algn="ctr">
              <a:buNone/>
            </a:pPr>
            <a:r>
              <a:rPr lang="es-PE" sz="4000" b="1" dirty="0" smtClean="0"/>
              <a:t>Este índice mide disparidad en oportunidades y acceso entre hombres y mujeres en las áreas de salud, educación, política y economía:  ha empeorado</a:t>
            </a:r>
            <a:endParaRPr lang="es-PE" sz="40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620688"/>
            <a:ext cx="8003232" cy="5505475"/>
          </a:xfrm>
        </p:spPr>
        <p:txBody>
          <a:bodyPr>
            <a:normAutofit/>
          </a:bodyPr>
          <a:lstStyle/>
          <a:p>
            <a:pPr marL="0" indent="0">
              <a:buNone/>
            </a:pPr>
            <a:r>
              <a:rPr lang="en-US" sz="3600" b="1" dirty="0" smtClean="0"/>
              <a:t>La </a:t>
            </a:r>
            <a:r>
              <a:rPr lang="en-US" sz="3600" b="1" dirty="0" err="1" smtClean="0"/>
              <a:t>educación</a:t>
            </a:r>
            <a:r>
              <a:rPr lang="en-US" sz="3600" b="1" dirty="0" smtClean="0"/>
              <a:t> </a:t>
            </a:r>
            <a:r>
              <a:rPr lang="en-US" sz="3600" b="1" dirty="0"/>
              <a:t> </a:t>
            </a:r>
            <a:r>
              <a:rPr lang="en-US" sz="3600" b="1" dirty="0" err="1" smtClean="0"/>
              <a:t>es</a:t>
            </a:r>
            <a:r>
              <a:rPr lang="en-US" sz="3600" b="1" dirty="0" smtClean="0"/>
              <a:t> el </a:t>
            </a:r>
            <a:r>
              <a:rPr lang="en-US" sz="3600" b="1" dirty="0" err="1" smtClean="0"/>
              <a:t>mejor</a:t>
            </a:r>
            <a:r>
              <a:rPr lang="en-US" sz="3600" b="1" dirty="0" smtClean="0"/>
              <a:t> </a:t>
            </a:r>
            <a:r>
              <a:rPr lang="en-US" sz="3600" b="1" dirty="0" err="1" smtClean="0"/>
              <a:t>instrumento</a:t>
            </a:r>
            <a:r>
              <a:rPr lang="en-US" sz="3600" b="1" dirty="0" smtClean="0"/>
              <a:t> </a:t>
            </a:r>
            <a:r>
              <a:rPr lang="en-US" sz="3600" b="1" dirty="0" err="1" smtClean="0"/>
              <a:t>para</a:t>
            </a:r>
            <a:r>
              <a:rPr lang="en-US" sz="3600" b="1" dirty="0" smtClean="0"/>
              <a:t> </a:t>
            </a:r>
            <a:r>
              <a:rPr lang="en-US" sz="3600" b="1" dirty="0" err="1" smtClean="0"/>
              <a:t>erradicar</a:t>
            </a:r>
            <a:r>
              <a:rPr lang="en-US" sz="3600" b="1" dirty="0" smtClean="0"/>
              <a:t> </a:t>
            </a:r>
            <a:r>
              <a:rPr lang="en-US" sz="3600" b="1" dirty="0" err="1" smtClean="0"/>
              <a:t>relaciones</a:t>
            </a:r>
            <a:r>
              <a:rPr lang="en-US" sz="3600" b="1" dirty="0" smtClean="0"/>
              <a:t> </a:t>
            </a:r>
            <a:r>
              <a:rPr lang="en-US" sz="3600" b="1" dirty="0" err="1" smtClean="0"/>
              <a:t>humanas</a:t>
            </a:r>
            <a:r>
              <a:rPr lang="en-US" sz="3600" b="1" dirty="0" smtClean="0"/>
              <a:t> </a:t>
            </a:r>
            <a:r>
              <a:rPr lang="en-US" sz="3600" b="1" dirty="0" err="1" smtClean="0"/>
              <a:t>basadas</a:t>
            </a:r>
            <a:r>
              <a:rPr lang="en-US" sz="3600" b="1" dirty="0" smtClean="0"/>
              <a:t> en el </a:t>
            </a:r>
            <a:r>
              <a:rPr lang="en-US" sz="3600" b="1" dirty="0" err="1" smtClean="0"/>
              <a:t>miedo</a:t>
            </a:r>
            <a:r>
              <a:rPr lang="en-US" sz="3600" b="1" dirty="0" smtClean="0"/>
              <a:t>, la </a:t>
            </a:r>
            <a:r>
              <a:rPr lang="en-US" sz="3600" b="1" dirty="0" err="1" smtClean="0"/>
              <a:t>dominación</a:t>
            </a:r>
            <a:r>
              <a:rPr lang="en-US" sz="3600" b="1" dirty="0" smtClean="0"/>
              <a:t> o la </a:t>
            </a:r>
            <a:r>
              <a:rPr lang="en-US" sz="3600" b="1" dirty="0" err="1" smtClean="0"/>
              <a:t>agresión</a:t>
            </a:r>
            <a:r>
              <a:rPr lang="en-US" sz="3600" b="1" dirty="0" smtClean="0"/>
              <a:t>, </a:t>
            </a:r>
          </a:p>
          <a:p>
            <a:pPr marL="0" indent="0">
              <a:buNone/>
            </a:pPr>
            <a:r>
              <a:rPr lang="en-US" sz="3600" b="1" dirty="0" err="1" smtClean="0"/>
              <a:t>Que</a:t>
            </a:r>
            <a:r>
              <a:rPr lang="en-US" sz="3600" b="1" dirty="0" smtClean="0"/>
              <a:t> </a:t>
            </a:r>
            <a:r>
              <a:rPr lang="en-US" sz="3600" b="1" dirty="0" err="1" smtClean="0"/>
              <a:t>nos</a:t>
            </a:r>
            <a:r>
              <a:rPr lang="en-US" sz="3600" b="1" dirty="0" smtClean="0"/>
              <a:t> </a:t>
            </a:r>
            <a:r>
              <a:rPr lang="en-US" sz="3600" b="1" dirty="0" err="1" smtClean="0"/>
              <a:t>enseña</a:t>
            </a:r>
            <a:r>
              <a:rPr lang="en-US" sz="3600" b="1" dirty="0" smtClean="0"/>
              <a:t> </a:t>
            </a:r>
            <a:r>
              <a:rPr lang="en-US" sz="3600" b="1" dirty="0" err="1" smtClean="0"/>
              <a:t>como</a:t>
            </a:r>
            <a:r>
              <a:rPr lang="en-US" sz="3600" b="1" dirty="0" smtClean="0"/>
              <a:t> </a:t>
            </a:r>
            <a:r>
              <a:rPr lang="en-US" sz="3600" b="1" dirty="0" err="1" smtClean="0"/>
              <a:t>vivir</a:t>
            </a:r>
            <a:r>
              <a:rPr lang="en-US" sz="3600" b="1" dirty="0" smtClean="0"/>
              <a:t> en </a:t>
            </a:r>
            <a:r>
              <a:rPr lang="en-US" sz="3600" b="1" dirty="0" err="1" smtClean="0"/>
              <a:t>comunidad</a:t>
            </a:r>
            <a:r>
              <a:rPr lang="en-US" sz="3600" b="1" dirty="0" smtClean="0"/>
              <a:t>, </a:t>
            </a:r>
            <a:r>
              <a:rPr lang="en-US" sz="3600" b="1" dirty="0" err="1" smtClean="0"/>
              <a:t>para</a:t>
            </a:r>
            <a:r>
              <a:rPr lang="en-US" sz="3600" b="1" dirty="0" smtClean="0"/>
              <a:t> </a:t>
            </a:r>
            <a:r>
              <a:rPr lang="en-US" sz="3600" b="1" dirty="0" err="1" smtClean="0"/>
              <a:t>compartir</a:t>
            </a:r>
            <a:r>
              <a:rPr lang="en-US" sz="3600" b="1" dirty="0" smtClean="0"/>
              <a:t> </a:t>
            </a:r>
            <a:r>
              <a:rPr lang="en-US" sz="3600" b="1" dirty="0" err="1" smtClean="0"/>
              <a:t>recursos</a:t>
            </a:r>
            <a:r>
              <a:rPr lang="en-US" sz="3600" b="1" dirty="0" smtClean="0"/>
              <a:t>, </a:t>
            </a:r>
            <a:r>
              <a:rPr lang="en-US" sz="3600" b="1" dirty="0" err="1" smtClean="0"/>
              <a:t>espacios</a:t>
            </a:r>
            <a:r>
              <a:rPr lang="en-US" sz="3600" b="1" dirty="0" smtClean="0"/>
              <a:t>, </a:t>
            </a:r>
            <a:r>
              <a:rPr lang="en-US" sz="3600" b="1" dirty="0" err="1" smtClean="0"/>
              <a:t>tiempos</a:t>
            </a:r>
            <a:r>
              <a:rPr lang="en-US" sz="3600" b="1" dirty="0" smtClean="0"/>
              <a:t>, </a:t>
            </a:r>
            <a:r>
              <a:rPr lang="en-US" sz="3600" b="1" dirty="0" err="1" smtClean="0"/>
              <a:t>afectos</a:t>
            </a:r>
            <a:r>
              <a:rPr lang="en-US" sz="3600" b="1" dirty="0" smtClean="0"/>
              <a:t> y </a:t>
            </a:r>
            <a:r>
              <a:rPr lang="en-US" sz="3600" b="1" dirty="0" err="1" smtClean="0"/>
              <a:t>nuestras</a:t>
            </a:r>
            <a:r>
              <a:rPr lang="en-US" sz="3600" b="1" dirty="0" smtClean="0"/>
              <a:t> </a:t>
            </a:r>
            <a:r>
              <a:rPr lang="en-US" sz="3600" b="1" dirty="0" err="1" smtClean="0"/>
              <a:t>propias</a:t>
            </a:r>
            <a:r>
              <a:rPr lang="en-US" sz="3600" b="1" dirty="0" smtClean="0"/>
              <a:t> </a:t>
            </a:r>
            <a:r>
              <a:rPr lang="en-US" sz="3600" b="1" dirty="0" err="1" smtClean="0"/>
              <a:t>vidas</a:t>
            </a:r>
            <a:endParaRPr lang="es-PE" sz="3600" b="1" dirty="0" smtClean="0"/>
          </a:p>
          <a:p>
            <a:pPr marL="0" indent="0">
              <a:buNone/>
            </a:pPr>
            <a:endParaRPr lang="es-PE" sz="3600" dirty="0"/>
          </a:p>
        </p:txBody>
      </p:sp>
    </p:spTree>
    <p:extLst>
      <p:ext uri="{BB962C8B-B14F-4D97-AF65-F5344CB8AC3E}">
        <p14:creationId xmlns:p14="http://schemas.microsoft.com/office/powerpoint/2010/main" val="27784092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25470"/>
          </a:xfrm>
        </p:spPr>
        <p:txBody>
          <a:bodyPr>
            <a:normAutofit fontScale="90000"/>
          </a:bodyPr>
          <a:lstStyle/>
          <a:p>
            <a:r>
              <a:rPr lang="es-PE" sz="4000" b="1" dirty="0" smtClean="0"/>
              <a:t>Carlos J. </a:t>
            </a:r>
            <a:r>
              <a:rPr lang="es-PE" sz="4000" b="1" dirty="0" err="1" smtClean="0"/>
              <a:t>Zelada</a:t>
            </a:r>
            <a:r>
              <a:rPr lang="es-PE" sz="4000" b="1" dirty="0" smtClean="0"/>
              <a:t> (20/11/2017)</a:t>
            </a:r>
            <a:br>
              <a:rPr lang="es-PE" sz="4000" b="1" dirty="0" smtClean="0"/>
            </a:br>
            <a:r>
              <a:rPr lang="es-PE" sz="4000" b="1" dirty="0" smtClean="0">
                <a:solidFill>
                  <a:srgbClr val="FF0000"/>
                </a:solidFill>
              </a:rPr>
              <a:t>Día de la Memoria TRANS</a:t>
            </a:r>
            <a:endParaRPr lang="es-PE" sz="4000" b="1" dirty="0">
              <a:solidFill>
                <a:srgbClr val="FF0000"/>
              </a:solidFill>
            </a:endParaRPr>
          </a:p>
        </p:txBody>
      </p:sp>
      <p:sp>
        <p:nvSpPr>
          <p:cNvPr id="3" name="2 Marcador de contenido"/>
          <p:cNvSpPr>
            <a:spLocks noGrp="1"/>
          </p:cNvSpPr>
          <p:nvPr>
            <p:ph idx="1"/>
          </p:nvPr>
        </p:nvSpPr>
        <p:spPr>
          <a:xfrm>
            <a:off x="457200" y="1600200"/>
            <a:ext cx="8229600" cy="5757890"/>
          </a:xfrm>
        </p:spPr>
        <p:txBody>
          <a:bodyPr>
            <a:normAutofit fontScale="92500" lnSpcReduction="10000"/>
          </a:bodyPr>
          <a:lstStyle/>
          <a:p>
            <a:pPr>
              <a:buNone/>
            </a:pPr>
            <a:r>
              <a:rPr lang="es-PE" b="1" dirty="0" smtClean="0"/>
              <a:t>     Entre el 2012 y el 2014 : 38 personas LGTB fueron asesinadas por odio, por desafiar la matriz </a:t>
            </a:r>
            <a:r>
              <a:rPr lang="es-PE" b="1" dirty="0" err="1" smtClean="0"/>
              <a:t>heterocisnormativa</a:t>
            </a:r>
            <a:r>
              <a:rPr lang="es-PE" b="1" dirty="0" smtClean="0"/>
              <a:t>: normalidad desde la heterosexualidad  y la </a:t>
            </a:r>
            <a:r>
              <a:rPr lang="es-PE" b="1" dirty="0" err="1" smtClean="0"/>
              <a:t>cisgeneridad</a:t>
            </a:r>
            <a:r>
              <a:rPr lang="es-PE" b="1" dirty="0" smtClean="0"/>
              <a:t>, y castiga al que lo transgrede desde su orientación sexual o identidad  de género:</a:t>
            </a:r>
          </a:p>
          <a:p>
            <a:pPr algn="just">
              <a:buNone/>
            </a:pPr>
            <a:r>
              <a:rPr lang="es-PE" b="1" dirty="0" smtClean="0"/>
              <a:t>“</a:t>
            </a:r>
            <a:r>
              <a:rPr lang="es-PE" b="1" i="1" dirty="0" smtClean="0"/>
              <a:t>personas lapidadas, decapitadas, quemadas y empaladas … repetidamente apuñaladas o golpeadas hasta la muerte con martillos u objetos contundentes … les arrojan ácido “</a:t>
            </a:r>
          </a:p>
          <a:p>
            <a:pPr algn="just">
              <a:buNone/>
            </a:pPr>
            <a:r>
              <a:rPr lang="es-PE" b="1" i="1" dirty="0" smtClean="0">
                <a:solidFill>
                  <a:srgbClr val="FF0000"/>
                </a:solidFill>
              </a:rPr>
              <a:t>Las personas </a:t>
            </a:r>
            <a:r>
              <a:rPr lang="es-PE" b="1" i="1" dirty="0" err="1" smtClean="0">
                <a:solidFill>
                  <a:srgbClr val="FF0000"/>
                </a:solidFill>
              </a:rPr>
              <a:t>trans</a:t>
            </a:r>
            <a:r>
              <a:rPr lang="es-PE" b="1" i="1" dirty="0" smtClean="0">
                <a:solidFill>
                  <a:srgbClr val="FF0000"/>
                </a:solidFill>
              </a:rPr>
              <a:t> en América Latina tienen una expectativa de vida de sólo 35 años</a:t>
            </a:r>
            <a:endParaRPr lang="es-PE" b="1" dirty="0" smtClean="0">
              <a:solidFill>
                <a:srgbClr val="FF0000"/>
              </a:solidFill>
            </a:endParaRPr>
          </a:p>
          <a:p>
            <a:pPr>
              <a:buNone/>
            </a:pPr>
            <a:endParaRPr lang="es-PE"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b="1" dirty="0">
                <a:solidFill>
                  <a:srgbClr val="FF0000"/>
                </a:solidFill>
              </a:rPr>
              <a:t>Construye su identidad</a:t>
            </a:r>
          </a:p>
        </p:txBody>
      </p:sp>
      <p:sp>
        <p:nvSpPr>
          <p:cNvPr id="3" name="2 Marcador de contenido"/>
          <p:cNvSpPr>
            <a:spLocks noGrp="1"/>
          </p:cNvSpPr>
          <p:nvPr>
            <p:ph idx="1"/>
          </p:nvPr>
        </p:nvSpPr>
        <p:spPr/>
        <p:txBody>
          <a:bodyPr>
            <a:normAutofit fontScale="77500" lnSpcReduction="20000"/>
          </a:bodyPr>
          <a:lstStyle/>
          <a:p>
            <a:pPr>
              <a:buNone/>
            </a:pPr>
            <a:r>
              <a:rPr lang="es-PE" b="1" dirty="0"/>
              <a:t>    </a:t>
            </a:r>
            <a:r>
              <a:rPr lang="es-PE" b="1" dirty="0">
                <a:solidFill>
                  <a:srgbClr val="FF0000"/>
                </a:solidFill>
              </a:rPr>
              <a:t>Vive su sexualidad de manera integral y responsable de acuerdo a su etapa de desarrollo y madurez</a:t>
            </a:r>
            <a:r>
              <a:rPr lang="es-PE" b="1" dirty="0"/>
              <a:t>: </a:t>
            </a:r>
          </a:p>
          <a:p>
            <a:r>
              <a:rPr lang="es-PE" b="1" dirty="0"/>
              <a:t>es tomar conciencia de sí mismo como como hombre o mujer, a partir del desarrollo de su imagen corporal su </a:t>
            </a:r>
            <a:r>
              <a:rPr lang="es-PE" b="1" dirty="0">
                <a:solidFill>
                  <a:srgbClr val="FF0000"/>
                </a:solidFill>
              </a:rPr>
              <a:t>identidad sexual y de género, </a:t>
            </a:r>
            <a:r>
              <a:rPr lang="es-PE" b="1" dirty="0"/>
              <a:t>y mediante el conocimiento y valoración de su cuerpo. </a:t>
            </a:r>
          </a:p>
          <a:p>
            <a:r>
              <a:rPr lang="es-PE" b="1" dirty="0"/>
              <a:t>Supone establecer relaciones de igualdad entre mujeres y hombres, así como relaciones afectivas armoniosas y libres de violencia. </a:t>
            </a:r>
          </a:p>
          <a:p>
            <a:r>
              <a:rPr lang="es-PE" b="1" dirty="0"/>
              <a:t>También implica identificar y poner en práctica conductas de </a:t>
            </a:r>
            <a:r>
              <a:rPr lang="es-PE" b="1" dirty="0" err="1"/>
              <a:t>autocuidado</a:t>
            </a:r>
            <a:r>
              <a:rPr lang="es-PE" b="1" dirty="0"/>
              <a:t> frente a situaciones que ponen en riesgo </a:t>
            </a:r>
            <a:r>
              <a:rPr lang="es-PE" b="1" dirty="0">
                <a:solidFill>
                  <a:srgbClr val="FF0000"/>
                </a:solidFill>
              </a:rPr>
              <a:t>su bienestar o que vulneran sus derechos sexuales y reproductivos.</a:t>
            </a:r>
          </a:p>
        </p:txBody>
      </p:sp>
    </p:spTree>
    <p:extLst>
      <p:ext uri="{BB962C8B-B14F-4D97-AF65-F5344CB8AC3E}">
        <p14:creationId xmlns:p14="http://schemas.microsoft.com/office/powerpoint/2010/main" val="337010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196752"/>
          </a:xfrm>
        </p:spPr>
        <p:style>
          <a:lnRef idx="0">
            <a:schemeClr val="accent5"/>
          </a:lnRef>
          <a:fillRef idx="3">
            <a:schemeClr val="accent5"/>
          </a:fillRef>
          <a:effectRef idx="3">
            <a:schemeClr val="accent5"/>
          </a:effectRef>
          <a:fontRef idx="minor">
            <a:schemeClr val="lt1"/>
          </a:fontRef>
        </p:style>
        <p:txBody>
          <a:bodyPr>
            <a:normAutofit/>
          </a:bodyPr>
          <a:lstStyle/>
          <a:p>
            <a:r>
              <a:rPr lang="es-PE" sz="4800" dirty="0" smtClean="0"/>
              <a:t>Principios de Yogyakarta</a:t>
            </a:r>
            <a:r>
              <a:rPr lang="es-PE" dirty="0" smtClean="0"/>
              <a:t/>
            </a:r>
            <a:br>
              <a:rPr lang="es-PE" dirty="0" smtClean="0"/>
            </a:br>
            <a:r>
              <a:rPr lang="es-PE" sz="2200" dirty="0" err="1"/>
              <a:t>Yogyakarta</a:t>
            </a:r>
            <a:r>
              <a:rPr lang="es-PE" sz="2200" dirty="0"/>
              <a:t>, Indonesia, del 6 al 9 de noviembre de 2006</a:t>
            </a:r>
          </a:p>
        </p:txBody>
      </p:sp>
      <p:sp>
        <p:nvSpPr>
          <p:cNvPr id="3" name="2 Marcador de contenido"/>
          <p:cNvSpPr>
            <a:spLocks noGrp="1"/>
          </p:cNvSpPr>
          <p:nvPr>
            <p:ph idx="1"/>
          </p:nvPr>
        </p:nvSpPr>
        <p:spPr>
          <a:xfrm>
            <a:off x="323528" y="1340768"/>
            <a:ext cx="8640960" cy="5976664"/>
          </a:xfrm>
        </p:spPr>
        <p:txBody>
          <a:bodyPr>
            <a:noAutofit/>
          </a:bodyPr>
          <a:lstStyle/>
          <a:p>
            <a:pPr marL="0" indent="0">
              <a:buNone/>
            </a:pPr>
            <a:r>
              <a:rPr lang="es-PE" sz="2400" b="1" u="sng" dirty="0">
                <a:solidFill>
                  <a:srgbClr val="FF0000"/>
                </a:solidFill>
              </a:rPr>
              <a:t>La orientación sexual </a:t>
            </a:r>
            <a:r>
              <a:rPr lang="es-PE" sz="2400" b="1" u="sng" dirty="0" smtClean="0">
                <a:solidFill>
                  <a:srgbClr val="FF0000"/>
                </a:solidFill>
              </a:rPr>
              <a:t>:</a:t>
            </a:r>
            <a:r>
              <a:rPr lang="es-PE" sz="2400" b="1" dirty="0" smtClean="0"/>
              <a:t> </a:t>
            </a:r>
            <a:r>
              <a:rPr lang="es-PE" sz="2400" b="1" dirty="0"/>
              <a:t>capacidad de cada persona de sentir una profunda atracción </a:t>
            </a:r>
            <a:r>
              <a:rPr lang="es-PE" sz="2400" b="1" dirty="0" smtClean="0"/>
              <a:t>emocional, afectiva </a:t>
            </a:r>
            <a:r>
              <a:rPr lang="es-PE" sz="2400" b="1" dirty="0"/>
              <a:t>y sexual por personas de un género diferente al suyo, o de su mismo género, o de más de un género, </a:t>
            </a:r>
            <a:r>
              <a:rPr lang="es-PE" sz="2400" b="1" dirty="0" smtClean="0"/>
              <a:t>así como </a:t>
            </a:r>
            <a:r>
              <a:rPr lang="es-PE" sz="2400" b="1" dirty="0"/>
              <a:t>a la capacidad mantener relaciones íntimas y sexuales con estas personas.</a:t>
            </a:r>
          </a:p>
          <a:p>
            <a:pPr marL="0" indent="0">
              <a:buNone/>
            </a:pPr>
            <a:r>
              <a:rPr lang="es-PE" sz="2400" b="1" u="sng" dirty="0">
                <a:solidFill>
                  <a:srgbClr val="FF0000"/>
                </a:solidFill>
              </a:rPr>
              <a:t>La identidad de género </a:t>
            </a:r>
            <a:r>
              <a:rPr lang="es-PE" sz="2400" b="1" u="sng" dirty="0" smtClean="0">
                <a:solidFill>
                  <a:srgbClr val="FF0000"/>
                </a:solidFill>
              </a:rPr>
              <a:t>:</a:t>
            </a:r>
            <a:r>
              <a:rPr lang="es-PE" sz="2400" b="1" dirty="0" smtClean="0"/>
              <a:t> </a:t>
            </a:r>
            <a:r>
              <a:rPr lang="es-PE" sz="2400" b="1" dirty="0"/>
              <a:t>vivencia interna e individual del género tal como cada persona la </a:t>
            </a:r>
            <a:r>
              <a:rPr lang="es-PE" sz="2400" b="1" dirty="0" smtClean="0"/>
              <a:t>siente profundamente</a:t>
            </a:r>
            <a:r>
              <a:rPr lang="es-PE" sz="2400" b="1" dirty="0"/>
              <a:t>, la cual podría corresponder o no con el sexo asignado al momento del nacimiento, </a:t>
            </a:r>
            <a:r>
              <a:rPr lang="es-PE" sz="2400" b="1" dirty="0" smtClean="0"/>
              <a:t>incluyendo la </a:t>
            </a:r>
            <a:r>
              <a:rPr lang="es-PE" sz="2400" b="1" dirty="0"/>
              <a:t>vivencia personal del cuerpo (que podría involucrar la modificación de la apariencia o la función corporal </a:t>
            </a:r>
            <a:r>
              <a:rPr lang="es-PE" sz="2400" b="1" dirty="0" smtClean="0"/>
              <a:t>a través </a:t>
            </a:r>
            <a:r>
              <a:rPr lang="es-PE" sz="2400" b="1" dirty="0"/>
              <a:t>de medios médicos, quirúrgicos o de otra índole, siempre que la misma sea libremente escogida) y </a:t>
            </a:r>
            <a:r>
              <a:rPr lang="es-PE" sz="2400" b="1" dirty="0" smtClean="0"/>
              <a:t>otras expresiones </a:t>
            </a:r>
            <a:r>
              <a:rPr lang="es-PE" sz="2400" b="1" dirty="0"/>
              <a:t>de género, incluyendo </a:t>
            </a:r>
            <a:r>
              <a:rPr lang="es-PE" sz="2400" b="1" dirty="0" smtClean="0"/>
              <a:t>vestimenta</a:t>
            </a:r>
            <a:r>
              <a:rPr lang="es-PE" sz="2400" b="1" dirty="0"/>
              <a:t>, </a:t>
            </a:r>
            <a:r>
              <a:rPr lang="es-PE" sz="2400" b="1" dirty="0" smtClean="0"/>
              <a:t>modo </a:t>
            </a:r>
            <a:r>
              <a:rPr lang="es-PE" sz="2400" b="1" dirty="0"/>
              <a:t>de hablar y </a:t>
            </a:r>
            <a:r>
              <a:rPr lang="es-PE" sz="2400" b="1" dirty="0" smtClean="0"/>
              <a:t>modales</a:t>
            </a:r>
            <a:r>
              <a:rPr lang="es-PE" sz="2400" b="1" dirty="0"/>
              <a:t>.</a:t>
            </a:r>
          </a:p>
        </p:txBody>
      </p:sp>
      <p:sp>
        <p:nvSpPr>
          <p:cNvPr id="4" name="3 Marcador de número de diapositiva"/>
          <p:cNvSpPr>
            <a:spLocks noGrp="1"/>
          </p:cNvSpPr>
          <p:nvPr>
            <p:ph type="sldNum" sz="quarter" idx="12"/>
          </p:nvPr>
        </p:nvSpPr>
        <p:spPr/>
        <p:txBody>
          <a:bodyPr/>
          <a:lstStyle/>
          <a:p>
            <a:fld id="{C60B93F4-3358-447C-98ED-B4673AF963E0}" type="slidenum">
              <a:rPr lang="es-PE" smtClean="0">
                <a:solidFill>
                  <a:prstClr val="black">
                    <a:tint val="75000"/>
                  </a:prstClr>
                </a:solidFill>
              </a:rPr>
              <a:pPr/>
              <a:t>16</a:t>
            </a:fld>
            <a:endParaRPr lang="es-PE">
              <a:solidFill>
                <a:prstClr val="black">
                  <a:tint val="75000"/>
                </a:prstClr>
              </a:solidFill>
            </a:endParaRPr>
          </a:p>
        </p:txBody>
      </p:sp>
    </p:spTree>
    <p:extLst>
      <p:ext uri="{BB962C8B-B14F-4D97-AF65-F5344CB8AC3E}">
        <p14:creationId xmlns:p14="http://schemas.microsoft.com/office/powerpoint/2010/main" val="725468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90066"/>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s-PE" b="1" dirty="0" smtClean="0"/>
              <a:t>Rol de la Familia</a:t>
            </a:r>
            <a:endParaRPr lang="es-PE" b="1" dirty="0"/>
          </a:p>
        </p:txBody>
      </p:sp>
      <p:sp>
        <p:nvSpPr>
          <p:cNvPr id="3" name="2 Marcador de contenido"/>
          <p:cNvSpPr>
            <a:spLocks noGrp="1"/>
          </p:cNvSpPr>
          <p:nvPr>
            <p:ph idx="1"/>
          </p:nvPr>
        </p:nvSpPr>
        <p:spPr>
          <a:xfrm>
            <a:off x="457200" y="908720"/>
            <a:ext cx="8229600" cy="6408712"/>
          </a:xfrm>
        </p:spPr>
        <p:txBody>
          <a:bodyPr>
            <a:normAutofit fontScale="77500" lnSpcReduction="20000"/>
          </a:bodyPr>
          <a:lstStyle/>
          <a:p>
            <a:pPr marL="0" indent="0">
              <a:buNone/>
            </a:pPr>
            <a:endParaRPr lang="en-US" dirty="0" smtClean="0"/>
          </a:p>
          <a:p>
            <a:pPr marL="0" indent="0">
              <a:buNone/>
            </a:pPr>
            <a:r>
              <a:rPr lang="en-US" sz="3800" b="1" dirty="0" smtClean="0"/>
              <a:t>Dada la </a:t>
            </a:r>
            <a:r>
              <a:rPr lang="en-US" sz="3800" b="1" dirty="0" err="1" smtClean="0"/>
              <a:t>diversidad</a:t>
            </a:r>
            <a:r>
              <a:rPr lang="en-US" sz="3800" b="1" dirty="0" smtClean="0"/>
              <a:t> de </a:t>
            </a:r>
            <a:r>
              <a:rPr lang="en-US" sz="3800" b="1" dirty="0" err="1" smtClean="0"/>
              <a:t>factores</a:t>
            </a:r>
            <a:r>
              <a:rPr lang="en-US" sz="3800" b="1" dirty="0" smtClean="0"/>
              <a:t> </a:t>
            </a:r>
            <a:r>
              <a:rPr lang="en-US" sz="3800" b="1" dirty="0" err="1" smtClean="0"/>
              <a:t>sociales</a:t>
            </a:r>
            <a:r>
              <a:rPr lang="en-US" sz="3800" b="1" dirty="0" smtClean="0"/>
              <a:t>, </a:t>
            </a:r>
            <a:r>
              <a:rPr lang="en-US" sz="3800" b="1" dirty="0" err="1" smtClean="0"/>
              <a:t>culturales</a:t>
            </a:r>
            <a:r>
              <a:rPr lang="en-US" sz="3800" b="1" dirty="0" smtClean="0"/>
              <a:t> y </a:t>
            </a:r>
            <a:r>
              <a:rPr lang="en-US" sz="3800" b="1" dirty="0" err="1" smtClean="0"/>
              <a:t>económicos</a:t>
            </a:r>
            <a:r>
              <a:rPr lang="en-US" sz="3800" b="1" dirty="0" smtClean="0"/>
              <a:t> </a:t>
            </a:r>
            <a:r>
              <a:rPr lang="en-US" sz="3800" b="1" dirty="0" err="1" smtClean="0"/>
              <a:t>que</a:t>
            </a:r>
            <a:r>
              <a:rPr lang="en-US" sz="3800" b="1" dirty="0" smtClean="0"/>
              <a:t> </a:t>
            </a:r>
            <a:r>
              <a:rPr lang="en-US" sz="3800" b="1" dirty="0" err="1" smtClean="0"/>
              <a:t>impactan</a:t>
            </a:r>
            <a:r>
              <a:rPr lang="en-US" sz="3800" b="1" dirty="0" smtClean="0"/>
              <a:t> en el </a:t>
            </a:r>
            <a:r>
              <a:rPr lang="en-US" sz="3800" b="1" dirty="0" err="1" smtClean="0"/>
              <a:t>bienestar</a:t>
            </a:r>
            <a:r>
              <a:rPr lang="en-US" sz="3800" b="1" dirty="0" smtClean="0"/>
              <a:t> de </a:t>
            </a:r>
            <a:r>
              <a:rPr lang="en-US" sz="3800" b="1" dirty="0" err="1" smtClean="0"/>
              <a:t>las</a:t>
            </a:r>
            <a:r>
              <a:rPr lang="en-US" sz="3800" b="1" dirty="0" smtClean="0"/>
              <a:t> </a:t>
            </a:r>
            <a:r>
              <a:rPr lang="en-US" sz="3800" b="1" dirty="0" err="1" smtClean="0"/>
              <a:t>familias</a:t>
            </a:r>
            <a:r>
              <a:rPr lang="en-US" sz="3800" b="1" dirty="0" smtClean="0"/>
              <a:t>, </a:t>
            </a:r>
            <a:r>
              <a:rPr lang="en-US" sz="3800" b="1" dirty="0" err="1" smtClean="0"/>
              <a:t>para</a:t>
            </a:r>
            <a:r>
              <a:rPr lang="en-US" sz="3800" b="1" dirty="0" smtClean="0"/>
              <a:t> </a:t>
            </a:r>
            <a:r>
              <a:rPr lang="en-US" sz="3800" b="1" dirty="0" err="1" smtClean="0"/>
              <a:t>que</a:t>
            </a:r>
            <a:r>
              <a:rPr lang="en-US" sz="3800" b="1" dirty="0" smtClean="0"/>
              <a:t> </a:t>
            </a:r>
            <a:r>
              <a:rPr lang="en-US" sz="3800" b="1" dirty="0" err="1" smtClean="0"/>
              <a:t>puedan</a:t>
            </a:r>
            <a:r>
              <a:rPr lang="en-US" sz="3800" b="1" dirty="0" smtClean="0"/>
              <a:t> </a:t>
            </a:r>
            <a:r>
              <a:rPr lang="en-US" sz="3800" b="1" dirty="0" err="1" smtClean="0"/>
              <a:t>ser</a:t>
            </a:r>
            <a:r>
              <a:rPr lang="en-US" sz="3800" b="1" dirty="0" smtClean="0"/>
              <a:t> </a:t>
            </a:r>
            <a:r>
              <a:rPr lang="en-US" sz="3800" b="1" dirty="0" err="1" smtClean="0"/>
              <a:t>agente</a:t>
            </a:r>
            <a:r>
              <a:rPr lang="en-US" sz="3800" b="1" dirty="0" smtClean="0"/>
              <a:t> </a:t>
            </a:r>
            <a:r>
              <a:rPr lang="en-US" sz="3800" b="1" dirty="0" err="1" smtClean="0"/>
              <a:t>efectivo</a:t>
            </a:r>
            <a:r>
              <a:rPr lang="en-US" sz="3800" b="1" dirty="0" smtClean="0"/>
              <a:t> de </a:t>
            </a:r>
            <a:r>
              <a:rPr lang="en-US" sz="3800" b="1" dirty="0" err="1" smtClean="0"/>
              <a:t>cambio</a:t>
            </a:r>
            <a:r>
              <a:rPr lang="en-US" sz="3800" b="1" dirty="0" smtClean="0"/>
              <a:t>, se </a:t>
            </a:r>
            <a:r>
              <a:rPr lang="en-US" sz="3800" b="1" dirty="0" err="1" smtClean="0"/>
              <a:t>requiere</a:t>
            </a:r>
            <a:r>
              <a:rPr lang="en-US" sz="3800" b="1" dirty="0" smtClean="0"/>
              <a:t> de un </a:t>
            </a:r>
            <a:r>
              <a:rPr lang="en-US" sz="3800" b="1" dirty="0" err="1" smtClean="0"/>
              <a:t>acercamiento</a:t>
            </a:r>
            <a:r>
              <a:rPr lang="en-US" sz="3800" b="1" dirty="0" smtClean="0"/>
              <a:t> </a:t>
            </a:r>
            <a:r>
              <a:rPr lang="en-US" sz="3800" b="1" dirty="0" err="1" smtClean="0"/>
              <a:t>holístico</a:t>
            </a:r>
            <a:r>
              <a:rPr lang="en-US" sz="3800" b="1" dirty="0" smtClean="0"/>
              <a:t>, en el </a:t>
            </a:r>
            <a:r>
              <a:rPr lang="en-US" sz="3800" b="1" dirty="0" err="1" smtClean="0"/>
              <a:t>que</a:t>
            </a:r>
            <a:r>
              <a:rPr lang="en-US" sz="3800" b="1" dirty="0" smtClean="0"/>
              <a:t> se </a:t>
            </a:r>
            <a:r>
              <a:rPr lang="en-US" sz="3800" b="1" dirty="0" err="1" smtClean="0"/>
              <a:t>combinen</a:t>
            </a:r>
            <a:r>
              <a:rPr lang="en-US" sz="3800" b="1" dirty="0" smtClean="0"/>
              <a:t> </a:t>
            </a:r>
            <a:r>
              <a:rPr lang="en-US" sz="3800" b="1" dirty="0" err="1" smtClean="0"/>
              <a:t>las</a:t>
            </a:r>
            <a:r>
              <a:rPr lang="en-US" sz="3800" b="1" dirty="0" smtClean="0"/>
              <a:t> </a:t>
            </a:r>
            <a:r>
              <a:rPr lang="en-US" sz="3800" b="1" dirty="0" err="1" smtClean="0"/>
              <a:t>intervenciones</a:t>
            </a:r>
            <a:r>
              <a:rPr lang="en-US" sz="3800" b="1" dirty="0" smtClean="0"/>
              <a:t> </a:t>
            </a:r>
            <a:r>
              <a:rPr lang="en-US" sz="3800" b="1" dirty="0" err="1" smtClean="0"/>
              <a:t>múltiples</a:t>
            </a:r>
            <a:r>
              <a:rPr lang="en-US" sz="3800" b="1" dirty="0" smtClean="0"/>
              <a:t>.</a:t>
            </a:r>
          </a:p>
          <a:p>
            <a:pPr marL="0" indent="0">
              <a:buNone/>
            </a:pPr>
            <a:endParaRPr lang="en-US" sz="3800" b="1" dirty="0" smtClean="0"/>
          </a:p>
          <a:p>
            <a:pPr marL="0" indent="0">
              <a:buNone/>
            </a:pPr>
            <a:r>
              <a:rPr lang="en-US" sz="3800" b="1" dirty="0" err="1" smtClean="0"/>
              <a:t>Por</a:t>
            </a:r>
            <a:r>
              <a:rPr lang="en-US" sz="3800" b="1" dirty="0" smtClean="0"/>
              <a:t> </a:t>
            </a:r>
            <a:r>
              <a:rPr lang="en-US" sz="3800" b="1" dirty="0" err="1" smtClean="0"/>
              <a:t>ejemplo</a:t>
            </a:r>
            <a:r>
              <a:rPr lang="en-US" sz="3800" b="1" dirty="0" smtClean="0"/>
              <a:t>: </a:t>
            </a:r>
            <a:r>
              <a:rPr lang="en-US" sz="3800" b="1" dirty="0" err="1" smtClean="0"/>
              <a:t>las</a:t>
            </a:r>
            <a:r>
              <a:rPr lang="en-US" sz="3800" b="1" dirty="0" smtClean="0"/>
              <a:t> </a:t>
            </a:r>
            <a:r>
              <a:rPr lang="en-US" sz="3800" b="1" dirty="0" err="1" smtClean="0"/>
              <a:t>políticas</a:t>
            </a:r>
            <a:r>
              <a:rPr lang="en-US" sz="3800" b="1" dirty="0" smtClean="0"/>
              <a:t> </a:t>
            </a:r>
            <a:r>
              <a:rPr lang="en-US" sz="3800" b="1" dirty="0" err="1" smtClean="0"/>
              <a:t>sociales</a:t>
            </a:r>
            <a:r>
              <a:rPr lang="en-US" sz="3800" b="1" dirty="0" smtClean="0"/>
              <a:t> y </a:t>
            </a:r>
            <a:r>
              <a:rPr lang="en-US" sz="3800" b="1" dirty="0" err="1" smtClean="0"/>
              <a:t>económicas</a:t>
            </a:r>
            <a:r>
              <a:rPr lang="en-US" sz="3800" b="1" dirty="0" smtClean="0"/>
              <a:t> </a:t>
            </a:r>
            <a:r>
              <a:rPr lang="en-US" sz="3800" b="1" dirty="0" err="1" smtClean="0"/>
              <a:t>que</a:t>
            </a:r>
            <a:r>
              <a:rPr lang="en-US" sz="3800" b="1" dirty="0" smtClean="0"/>
              <a:t> les </a:t>
            </a:r>
            <a:r>
              <a:rPr lang="en-US" sz="3800" b="1" dirty="0" err="1" smtClean="0"/>
              <a:t>dan</a:t>
            </a:r>
            <a:r>
              <a:rPr lang="en-US" sz="3800" b="1" dirty="0" smtClean="0"/>
              <a:t> </a:t>
            </a:r>
            <a:r>
              <a:rPr lang="en-US" sz="3800" b="1" dirty="0" err="1" smtClean="0"/>
              <a:t>soporte</a:t>
            </a:r>
            <a:r>
              <a:rPr lang="en-US" sz="3800" b="1" dirty="0" smtClean="0"/>
              <a:t> y </a:t>
            </a:r>
            <a:r>
              <a:rPr lang="en-US" sz="3800" b="1" dirty="0" err="1" smtClean="0"/>
              <a:t>permiten</a:t>
            </a:r>
            <a:r>
              <a:rPr lang="en-US" sz="3800" b="1" dirty="0" smtClean="0"/>
              <a:t> a </a:t>
            </a:r>
            <a:r>
              <a:rPr lang="en-US" sz="3800" b="1" dirty="0" err="1" smtClean="0"/>
              <a:t>las</a:t>
            </a:r>
            <a:r>
              <a:rPr lang="en-US" sz="3800" b="1" dirty="0" smtClean="0"/>
              <a:t> </a:t>
            </a:r>
            <a:r>
              <a:rPr lang="en-US" sz="3800" b="1" dirty="0" err="1" smtClean="0"/>
              <a:t>familias</a:t>
            </a:r>
            <a:r>
              <a:rPr lang="en-US" sz="3800" b="1" dirty="0" smtClean="0"/>
              <a:t> </a:t>
            </a:r>
            <a:r>
              <a:rPr lang="en-US" sz="3800" b="1" dirty="0" err="1" smtClean="0"/>
              <a:t>proveer</a:t>
            </a:r>
            <a:r>
              <a:rPr lang="en-US" sz="3800" b="1" dirty="0" smtClean="0"/>
              <a:t> al </a:t>
            </a:r>
            <a:r>
              <a:rPr lang="en-US" sz="3800" b="1" dirty="0" err="1" smtClean="0"/>
              <a:t>desarrollo</a:t>
            </a:r>
            <a:r>
              <a:rPr lang="en-US" sz="3800" b="1" dirty="0" smtClean="0"/>
              <a:t> </a:t>
            </a:r>
            <a:r>
              <a:rPr lang="en-US" sz="3800" b="1" dirty="0" err="1" smtClean="0"/>
              <a:t>armonioso</a:t>
            </a:r>
            <a:r>
              <a:rPr lang="en-US" sz="3800" b="1" dirty="0" smtClean="0"/>
              <a:t> de la </a:t>
            </a:r>
            <a:r>
              <a:rPr lang="en-US" sz="3800" b="1" dirty="0" err="1" smtClean="0"/>
              <a:t>niñez</a:t>
            </a:r>
            <a:r>
              <a:rPr lang="en-US" sz="3800" b="1" dirty="0" smtClean="0"/>
              <a:t> y </a:t>
            </a:r>
            <a:r>
              <a:rPr lang="en-US" sz="3800" b="1" dirty="0" err="1" smtClean="0"/>
              <a:t>adolescencia</a:t>
            </a:r>
            <a:endParaRPr lang="en-US" sz="3800" b="1" dirty="0" smtClean="0"/>
          </a:p>
          <a:p>
            <a:pPr marL="0" indent="0">
              <a:buNone/>
            </a:pPr>
            <a:endParaRPr lang="en-US" sz="3800" b="1" dirty="0"/>
          </a:p>
          <a:p>
            <a:pPr marL="0" indent="0">
              <a:buNone/>
            </a:pPr>
            <a:r>
              <a:rPr lang="en-US" sz="3800" b="1" dirty="0" smtClean="0"/>
              <a:t>En </a:t>
            </a:r>
            <a:r>
              <a:rPr lang="en-US" sz="3800" b="1" dirty="0" err="1" smtClean="0"/>
              <a:t>ello</a:t>
            </a:r>
            <a:r>
              <a:rPr lang="en-US" sz="3800" b="1" dirty="0" smtClean="0"/>
              <a:t> </a:t>
            </a:r>
            <a:r>
              <a:rPr lang="en-US" sz="3800" b="1" dirty="0" err="1" smtClean="0"/>
              <a:t>están</a:t>
            </a:r>
            <a:r>
              <a:rPr lang="en-US" sz="3800" b="1" dirty="0" smtClean="0"/>
              <a:t> los </a:t>
            </a:r>
            <a:r>
              <a:rPr lang="en-US" sz="3800" b="1" dirty="0" err="1" smtClean="0"/>
              <a:t>programas</a:t>
            </a:r>
            <a:r>
              <a:rPr lang="en-US" sz="3800" b="1" dirty="0" smtClean="0"/>
              <a:t> de </a:t>
            </a:r>
            <a:r>
              <a:rPr lang="en-US" sz="3800" b="1" dirty="0" err="1" smtClean="0"/>
              <a:t>alimentación</a:t>
            </a:r>
            <a:r>
              <a:rPr lang="en-US" sz="3800" b="1" dirty="0" smtClean="0"/>
              <a:t> y de </a:t>
            </a:r>
            <a:r>
              <a:rPr lang="en-US" sz="3800" b="1" dirty="0" err="1" smtClean="0"/>
              <a:t>nutrición</a:t>
            </a:r>
            <a:r>
              <a:rPr lang="en-US" sz="3800" b="1" dirty="0" smtClean="0"/>
              <a:t> a </a:t>
            </a:r>
            <a:r>
              <a:rPr lang="en-US" sz="3800" b="1" dirty="0" err="1" smtClean="0"/>
              <a:t>nivel</a:t>
            </a:r>
            <a:r>
              <a:rPr lang="en-US" sz="3800" b="1" dirty="0" smtClean="0"/>
              <a:t> </a:t>
            </a:r>
            <a:r>
              <a:rPr lang="en-US" sz="3800" b="1" dirty="0" err="1" smtClean="0"/>
              <a:t>escoalr</a:t>
            </a:r>
            <a:r>
              <a:rPr lang="en-US" sz="3800" b="1" dirty="0" smtClean="0"/>
              <a:t>, la </a:t>
            </a:r>
            <a:r>
              <a:rPr lang="en-US" sz="3800" b="1" dirty="0" err="1" smtClean="0"/>
              <a:t>protección</a:t>
            </a:r>
            <a:r>
              <a:rPr lang="en-US" sz="3800" b="1" dirty="0" smtClean="0"/>
              <a:t> </a:t>
            </a:r>
            <a:r>
              <a:rPr lang="en-US" sz="3800" b="1" dirty="0" err="1" smtClean="0"/>
              <a:t>sensitivo</a:t>
            </a:r>
            <a:r>
              <a:rPr lang="en-US" sz="3800" b="1" dirty="0" smtClean="0"/>
              <a:t>-social a </a:t>
            </a:r>
            <a:r>
              <a:rPr lang="en-US" sz="3800" b="1" dirty="0" err="1" smtClean="0"/>
              <a:t>través</a:t>
            </a:r>
            <a:r>
              <a:rPr lang="en-US" sz="3800" b="1" dirty="0" smtClean="0"/>
              <a:t> de </a:t>
            </a:r>
            <a:r>
              <a:rPr lang="en-US" sz="3800" b="1" dirty="0" err="1" smtClean="0"/>
              <a:t>programas</a:t>
            </a:r>
            <a:r>
              <a:rPr lang="en-US" sz="3800" b="1" dirty="0" smtClean="0"/>
              <a:t> </a:t>
            </a:r>
            <a:r>
              <a:rPr lang="en-US" sz="3800" b="1" dirty="0" err="1" smtClean="0"/>
              <a:t>específicos</a:t>
            </a:r>
            <a:r>
              <a:rPr lang="en-US" sz="3800" b="1" dirty="0" smtClean="0"/>
              <a:t>, y el </a:t>
            </a:r>
            <a:r>
              <a:rPr lang="en-US" sz="3800" b="1" dirty="0" err="1" smtClean="0"/>
              <a:t>acceso</a:t>
            </a:r>
            <a:r>
              <a:rPr lang="en-US" sz="3800" b="1" dirty="0" smtClean="0"/>
              <a:t> a los </a:t>
            </a:r>
            <a:r>
              <a:rPr lang="en-US" sz="3800" b="1" dirty="0" err="1" smtClean="0"/>
              <a:t>servicios</a:t>
            </a:r>
            <a:r>
              <a:rPr lang="en-US" sz="3800" b="1" dirty="0" smtClean="0"/>
              <a:t> de </a:t>
            </a:r>
            <a:r>
              <a:rPr lang="en-US" sz="3800" b="1" dirty="0" err="1" smtClean="0"/>
              <a:t>salud</a:t>
            </a:r>
            <a:r>
              <a:rPr lang="en-US" sz="3800" b="1" dirty="0" smtClean="0"/>
              <a:t> y </a:t>
            </a:r>
            <a:r>
              <a:rPr lang="en-US" sz="3800" b="1" dirty="0" err="1" smtClean="0"/>
              <a:t>educación</a:t>
            </a:r>
            <a:endParaRPr lang="en-US" dirty="0" smtClean="0"/>
          </a:p>
        </p:txBody>
      </p:sp>
    </p:spTree>
    <p:extLst>
      <p:ext uri="{BB962C8B-B14F-4D97-AF65-F5344CB8AC3E}">
        <p14:creationId xmlns:p14="http://schemas.microsoft.com/office/powerpoint/2010/main" val="1591052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67744" y="274638"/>
            <a:ext cx="6419056" cy="1143000"/>
          </a:xfrm>
        </p:spPr>
        <p:txBody>
          <a:bodyPr>
            <a:normAutofit/>
          </a:bodyPr>
          <a:lstStyle/>
          <a:p>
            <a:r>
              <a:rPr lang="es-PE" sz="2400" b="1" dirty="0" smtClean="0">
                <a:solidFill>
                  <a:srgbClr val="FF0000"/>
                </a:solidFill>
              </a:rPr>
              <a:t>Máxima </a:t>
            </a:r>
            <a:r>
              <a:rPr lang="es-PE" sz="2400" b="1" dirty="0" err="1" smtClean="0">
                <a:solidFill>
                  <a:srgbClr val="FF0000"/>
                </a:solidFill>
              </a:rPr>
              <a:t>Apaza</a:t>
            </a:r>
            <a:r>
              <a:rPr lang="es-PE" sz="2400" b="1" dirty="0" smtClean="0">
                <a:solidFill>
                  <a:srgbClr val="FF0000"/>
                </a:solidFill>
              </a:rPr>
              <a:t> Millares</a:t>
            </a:r>
            <a:endParaRPr lang="es-PE" sz="2400" b="1" dirty="0">
              <a:solidFill>
                <a:srgbClr val="FF0000"/>
              </a:solidFill>
            </a:endParaRPr>
          </a:p>
        </p:txBody>
      </p:sp>
      <p:sp>
        <p:nvSpPr>
          <p:cNvPr id="3" name="2 Marcador de contenido"/>
          <p:cNvSpPr>
            <a:spLocks noGrp="1"/>
          </p:cNvSpPr>
          <p:nvPr>
            <p:ph idx="1"/>
          </p:nvPr>
        </p:nvSpPr>
        <p:spPr>
          <a:xfrm>
            <a:off x="395536" y="1340768"/>
            <a:ext cx="8640960" cy="5517232"/>
          </a:xfrm>
        </p:spPr>
        <p:txBody>
          <a:bodyPr>
            <a:normAutofit lnSpcReduction="10000"/>
          </a:bodyPr>
          <a:lstStyle/>
          <a:p>
            <a:pPr marL="0" indent="0">
              <a:buNone/>
            </a:pPr>
            <a:r>
              <a:rPr lang="es-PE" b="1" dirty="0" smtClean="0"/>
              <a:t>Los castigos infligidos a </a:t>
            </a:r>
            <a:r>
              <a:rPr lang="es-PE" b="1" dirty="0" err="1" smtClean="0"/>
              <a:t>NNAs</a:t>
            </a:r>
            <a:r>
              <a:rPr lang="es-PE" b="1" dirty="0" smtClean="0"/>
              <a:t> con correas, cordones o sanmartines no sólo dejan huellas físicas sino emocionales, reflejan la forma de relacionamiento: siempre de subordinación</a:t>
            </a:r>
          </a:p>
          <a:p>
            <a:pPr marL="0" indent="0" algn="ctr">
              <a:buNone/>
            </a:pPr>
            <a:r>
              <a:rPr lang="en-US" b="1" i="1" dirty="0" smtClean="0"/>
              <a:t>“</a:t>
            </a:r>
            <a:r>
              <a:rPr lang="en-US" b="1" i="1" dirty="0" err="1" smtClean="0"/>
              <a:t>Es</a:t>
            </a:r>
            <a:r>
              <a:rPr lang="en-US" b="1" i="1" dirty="0" smtClean="0"/>
              <a:t> </a:t>
            </a:r>
            <a:r>
              <a:rPr lang="en-US" b="1" i="1" dirty="0" err="1" smtClean="0"/>
              <a:t>importante</a:t>
            </a:r>
            <a:r>
              <a:rPr lang="en-US" b="1" i="1" dirty="0" smtClean="0"/>
              <a:t> </a:t>
            </a:r>
            <a:r>
              <a:rPr lang="en-US" b="1" i="1" dirty="0" err="1" smtClean="0"/>
              <a:t>trabajar</a:t>
            </a:r>
            <a:r>
              <a:rPr lang="en-US" b="1" i="1" dirty="0" smtClean="0"/>
              <a:t> en la </a:t>
            </a:r>
            <a:r>
              <a:rPr lang="en-US" b="1" i="1" dirty="0" err="1" smtClean="0"/>
              <a:t>protección</a:t>
            </a:r>
            <a:r>
              <a:rPr lang="en-US" b="1" i="1" dirty="0" smtClean="0"/>
              <a:t> de la </a:t>
            </a:r>
            <a:r>
              <a:rPr lang="en-US" b="1" i="1" dirty="0" err="1" smtClean="0"/>
              <a:t>niñez</a:t>
            </a:r>
            <a:r>
              <a:rPr lang="en-US" b="1" i="1" dirty="0" smtClean="0"/>
              <a:t> y </a:t>
            </a:r>
            <a:r>
              <a:rPr lang="en-US" b="1" i="1" dirty="0" err="1" smtClean="0"/>
              <a:t>adolescencia</a:t>
            </a:r>
            <a:r>
              <a:rPr lang="en-US" b="1" i="1" dirty="0" smtClean="0"/>
              <a:t>, y </a:t>
            </a:r>
            <a:r>
              <a:rPr lang="en-US" b="1" i="1" dirty="0" err="1" smtClean="0"/>
              <a:t>además</a:t>
            </a:r>
            <a:r>
              <a:rPr lang="en-US" b="1" i="1" dirty="0" smtClean="0"/>
              <a:t> en la </a:t>
            </a:r>
            <a:r>
              <a:rPr lang="en-US" b="1" i="1" dirty="0" err="1" smtClean="0"/>
              <a:t>eliminación</a:t>
            </a:r>
            <a:r>
              <a:rPr lang="en-US" b="1" i="1" dirty="0" smtClean="0"/>
              <a:t> de </a:t>
            </a:r>
            <a:r>
              <a:rPr lang="en-US" b="1" i="1" dirty="0" err="1" smtClean="0"/>
              <a:t>todas</a:t>
            </a:r>
            <a:r>
              <a:rPr lang="en-US" b="1" i="1" dirty="0" smtClean="0"/>
              <a:t> </a:t>
            </a:r>
            <a:r>
              <a:rPr lang="en-US" b="1" i="1" dirty="0" err="1" smtClean="0"/>
              <a:t>las</a:t>
            </a:r>
            <a:r>
              <a:rPr lang="en-US" b="1" i="1" dirty="0" smtClean="0"/>
              <a:t> </a:t>
            </a:r>
            <a:r>
              <a:rPr lang="en-US" b="1" i="1" dirty="0" err="1" smtClean="0"/>
              <a:t>formas</a:t>
            </a:r>
            <a:r>
              <a:rPr lang="en-US" b="1" i="1" dirty="0" smtClean="0"/>
              <a:t> de </a:t>
            </a:r>
            <a:r>
              <a:rPr lang="en-US" b="1" i="1" dirty="0" err="1" smtClean="0"/>
              <a:t>violencia</a:t>
            </a:r>
            <a:r>
              <a:rPr lang="en-US" b="1" i="1" dirty="0" smtClean="0"/>
              <a:t> , lo </a:t>
            </a:r>
            <a:r>
              <a:rPr lang="en-US" b="1" i="1" dirty="0" err="1" smtClean="0"/>
              <a:t>que</a:t>
            </a:r>
            <a:r>
              <a:rPr lang="en-US" b="1" i="1" dirty="0" smtClean="0"/>
              <a:t> </a:t>
            </a:r>
            <a:r>
              <a:rPr lang="en-US" b="1" i="1" dirty="0" err="1" smtClean="0"/>
              <a:t>puede</a:t>
            </a:r>
            <a:r>
              <a:rPr lang="en-US" b="1" i="1" dirty="0" smtClean="0"/>
              <a:t> </a:t>
            </a:r>
            <a:r>
              <a:rPr lang="en-US" b="1" i="1" dirty="0" err="1" smtClean="0"/>
              <a:t>ser</a:t>
            </a:r>
            <a:r>
              <a:rPr lang="en-US" b="1" i="1" dirty="0" smtClean="0"/>
              <a:t> </a:t>
            </a:r>
            <a:r>
              <a:rPr lang="en-US" b="1" i="1" dirty="0" err="1" smtClean="0"/>
              <a:t>afrontado</a:t>
            </a:r>
            <a:r>
              <a:rPr lang="en-US" b="1" i="1" dirty="0" smtClean="0"/>
              <a:t> no </a:t>
            </a:r>
            <a:r>
              <a:rPr lang="en-US" b="1" i="1" dirty="0" err="1" smtClean="0"/>
              <a:t>sólo</a:t>
            </a:r>
            <a:r>
              <a:rPr lang="en-US" b="1" i="1" dirty="0" smtClean="0"/>
              <a:t> con el </a:t>
            </a:r>
            <a:r>
              <a:rPr lang="en-US" b="1" i="1" dirty="0" err="1" smtClean="0"/>
              <a:t>marco</a:t>
            </a:r>
            <a:r>
              <a:rPr lang="en-US" b="1" i="1" dirty="0" smtClean="0"/>
              <a:t> </a:t>
            </a:r>
            <a:r>
              <a:rPr lang="en-US" b="1" i="1" dirty="0" err="1" smtClean="0"/>
              <a:t>jurídico</a:t>
            </a:r>
            <a:r>
              <a:rPr lang="en-US" b="1" i="1" dirty="0" smtClean="0"/>
              <a:t> </a:t>
            </a:r>
            <a:r>
              <a:rPr lang="en-US" b="1" i="1" dirty="0" err="1" smtClean="0"/>
              <a:t>adecuado</a:t>
            </a:r>
            <a:r>
              <a:rPr lang="en-US" b="1" i="1" dirty="0" smtClean="0"/>
              <a:t>, </a:t>
            </a:r>
            <a:r>
              <a:rPr lang="en-US" b="1" i="1" dirty="0" err="1" smtClean="0">
                <a:solidFill>
                  <a:srgbClr val="FF0000"/>
                </a:solidFill>
              </a:rPr>
              <a:t>sino</a:t>
            </a:r>
            <a:r>
              <a:rPr lang="en-US" b="1" i="1" dirty="0" smtClean="0">
                <a:solidFill>
                  <a:srgbClr val="FF0000"/>
                </a:solidFill>
              </a:rPr>
              <a:t> con </a:t>
            </a:r>
            <a:r>
              <a:rPr lang="en-US" b="1" i="1" dirty="0" err="1" smtClean="0">
                <a:solidFill>
                  <a:srgbClr val="FF0000"/>
                </a:solidFill>
              </a:rPr>
              <a:t>servicios</a:t>
            </a:r>
            <a:r>
              <a:rPr lang="en-US" b="1" i="1" dirty="0" smtClean="0">
                <a:solidFill>
                  <a:srgbClr val="FF0000"/>
                </a:solidFill>
              </a:rPr>
              <a:t> </a:t>
            </a:r>
            <a:r>
              <a:rPr lang="en-US" b="1" i="1" dirty="0" err="1" smtClean="0">
                <a:solidFill>
                  <a:srgbClr val="FF0000"/>
                </a:solidFill>
              </a:rPr>
              <a:t>mejor</a:t>
            </a:r>
            <a:r>
              <a:rPr lang="en-US" b="1" i="1" dirty="0" smtClean="0">
                <a:solidFill>
                  <a:srgbClr val="FF0000"/>
                </a:solidFill>
              </a:rPr>
              <a:t> </a:t>
            </a:r>
            <a:r>
              <a:rPr lang="en-US" b="1" i="1" dirty="0" err="1" smtClean="0">
                <a:solidFill>
                  <a:srgbClr val="FF0000"/>
                </a:solidFill>
              </a:rPr>
              <a:t>preparados</a:t>
            </a:r>
            <a:r>
              <a:rPr lang="en-US" b="1" i="1" dirty="0" smtClean="0">
                <a:solidFill>
                  <a:srgbClr val="FF0000"/>
                </a:solidFill>
              </a:rPr>
              <a:t>, e </a:t>
            </a:r>
            <a:r>
              <a:rPr lang="en-US" b="1" i="1" dirty="0" err="1" smtClean="0">
                <a:solidFill>
                  <a:srgbClr val="FF0000"/>
                </a:solidFill>
              </a:rPr>
              <a:t>instituciones</a:t>
            </a:r>
            <a:r>
              <a:rPr lang="en-US" b="1" i="1" dirty="0" smtClean="0">
                <a:solidFill>
                  <a:srgbClr val="FF0000"/>
                </a:solidFill>
              </a:rPr>
              <a:t>, </a:t>
            </a:r>
            <a:r>
              <a:rPr lang="en-US" b="1" i="1" dirty="0" err="1" smtClean="0">
                <a:solidFill>
                  <a:srgbClr val="FF0000"/>
                </a:solidFill>
              </a:rPr>
              <a:t>pero</a:t>
            </a:r>
            <a:r>
              <a:rPr lang="en-US" b="1" i="1" dirty="0" smtClean="0">
                <a:solidFill>
                  <a:srgbClr val="FF0000"/>
                </a:solidFill>
              </a:rPr>
              <a:t> </a:t>
            </a:r>
            <a:r>
              <a:rPr lang="en-US" b="1" i="1" dirty="0" err="1" smtClean="0">
                <a:solidFill>
                  <a:srgbClr val="FF0000"/>
                </a:solidFill>
              </a:rPr>
              <a:t>sobre</a:t>
            </a:r>
            <a:r>
              <a:rPr lang="en-US" b="1" i="1" dirty="0" smtClean="0">
                <a:solidFill>
                  <a:srgbClr val="FF0000"/>
                </a:solidFill>
              </a:rPr>
              <a:t> </a:t>
            </a:r>
            <a:r>
              <a:rPr lang="en-US" b="1" i="1" dirty="0" err="1" smtClean="0">
                <a:solidFill>
                  <a:srgbClr val="FF0000"/>
                </a:solidFill>
              </a:rPr>
              <a:t>todo</a:t>
            </a:r>
            <a:r>
              <a:rPr lang="en-US" b="1" i="1" dirty="0" smtClean="0">
                <a:solidFill>
                  <a:srgbClr val="FF0000"/>
                </a:solidFill>
              </a:rPr>
              <a:t> </a:t>
            </a:r>
            <a:r>
              <a:rPr lang="en-US" b="1" i="1" dirty="0" err="1" smtClean="0">
                <a:solidFill>
                  <a:srgbClr val="FF0000"/>
                </a:solidFill>
              </a:rPr>
              <a:t>transformando</a:t>
            </a:r>
            <a:r>
              <a:rPr lang="en-US" b="1" i="1" dirty="0" smtClean="0">
                <a:solidFill>
                  <a:srgbClr val="FF0000"/>
                </a:solidFill>
              </a:rPr>
              <a:t> </a:t>
            </a:r>
            <a:r>
              <a:rPr lang="en-US" b="1" i="1" dirty="0" err="1" smtClean="0">
                <a:solidFill>
                  <a:srgbClr val="FF0000"/>
                </a:solidFill>
              </a:rPr>
              <a:t>actitudes</a:t>
            </a:r>
            <a:r>
              <a:rPr lang="en-US" b="1" i="1" dirty="0" smtClean="0">
                <a:solidFill>
                  <a:srgbClr val="FF0000"/>
                </a:solidFill>
              </a:rPr>
              <a:t> y </a:t>
            </a:r>
            <a:r>
              <a:rPr lang="en-US" b="1" i="1" dirty="0" err="1" smtClean="0">
                <a:solidFill>
                  <a:srgbClr val="FF0000"/>
                </a:solidFill>
              </a:rPr>
              <a:t>creando</a:t>
            </a:r>
            <a:r>
              <a:rPr lang="en-US" b="1" i="1" dirty="0" smtClean="0">
                <a:solidFill>
                  <a:srgbClr val="FF0000"/>
                </a:solidFill>
              </a:rPr>
              <a:t> </a:t>
            </a:r>
            <a:r>
              <a:rPr lang="en-US" b="1" i="1" dirty="0" err="1" smtClean="0">
                <a:solidFill>
                  <a:srgbClr val="FF0000"/>
                </a:solidFill>
              </a:rPr>
              <a:t>una</a:t>
            </a:r>
            <a:r>
              <a:rPr lang="en-US" b="1" i="1" dirty="0" smtClean="0">
                <a:solidFill>
                  <a:srgbClr val="FF0000"/>
                </a:solidFill>
              </a:rPr>
              <a:t> </a:t>
            </a:r>
            <a:r>
              <a:rPr lang="en-US" b="1" i="1" dirty="0" err="1" smtClean="0">
                <a:solidFill>
                  <a:srgbClr val="FF0000"/>
                </a:solidFill>
              </a:rPr>
              <a:t>cultura</a:t>
            </a:r>
            <a:r>
              <a:rPr lang="en-US" b="1" i="1" dirty="0" smtClean="0">
                <a:solidFill>
                  <a:srgbClr val="FF0000"/>
                </a:solidFill>
              </a:rPr>
              <a:t> de </a:t>
            </a:r>
            <a:r>
              <a:rPr lang="en-US" b="1" i="1" dirty="0" err="1" smtClean="0">
                <a:solidFill>
                  <a:srgbClr val="FF0000"/>
                </a:solidFill>
              </a:rPr>
              <a:t>respeto</a:t>
            </a:r>
            <a:r>
              <a:rPr lang="en-US" b="1" i="1" dirty="0" smtClean="0">
                <a:solidFill>
                  <a:srgbClr val="FF0000"/>
                </a:solidFill>
              </a:rPr>
              <a:t>”</a:t>
            </a:r>
            <a:endParaRPr lang="es-PE" b="1" i="1" dirty="0" smtClean="0">
              <a:solidFill>
                <a:srgbClr val="FF0000"/>
              </a:solidFill>
            </a:endParaRPr>
          </a:p>
          <a:p>
            <a:pPr marL="0" indent="0">
              <a:buNone/>
            </a:pPr>
            <a:endParaRPr lang="es-PE" b="1" i="1" dirty="0">
              <a:solidFill>
                <a:srgbClr val="FF0000"/>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6357"/>
            <a:ext cx="1512168" cy="1254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979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661"/>
          <a:stretch/>
        </p:blipFill>
        <p:spPr bwMode="auto">
          <a:xfrm>
            <a:off x="357158" y="260649"/>
            <a:ext cx="8463314" cy="608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286000" y="2690336"/>
            <a:ext cx="4572000" cy="3046988"/>
          </a:xfrm>
          <a:prstGeom prst="rect">
            <a:avLst/>
          </a:prstGeom>
        </p:spPr>
        <p:txBody>
          <a:bodyPr>
            <a:spAutoFit/>
          </a:bodyPr>
          <a:lstStyle/>
          <a:p>
            <a:pPr algn="ctr"/>
            <a:r>
              <a:rPr lang="es-PE" sz="3200" b="1" dirty="0">
                <a:solidFill>
                  <a:schemeClr val="bg1"/>
                </a:solidFill>
              </a:rPr>
              <a:t>UNA SITUACIÓN</a:t>
            </a:r>
          </a:p>
          <a:p>
            <a:pPr algn="ctr"/>
            <a:r>
              <a:rPr lang="es-PE" sz="3200" b="1" dirty="0">
                <a:solidFill>
                  <a:schemeClr val="bg1"/>
                </a:solidFill>
              </a:rPr>
              <a:t>HABITUAL</a:t>
            </a:r>
          </a:p>
          <a:p>
            <a:pPr algn="ctr"/>
            <a:r>
              <a:rPr lang="es-PE" sz="3200" b="1" dirty="0">
                <a:solidFill>
                  <a:schemeClr val="bg1"/>
                </a:solidFill>
              </a:rPr>
              <a:t>Violencia en las vidas de los niños y los adolescentes</a:t>
            </a:r>
          </a:p>
          <a:p>
            <a:pPr algn="ctr"/>
            <a:r>
              <a:rPr lang="es-PE" sz="3200" b="1" dirty="0">
                <a:solidFill>
                  <a:schemeClr val="bg1"/>
                </a:solidFill>
              </a:rPr>
              <a:t>Datos fundamentales</a:t>
            </a:r>
          </a:p>
        </p:txBody>
      </p:sp>
      <p:sp>
        <p:nvSpPr>
          <p:cNvPr id="6" name="5 CuadroTexto"/>
          <p:cNvSpPr txBox="1"/>
          <p:nvPr/>
        </p:nvSpPr>
        <p:spPr>
          <a:xfrm>
            <a:off x="357158" y="6643710"/>
            <a:ext cx="9644130" cy="369332"/>
          </a:xfrm>
          <a:prstGeom prst="rect">
            <a:avLst/>
          </a:prstGeom>
          <a:noFill/>
        </p:spPr>
        <p:txBody>
          <a:bodyPr wrap="square" rtlCol="0">
            <a:spAutoFit/>
          </a:bodyPr>
          <a:lstStyle/>
          <a:p>
            <a:endParaRPr lang="es-PE"/>
          </a:p>
        </p:txBody>
      </p:sp>
      <p:sp>
        <p:nvSpPr>
          <p:cNvPr id="7" name="6 CuadroTexto"/>
          <p:cNvSpPr txBox="1"/>
          <p:nvPr/>
        </p:nvSpPr>
        <p:spPr>
          <a:xfrm>
            <a:off x="0" y="6357958"/>
            <a:ext cx="9358346" cy="307777"/>
          </a:xfrm>
          <a:prstGeom prst="rect">
            <a:avLst/>
          </a:prstGeom>
          <a:noFill/>
        </p:spPr>
        <p:txBody>
          <a:bodyPr wrap="square" rtlCol="0">
            <a:spAutoFit/>
          </a:bodyPr>
          <a:lstStyle/>
          <a:p>
            <a:r>
              <a:rPr lang="en-US" sz="1400" dirty="0" smtClean="0"/>
              <a:t>       </a:t>
            </a:r>
            <a:r>
              <a:rPr lang="en-US" sz="1400" dirty="0" err="1" smtClean="0"/>
              <a:t>Fuente</a:t>
            </a:r>
            <a:r>
              <a:rPr lang="en-US" sz="1400" dirty="0" smtClean="0"/>
              <a:t> UNICEF: </a:t>
            </a:r>
            <a:r>
              <a:rPr lang="en-US" sz="1400" u="sng" dirty="0" smtClean="0">
                <a:hlinkClick r:id="rId3"/>
              </a:rPr>
              <a:t>https://www.unicef.org/ publications/files/Violence_ </a:t>
            </a:r>
            <a:r>
              <a:rPr lang="en-US" sz="1400" u="sng" dirty="0" err="1" smtClean="0">
                <a:hlinkClick r:id="rId3"/>
              </a:rPr>
              <a:t>in_the_lives_of_children_Key</a:t>
            </a:r>
            <a:r>
              <a:rPr lang="en-US" sz="1400" u="sng" dirty="0" smtClean="0">
                <a:hlinkClick r:id="rId3"/>
              </a:rPr>
              <a:t>_ findings_Sp.pdf</a:t>
            </a:r>
            <a:endParaRPr lang="es-PE" sz="1400" dirty="0"/>
          </a:p>
        </p:txBody>
      </p:sp>
    </p:spTree>
    <p:extLst>
      <p:ext uri="{BB962C8B-B14F-4D97-AF65-F5344CB8AC3E}">
        <p14:creationId xmlns:p14="http://schemas.microsoft.com/office/powerpoint/2010/main" val="2679332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55298" name="Picture 2" descr="Resultado de imagen para 20 de diciembre dia internacional de la infancia"/>
          <p:cNvPicPr>
            <a:picLocks noChangeAspect="1" noChangeArrowheads="1"/>
          </p:cNvPicPr>
          <p:nvPr/>
        </p:nvPicPr>
        <p:blipFill>
          <a:blip r:embed="rId2"/>
          <a:srcRect/>
          <a:stretch>
            <a:fillRect/>
          </a:stretch>
        </p:blipFill>
        <p:spPr bwMode="auto">
          <a:xfrm>
            <a:off x="714348" y="571480"/>
            <a:ext cx="7643866" cy="5720697"/>
          </a:xfrm>
          <a:prstGeom prst="rect">
            <a:avLst/>
          </a:prstGeom>
          <a:noFill/>
        </p:spPr>
      </p:pic>
      <p:sp>
        <p:nvSpPr>
          <p:cNvPr id="5" name="4 CuadroTexto"/>
          <p:cNvSpPr txBox="1"/>
          <p:nvPr/>
        </p:nvSpPr>
        <p:spPr>
          <a:xfrm>
            <a:off x="2857488" y="4786322"/>
            <a:ext cx="3500462" cy="646331"/>
          </a:xfrm>
          <a:prstGeom prst="rect">
            <a:avLst/>
          </a:prstGeom>
          <a:solidFill>
            <a:srgbClr val="FF0000"/>
          </a:solidFill>
        </p:spPr>
        <p:txBody>
          <a:bodyPr wrap="square" rtlCol="0">
            <a:spAutoFit/>
          </a:bodyPr>
          <a:lstStyle/>
          <a:p>
            <a:pPr algn="ctr"/>
            <a:r>
              <a:rPr lang="es-PE" sz="3600" b="1" dirty="0" smtClean="0">
                <a:solidFill>
                  <a:schemeClr val="bg1"/>
                </a:solidFill>
              </a:rPr>
              <a:t>Y ADOLESCENCIA</a:t>
            </a:r>
            <a:endParaRPr lang="es-PE" sz="36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1229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23323" t="19565" r="40315" b="8750"/>
          <a:stretch/>
        </p:blipFill>
        <p:spPr bwMode="auto">
          <a:xfrm>
            <a:off x="179512" y="0"/>
            <a:ext cx="8964488" cy="707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Elipse"/>
          <p:cNvSpPr/>
          <p:nvPr/>
        </p:nvSpPr>
        <p:spPr>
          <a:xfrm>
            <a:off x="4000496" y="3429000"/>
            <a:ext cx="3214710" cy="157163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691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12290"/>
                                        </p:tgtEl>
                                        <p:attrNameLst>
                                          <p:attrName>style.color</p:attrName>
                                        </p:attrNameLst>
                                      </p:cBhvr>
                                      <p:by>
                                        <p:hsl h="0" s="12549" l="25098"/>
                                      </p:by>
                                    </p:animClr>
                                    <p:animClr clrSpc="hsl" dir="cw">
                                      <p:cBhvr>
                                        <p:cTn id="7" dur="500" fill="hold"/>
                                        <p:tgtEl>
                                          <p:spTgt spid="12290"/>
                                        </p:tgtEl>
                                        <p:attrNameLst>
                                          <p:attrName>fillcolor</p:attrName>
                                        </p:attrNameLst>
                                      </p:cBhvr>
                                      <p:by>
                                        <p:hsl h="0" s="12549" l="25098"/>
                                      </p:by>
                                    </p:animClr>
                                    <p:animClr clrSpc="hsl" dir="cw">
                                      <p:cBhvr>
                                        <p:cTn id="8" dur="500" fill="hold"/>
                                        <p:tgtEl>
                                          <p:spTgt spid="12290"/>
                                        </p:tgtEl>
                                        <p:attrNameLst>
                                          <p:attrName>stroke.color</p:attrName>
                                        </p:attrNameLst>
                                      </p:cBhvr>
                                      <p:by>
                                        <p:hsl h="0" s="12549" l="25098"/>
                                      </p:by>
                                    </p:animClr>
                                    <p:set>
                                      <p:cBhvr>
                                        <p:cTn id="9" dur="500" fill="hold"/>
                                        <p:tgtEl>
                                          <p:spTgt spid="122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620688"/>
          </a:xfrm>
        </p:spPr>
        <p:txBody>
          <a:bodyPr>
            <a:normAutofit fontScale="90000"/>
          </a:bodyPr>
          <a:lstStyle/>
          <a:p>
            <a:r>
              <a:rPr lang="es-PE" b="1" dirty="0" smtClean="0">
                <a:solidFill>
                  <a:srgbClr val="FF0000"/>
                </a:solidFill>
              </a:rPr>
              <a:t>AGENDA 2030</a:t>
            </a:r>
            <a:endParaRPr lang="es-PE" b="1" dirty="0">
              <a:solidFill>
                <a:srgbClr val="FF0000"/>
              </a:solidFill>
            </a:endParaRPr>
          </a:p>
        </p:txBody>
      </p:sp>
      <p:sp>
        <p:nvSpPr>
          <p:cNvPr id="3" name="2 Marcador de contenido"/>
          <p:cNvSpPr>
            <a:spLocks noGrp="1"/>
          </p:cNvSpPr>
          <p:nvPr>
            <p:ph idx="1"/>
          </p:nvPr>
        </p:nvSpPr>
        <p:spPr>
          <a:xfrm>
            <a:off x="251520" y="548680"/>
            <a:ext cx="8640960" cy="6768752"/>
          </a:xfrm>
        </p:spPr>
        <p:txBody>
          <a:bodyPr>
            <a:normAutofit fontScale="77500" lnSpcReduction="20000"/>
          </a:bodyPr>
          <a:lstStyle/>
          <a:p>
            <a:pPr marL="0" indent="0">
              <a:buNone/>
            </a:pPr>
            <a:r>
              <a:rPr lang="es-PE" b="1" i="1" dirty="0"/>
              <a:t>20. La consecución de la igualdad entre los géneros y el empoderamiento de </a:t>
            </a:r>
            <a:r>
              <a:rPr lang="es-PE" b="1" i="1" dirty="0" smtClean="0"/>
              <a:t>las mujeres </a:t>
            </a:r>
            <a:r>
              <a:rPr lang="es-PE" b="1" i="1" dirty="0"/>
              <a:t>y las niñas contribuirá decisivamente al progreso respecto de todos </a:t>
            </a:r>
            <a:r>
              <a:rPr lang="es-PE" b="1" i="1" dirty="0" smtClean="0"/>
              <a:t>los OSA. </a:t>
            </a:r>
          </a:p>
          <a:p>
            <a:pPr marL="0" indent="0">
              <a:buNone/>
            </a:pPr>
            <a:r>
              <a:rPr lang="es-PE" b="1" i="1" dirty="0" smtClean="0">
                <a:solidFill>
                  <a:srgbClr val="FF0000"/>
                </a:solidFill>
              </a:rPr>
              <a:t>No </a:t>
            </a:r>
            <a:r>
              <a:rPr lang="es-PE" b="1" i="1" dirty="0">
                <a:solidFill>
                  <a:srgbClr val="FF0000"/>
                </a:solidFill>
              </a:rPr>
              <a:t>es posible realizar todo el potencial humano y alcanzar </a:t>
            </a:r>
            <a:r>
              <a:rPr lang="es-PE" b="1" i="1" dirty="0" smtClean="0">
                <a:solidFill>
                  <a:srgbClr val="FF0000"/>
                </a:solidFill>
              </a:rPr>
              <a:t>el desarrollo </a:t>
            </a:r>
            <a:r>
              <a:rPr lang="es-PE" b="1" i="1" dirty="0">
                <a:solidFill>
                  <a:srgbClr val="FF0000"/>
                </a:solidFill>
              </a:rPr>
              <a:t>sostenible si se sigue negando a la mitad de la humanidad el </a:t>
            </a:r>
            <a:r>
              <a:rPr lang="es-PE" b="1" i="1" dirty="0" smtClean="0">
                <a:solidFill>
                  <a:srgbClr val="FF0000"/>
                </a:solidFill>
              </a:rPr>
              <a:t>pleno disfrute </a:t>
            </a:r>
            <a:r>
              <a:rPr lang="es-PE" b="1" i="1" dirty="0">
                <a:solidFill>
                  <a:srgbClr val="FF0000"/>
                </a:solidFill>
              </a:rPr>
              <a:t>de sus derechos humanos y sus oportunidades. Las mujeres y las </a:t>
            </a:r>
            <a:r>
              <a:rPr lang="es-PE" b="1" i="1" dirty="0" smtClean="0">
                <a:solidFill>
                  <a:srgbClr val="FF0000"/>
                </a:solidFill>
              </a:rPr>
              <a:t>niñas deben </a:t>
            </a:r>
            <a:r>
              <a:rPr lang="es-PE" b="1" i="1" dirty="0">
                <a:solidFill>
                  <a:srgbClr val="FF0000"/>
                </a:solidFill>
              </a:rPr>
              <a:t>tener igual acceso a una educación de calidad, a los recursos económicos y </a:t>
            </a:r>
            <a:r>
              <a:rPr lang="es-PE" b="1" i="1" dirty="0" smtClean="0">
                <a:solidFill>
                  <a:srgbClr val="FF0000"/>
                </a:solidFill>
              </a:rPr>
              <a:t>a la </a:t>
            </a:r>
            <a:r>
              <a:rPr lang="es-PE" b="1" i="1" dirty="0">
                <a:solidFill>
                  <a:srgbClr val="FF0000"/>
                </a:solidFill>
              </a:rPr>
              <a:t>participación política, así como las mismas oportunidades que los hombres y </a:t>
            </a:r>
            <a:r>
              <a:rPr lang="es-PE" b="1" i="1" dirty="0" smtClean="0">
                <a:solidFill>
                  <a:srgbClr val="FF0000"/>
                </a:solidFill>
              </a:rPr>
              <a:t>los niños </a:t>
            </a:r>
            <a:r>
              <a:rPr lang="es-PE" b="1" i="1" dirty="0">
                <a:solidFill>
                  <a:srgbClr val="FF0000"/>
                </a:solidFill>
              </a:rPr>
              <a:t>en el empleo, el liderazgo y la adopción de decisiones a todos los niveles.</a:t>
            </a:r>
          </a:p>
          <a:p>
            <a:pPr marL="0" indent="0">
              <a:buNone/>
            </a:pPr>
            <a:r>
              <a:rPr lang="es-PE" b="1" i="1" dirty="0"/>
              <a:t>Trabajaremos para lograr un aumento significativo de las inversiones destinadas </a:t>
            </a:r>
            <a:r>
              <a:rPr lang="es-PE" b="1" i="1" dirty="0" smtClean="0"/>
              <a:t>a paliar </a:t>
            </a:r>
            <a:r>
              <a:rPr lang="es-PE" b="1" i="1" dirty="0"/>
              <a:t>la disparidad entre los géneros y fortalecer el apoyo a las instituciones </a:t>
            </a:r>
            <a:r>
              <a:rPr lang="es-PE" b="1" i="1" dirty="0" smtClean="0"/>
              <a:t>en relación </a:t>
            </a:r>
            <a:r>
              <a:rPr lang="es-PE" b="1" i="1" dirty="0"/>
              <a:t>con la igualdad y el empoderamiento de las mujeres en el plano mundial</a:t>
            </a:r>
            <a:r>
              <a:rPr lang="es-PE" b="1" i="1" dirty="0" smtClean="0"/>
              <a:t>, regional </a:t>
            </a:r>
            <a:r>
              <a:rPr lang="es-PE" b="1" i="1" dirty="0"/>
              <a:t>y nacional. </a:t>
            </a:r>
            <a:r>
              <a:rPr lang="es-PE" b="1" i="1" dirty="0">
                <a:solidFill>
                  <a:srgbClr val="FF0000"/>
                </a:solidFill>
              </a:rPr>
              <a:t>Se eliminarán todas las formas de discriminación y </a:t>
            </a:r>
            <a:r>
              <a:rPr lang="es-PE" b="1" i="1" dirty="0" smtClean="0">
                <a:solidFill>
                  <a:srgbClr val="FF0000"/>
                </a:solidFill>
              </a:rPr>
              <a:t>violencia contra </a:t>
            </a:r>
            <a:r>
              <a:rPr lang="es-PE" b="1" i="1" dirty="0">
                <a:solidFill>
                  <a:srgbClr val="FF0000"/>
                </a:solidFill>
              </a:rPr>
              <a:t>las mujeres y las niñas, incluso mediante la participación de los hombres </a:t>
            </a:r>
            <a:r>
              <a:rPr lang="es-PE" b="1" i="1" dirty="0" smtClean="0">
                <a:solidFill>
                  <a:srgbClr val="FF0000"/>
                </a:solidFill>
              </a:rPr>
              <a:t>y los </a:t>
            </a:r>
            <a:r>
              <a:rPr lang="es-PE" b="1" i="1" dirty="0">
                <a:solidFill>
                  <a:srgbClr val="FF0000"/>
                </a:solidFill>
              </a:rPr>
              <a:t>niños. La incorporación sistemática de una perspectiva de género en </a:t>
            </a:r>
            <a:r>
              <a:rPr lang="es-PE" b="1" i="1" dirty="0" smtClean="0">
                <a:solidFill>
                  <a:srgbClr val="FF0000"/>
                </a:solidFill>
              </a:rPr>
              <a:t>la implementación </a:t>
            </a:r>
            <a:r>
              <a:rPr lang="es-PE" b="1" i="1" dirty="0">
                <a:solidFill>
                  <a:srgbClr val="FF0000"/>
                </a:solidFill>
              </a:rPr>
              <a:t>de la Agenda es crucial.</a:t>
            </a:r>
          </a:p>
        </p:txBody>
      </p:sp>
    </p:spTree>
    <p:extLst>
      <p:ext uri="{BB962C8B-B14F-4D97-AF65-F5344CB8AC3E}">
        <p14:creationId xmlns:p14="http://schemas.microsoft.com/office/powerpoint/2010/main" val="2997741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620688"/>
          </a:xfrm>
        </p:spPr>
        <p:style>
          <a:lnRef idx="1">
            <a:schemeClr val="accent5"/>
          </a:lnRef>
          <a:fillRef idx="3">
            <a:schemeClr val="accent5"/>
          </a:fillRef>
          <a:effectRef idx="2">
            <a:schemeClr val="accent5"/>
          </a:effectRef>
          <a:fontRef idx="minor">
            <a:schemeClr val="lt1"/>
          </a:fontRef>
        </p:style>
        <p:txBody>
          <a:bodyPr>
            <a:noAutofit/>
          </a:bodyPr>
          <a:lstStyle/>
          <a:p>
            <a:r>
              <a:rPr lang="es-PE" b="1" dirty="0" smtClean="0"/>
              <a:t>ODS 5</a:t>
            </a:r>
            <a:endParaRPr lang="es-PE" b="1" dirty="0"/>
          </a:p>
        </p:txBody>
      </p:sp>
      <p:sp>
        <p:nvSpPr>
          <p:cNvPr id="3" name="2 Marcador de contenido"/>
          <p:cNvSpPr>
            <a:spLocks noGrp="1"/>
          </p:cNvSpPr>
          <p:nvPr>
            <p:ph idx="1"/>
          </p:nvPr>
        </p:nvSpPr>
        <p:spPr>
          <a:xfrm>
            <a:off x="179512" y="692696"/>
            <a:ext cx="8856984" cy="5433467"/>
          </a:xfrm>
        </p:spPr>
        <p:txBody>
          <a:bodyPr>
            <a:noAutofit/>
          </a:bodyPr>
          <a:lstStyle/>
          <a:p>
            <a:pPr marL="0" indent="0">
              <a:buNone/>
            </a:pPr>
            <a:r>
              <a:rPr lang="es-PE" sz="2800" b="1" dirty="0"/>
              <a:t>5.1 Poner fin a todas las formas de discriminación contra todas las mujeres y </a:t>
            </a:r>
            <a:r>
              <a:rPr lang="es-PE" sz="2800" b="1" dirty="0" smtClean="0"/>
              <a:t>las niñas </a:t>
            </a:r>
            <a:r>
              <a:rPr lang="es-PE" sz="2800" b="1" dirty="0"/>
              <a:t>en todo el mundo</a:t>
            </a:r>
          </a:p>
          <a:p>
            <a:pPr marL="0" indent="0">
              <a:buNone/>
            </a:pPr>
            <a:r>
              <a:rPr lang="es-PE" sz="2800" b="1" dirty="0"/>
              <a:t>5.2 Eliminar todas las formas de violencia </a:t>
            </a:r>
            <a:r>
              <a:rPr lang="es-PE" sz="2800" b="1" dirty="0" smtClean="0"/>
              <a:t>c/ </a:t>
            </a:r>
            <a:r>
              <a:rPr lang="es-PE" sz="2800" b="1" dirty="0"/>
              <a:t>todas las mujeres y las niñas </a:t>
            </a:r>
            <a:r>
              <a:rPr lang="es-PE" sz="2800" b="1" dirty="0" smtClean="0"/>
              <a:t>en los </a:t>
            </a:r>
            <a:r>
              <a:rPr lang="es-PE" sz="2800" b="1" dirty="0"/>
              <a:t>ámbitos público y privado, incluidas la </a:t>
            </a:r>
            <a:r>
              <a:rPr lang="es-PE" sz="2800" b="1" dirty="0" smtClean="0"/>
              <a:t>trata, </a:t>
            </a:r>
            <a:r>
              <a:rPr lang="es-PE" sz="2800" b="1" dirty="0"/>
              <a:t>explotación sexual y otros </a:t>
            </a:r>
            <a:r>
              <a:rPr lang="es-PE" sz="2800" b="1" dirty="0" smtClean="0"/>
              <a:t>tipos  de  </a:t>
            </a:r>
            <a:r>
              <a:rPr lang="es-PE" sz="2800" b="1" dirty="0"/>
              <a:t>explotación</a:t>
            </a:r>
          </a:p>
          <a:p>
            <a:pPr marL="0" indent="0">
              <a:buNone/>
            </a:pPr>
            <a:r>
              <a:rPr lang="es-PE" sz="2800" b="1" dirty="0"/>
              <a:t>5.3 Eliminar todas las prácticas </a:t>
            </a:r>
            <a:r>
              <a:rPr lang="es-PE" sz="2800" b="1" dirty="0" smtClean="0"/>
              <a:t>nocivas: </a:t>
            </a:r>
            <a:r>
              <a:rPr lang="es-PE" sz="2800" b="1" dirty="0"/>
              <a:t>matrimonio infantil, precoz </a:t>
            </a:r>
            <a:r>
              <a:rPr lang="es-PE" sz="2800" b="1" dirty="0" smtClean="0"/>
              <a:t>y forzado, </a:t>
            </a:r>
            <a:r>
              <a:rPr lang="es-PE" sz="2800" b="1" dirty="0"/>
              <a:t>y la mutilación genital femenina</a:t>
            </a:r>
          </a:p>
          <a:p>
            <a:pPr marL="0" indent="0">
              <a:buNone/>
            </a:pPr>
            <a:r>
              <a:rPr lang="es-PE" sz="2800" b="1" dirty="0"/>
              <a:t>5.4 Reconocer y valorar los cuidados y el trabajo doméstico no </a:t>
            </a:r>
            <a:r>
              <a:rPr lang="es-PE" sz="2800" b="1" dirty="0" smtClean="0"/>
              <a:t>remunerados mediante </a:t>
            </a:r>
            <a:r>
              <a:rPr lang="es-PE" sz="2800" b="1" dirty="0"/>
              <a:t>servicios públicos, infraestructuras y políticas de protección social, </a:t>
            </a:r>
            <a:r>
              <a:rPr lang="es-PE" sz="2800" b="1" dirty="0" smtClean="0"/>
              <a:t>y promoviendo </a:t>
            </a:r>
            <a:r>
              <a:rPr lang="es-PE" sz="2800" b="1" dirty="0"/>
              <a:t>la responsabilidad compartida en el hogar y la familia, según </a:t>
            </a:r>
            <a:r>
              <a:rPr lang="es-PE" sz="2800" b="1" dirty="0" smtClean="0"/>
              <a:t>proceda en </a:t>
            </a:r>
            <a:r>
              <a:rPr lang="es-PE" sz="2800" b="1" dirty="0"/>
              <a:t>cada </a:t>
            </a:r>
            <a:r>
              <a:rPr lang="es-PE" sz="2800" b="1" dirty="0" smtClean="0"/>
              <a:t>país</a:t>
            </a:r>
            <a:endParaRPr lang="es-PE" sz="2800" b="1" dirty="0"/>
          </a:p>
        </p:txBody>
      </p:sp>
    </p:spTree>
    <p:extLst>
      <p:ext uri="{BB962C8B-B14F-4D97-AF65-F5344CB8AC3E}">
        <p14:creationId xmlns:p14="http://schemas.microsoft.com/office/powerpoint/2010/main" val="1805623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p:spPr>
        <p:style>
          <a:lnRef idx="1">
            <a:schemeClr val="accent5"/>
          </a:lnRef>
          <a:fillRef idx="3">
            <a:schemeClr val="accent5"/>
          </a:fillRef>
          <a:effectRef idx="2">
            <a:schemeClr val="accent5"/>
          </a:effectRef>
          <a:fontRef idx="minor">
            <a:schemeClr val="lt1"/>
          </a:fontRef>
        </p:style>
        <p:txBody>
          <a:bodyPr>
            <a:noAutofit/>
          </a:bodyPr>
          <a:lstStyle/>
          <a:p>
            <a:r>
              <a:rPr lang="es-PE" b="1" dirty="0" smtClean="0">
                <a:solidFill>
                  <a:schemeClr val="bg1"/>
                </a:solidFill>
              </a:rPr>
              <a:t>ODS 5</a:t>
            </a:r>
            <a:endParaRPr lang="es-PE" b="1" dirty="0">
              <a:solidFill>
                <a:schemeClr val="bg1"/>
              </a:solidFill>
            </a:endParaRPr>
          </a:p>
        </p:txBody>
      </p:sp>
      <p:sp>
        <p:nvSpPr>
          <p:cNvPr id="3" name="2 Marcador de contenido"/>
          <p:cNvSpPr>
            <a:spLocks noGrp="1"/>
          </p:cNvSpPr>
          <p:nvPr>
            <p:ph idx="1"/>
          </p:nvPr>
        </p:nvSpPr>
        <p:spPr>
          <a:xfrm>
            <a:off x="179512" y="1124744"/>
            <a:ext cx="8507288" cy="6192688"/>
          </a:xfrm>
        </p:spPr>
        <p:txBody>
          <a:bodyPr>
            <a:noAutofit/>
          </a:bodyPr>
          <a:lstStyle/>
          <a:p>
            <a:pPr marL="0" indent="0">
              <a:buNone/>
            </a:pPr>
            <a:r>
              <a:rPr lang="es-PE" sz="2400" b="1" dirty="0" smtClean="0"/>
              <a:t>5.5 Asegurar la participación plena y efectiva de las mujeres y la igualdad de oportunidades de liderazgo a todos los niveles </a:t>
            </a:r>
            <a:r>
              <a:rPr lang="es-PE" sz="2400" b="1" dirty="0" err="1" smtClean="0"/>
              <a:t>ecisorios</a:t>
            </a:r>
            <a:r>
              <a:rPr lang="es-PE" sz="2400" b="1" dirty="0" smtClean="0"/>
              <a:t> en la vida política, económica y pública</a:t>
            </a:r>
          </a:p>
          <a:p>
            <a:pPr marL="0" indent="0">
              <a:buNone/>
            </a:pPr>
            <a:r>
              <a:rPr lang="es-PE" sz="2400" b="1" dirty="0" smtClean="0"/>
              <a:t>5.6 Asegurar el acceso universal a la salud sexual y reproductiva y los derechos reproductivos según lo acordado de conformidad con el Programa de Acción de la Conferencia Internacional sobre la Población y el Desarrollo, la Plataforma de Acción de Beijing y los documentos finales de sus conferencias de examen </a:t>
            </a:r>
          </a:p>
          <a:p>
            <a:pPr marL="0" indent="0">
              <a:buNone/>
            </a:pPr>
            <a:r>
              <a:rPr lang="es-PE" sz="2400" b="1" dirty="0" smtClean="0"/>
              <a:t>5.a     Emprender reformas que otorguen a las mujeres igualdad de derechos a los recursos económicos, así como acceso a la propiedad y al control de la tierra y otros tipos de bienes, los servicios financieros, la herencia y los recursos naturales, de</a:t>
            </a:r>
          </a:p>
          <a:p>
            <a:pPr marL="0" indent="0">
              <a:buNone/>
            </a:pPr>
            <a:r>
              <a:rPr lang="es-PE" sz="2400" b="1" dirty="0" smtClean="0"/>
              <a:t>conformidad con las leyes nacionales</a:t>
            </a:r>
          </a:p>
          <a:p>
            <a:pPr marL="0" indent="0">
              <a:buNone/>
            </a:pPr>
            <a:endParaRPr lang="es-PE" sz="2400" dirty="0"/>
          </a:p>
        </p:txBody>
      </p:sp>
    </p:spTree>
    <p:extLst>
      <p:ext uri="{BB962C8B-B14F-4D97-AF65-F5344CB8AC3E}">
        <p14:creationId xmlns:p14="http://schemas.microsoft.com/office/powerpoint/2010/main" val="36220510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s-PE" b="1" dirty="0" smtClean="0"/>
              <a:t>ODS 5</a:t>
            </a:r>
            <a:endParaRPr lang="es-PE" b="1" dirty="0"/>
          </a:p>
        </p:txBody>
      </p:sp>
      <p:sp>
        <p:nvSpPr>
          <p:cNvPr id="3" name="2 Marcador de contenido"/>
          <p:cNvSpPr>
            <a:spLocks noGrp="1"/>
          </p:cNvSpPr>
          <p:nvPr>
            <p:ph idx="1"/>
          </p:nvPr>
        </p:nvSpPr>
        <p:spPr/>
        <p:txBody>
          <a:bodyPr/>
          <a:lstStyle/>
          <a:p>
            <a:pPr marL="0" indent="0">
              <a:buNone/>
            </a:pPr>
            <a:r>
              <a:rPr lang="es-PE" b="1" dirty="0"/>
              <a:t>5.b </a:t>
            </a:r>
            <a:r>
              <a:rPr lang="es-PE" b="1" dirty="0" smtClean="0"/>
              <a:t>   Mejorar </a:t>
            </a:r>
            <a:r>
              <a:rPr lang="es-PE" b="1" dirty="0"/>
              <a:t>el uso de la tecnología instrumental, en particular la tecnología de la información y las comunicaciones, para promover el empoderamiento de las mujeres </a:t>
            </a:r>
          </a:p>
          <a:p>
            <a:pPr marL="0" indent="0">
              <a:buNone/>
            </a:pPr>
            <a:r>
              <a:rPr lang="es-PE" b="1" dirty="0"/>
              <a:t>5.c </a:t>
            </a:r>
            <a:r>
              <a:rPr lang="es-PE" b="1" dirty="0" smtClean="0"/>
              <a:t>   Aprobar </a:t>
            </a:r>
            <a:r>
              <a:rPr lang="es-PE" b="1" dirty="0"/>
              <a:t>y fortalecer políticas acertadas y leyes aplicables para promover la igualdad de género y el empoderamiento de todas las mujeres y las niñas a todos los niveles</a:t>
            </a:r>
          </a:p>
          <a:p>
            <a:pPr marL="0" indent="0">
              <a:buNone/>
            </a:pPr>
            <a:endParaRPr lang="es-PE" dirty="0"/>
          </a:p>
        </p:txBody>
      </p:sp>
    </p:spTree>
    <p:extLst>
      <p:ext uri="{BB962C8B-B14F-4D97-AF65-F5344CB8AC3E}">
        <p14:creationId xmlns:p14="http://schemas.microsoft.com/office/powerpoint/2010/main" val="25407508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90066"/>
          </a:xfrm>
        </p:spPr>
        <p:style>
          <a:lnRef idx="1">
            <a:schemeClr val="accent5"/>
          </a:lnRef>
          <a:fillRef idx="3">
            <a:schemeClr val="accent5"/>
          </a:fillRef>
          <a:effectRef idx="2">
            <a:schemeClr val="accent5"/>
          </a:effectRef>
          <a:fontRef idx="minor">
            <a:schemeClr val="lt1"/>
          </a:fontRef>
        </p:style>
        <p:txBody>
          <a:bodyPr>
            <a:normAutofit fontScale="90000"/>
          </a:bodyPr>
          <a:lstStyle/>
          <a:p>
            <a:r>
              <a:rPr lang="es-PE" b="1" dirty="0" smtClean="0"/>
              <a:t>ODS 16</a:t>
            </a:r>
            <a:endParaRPr lang="es-PE" b="1" dirty="0"/>
          </a:p>
        </p:txBody>
      </p:sp>
      <p:sp>
        <p:nvSpPr>
          <p:cNvPr id="3" name="2 Marcador de contenido"/>
          <p:cNvSpPr>
            <a:spLocks noGrp="1"/>
          </p:cNvSpPr>
          <p:nvPr>
            <p:ph idx="1"/>
          </p:nvPr>
        </p:nvSpPr>
        <p:spPr>
          <a:xfrm>
            <a:off x="179512" y="836712"/>
            <a:ext cx="8856984" cy="5289451"/>
          </a:xfrm>
        </p:spPr>
        <p:txBody>
          <a:bodyPr>
            <a:noAutofit/>
          </a:bodyPr>
          <a:lstStyle/>
          <a:p>
            <a:pPr marL="0" indent="0">
              <a:buNone/>
            </a:pPr>
            <a:r>
              <a:rPr lang="es-PE" sz="2800" b="1" dirty="0"/>
              <a:t>16.1 Reducir significativamente todas las formas de violencia y </a:t>
            </a:r>
            <a:r>
              <a:rPr lang="es-PE" sz="2800" b="1" dirty="0" smtClean="0"/>
              <a:t>las correspondientes </a:t>
            </a:r>
            <a:r>
              <a:rPr lang="es-PE" sz="2800" b="1" dirty="0"/>
              <a:t>tasas de mortalidad en todo el mundo</a:t>
            </a:r>
          </a:p>
          <a:p>
            <a:pPr marL="0" indent="0">
              <a:buNone/>
            </a:pPr>
            <a:r>
              <a:rPr lang="es-PE" sz="2800" b="1" dirty="0"/>
              <a:t>16.2 Poner fin al maltrato, la explotación, la trata y todas las formas de violencia </a:t>
            </a:r>
            <a:r>
              <a:rPr lang="es-PE" sz="2800" b="1" dirty="0" smtClean="0"/>
              <a:t>y tortura </a:t>
            </a:r>
            <a:r>
              <a:rPr lang="es-PE" sz="2800" b="1" dirty="0"/>
              <a:t>contra los niños</a:t>
            </a:r>
          </a:p>
          <a:p>
            <a:pPr marL="0" indent="0">
              <a:buNone/>
            </a:pPr>
            <a:r>
              <a:rPr lang="es-PE" sz="2800" b="1" dirty="0"/>
              <a:t>16.3 Promover el estado de </a:t>
            </a:r>
            <a:r>
              <a:rPr lang="es-PE" sz="2800" b="1" dirty="0" smtClean="0"/>
              <a:t>D en plano </a:t>
            </a:r>
            <a:r>
              <a:rPr lang="es-PE" sz="2800" b="1" dirty="0"/>
              <a:t>nacional e internacional </a:t>
            </a:r>
            <a:r>
              <a:rPr lang="es-PE" sz="2800" b="1" dirty="0" smtClean="0"/>
              <a:t>y garantizar igualdad </a:t>
            </a:r>
            <a:r>
              <a:rPr lang="es-PE" sz="2800" b="1" dirty="0"/>
              <a:t>de acceso a </a:t>
            </a:r>
            <a:r>
              <a:rPr lang="es-PE" sz="2800" b="1" dirty="0" smtClean="0"/>
              <a:t>justicia </a:t>
            </a:r>
            <a:endParaRPr lang="es-PE" sz="2800" b="1" dirty="0"/>
          </a:p>
          <a:p>
            <a:pPr marL="0" indent="0">
              <a:buNone/>
            </a:pPr>
            <a:r>
              <a:rPr lang="es-PE" sz="2800" b="1" dirty="0"/>
              <a:t>16.4 De aquí a 2030, reducir significativamente </a:t>
            </a:r>
            <a:r>
              <a:rPr lang="es-PE" sz="2800" b="1" dirty="0" smtClean="0"/>
              <a:t>corrientes </a:t>
            </a:r>
            <a:r>
              <a:rPr lang="es-PE" sz="2800" b="1" dirty="0"/>
              <a:t>financieras y </a:t>
            </a:r>
            <a:r>
              <a:rPr lang="es-PE" sz="2800" b="1" dirty="0" smtClean="0"/>
              <a:t>de armas </a:t>
            </a:r>
            <a:r>
              <a:rPr lang="es-PE" sz="2800" b="1" dirty="0"/>
              <a:t>ilícitas, fortalecer </a:t>
            </a:r>
            <a:r>
              <a:rPr lang="es-PE" sz="2800" b="1" dirty="0" smtClean="0"/>
              <a:t> </a:t>
            </a:r>
            <a:r>
              <a:rPr lang="es-PE" sz="2800" b="1" dirty="0"/>
              <a:t>recuperación y devolución de los activos robados </a:t>
            </a:r>
            <a:r>
              <a:rPr lang="es-PE" sz="2800" b="1" dirty="0" smtClean="0"/>
              <a:t>y luchar </a:t>
            </a:r>
            <a:r>
              <a:rPr lang="es-PE" sz="2800" b="1" dirty="0"/>
              <a:t>contra todas las formas de delincuencia organizada</a:t>
            </a:r>
          </a:p>
          <a:p>
            <a:pPr marL="0" indent="0">
              <a:buNone/>
            </a:pPr>
            <a:r>
              <a:rPr lang="es-PE" sz="2800" b="1" dirty="0"/>
              <a:t>16.5 </a:t>
            </a:r>
            <a:r>
              <a:rPr lang="es-PE" sz="2800" b="1" dirty="0" smtClean="0"/>
              <a:t> Reducir </a:t>
            </a:r>
            <a:r>
              <a:rPr lang="es-PE" sz="2800" b="1" dirty="0"/>
              <a:t>considerablemente la corrupción y el soborno en todas sus </a:t>
            </a:r>
            <a:r>
              <a:rPr lang="es-PE" sz="2800" b="1" dirty="0" smtClean="0"/>
              <a:t>formas</a:t>
            </a:r>
            <a:endParaRPr lang="es-PE" sz="2800" b="1" dirty="0"/>
          </a:p>
        </p:txBody>
      </p:sp>
    </p:spTree>
    <p:extLst>
      <p:ext uri="{BB962C8B-B14F-4D97-AF65-F5344CB8AC3E}">
        <p14:creationId xmlns:p14="http://schemas.microsoft.com/office/powerpoint/2010/main" val="3564395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2074"/>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s-PE" b="1" dirty="0" smtClean="0"/>
              <a:t>ODS 16</a:t>
            </a:r>
            <a:endParaRPr lang="es-PE" b="1" dirty="0"/>
          </a:p>
        </p:txBody>
      </p:sp>
      <p:sp>
        <p:nvSpPr>
          <p:cNvPr id="3" name="2 Marcador de contenido"/>
          <p:cNvSpPr>
            <a:spLocks noGrp="1"/>
          </p:cNvSpPr>
          <p:nvPr>
            <p:ph idx="1"/>
          </p:nvPr>
        </p:nvSpPr>
        <p:spPr>
          <a:xfrm>
            <a:off x="251520" y="1052736"/>
            <a:ext cx="8435280" cy="6048672"/>
          </a:xfrm>
        </p:spPr>
        <p:txBody>
          <a:bodyPr>
            <a:noAutofit/>
          </a:bodyPr>
          <a:lstStyle/>
          <a:p>
            <a:pPr marL="0" indent="0">
              <a:buNone/>
            </a:pPr>
            <a:r>
              <a:rPr lang="es-PE" sz="2800" b="1" dirty="0" smtClean="0"/>
              <a:t>16.6 Crear a todos los niveles instituciones eficaces y transparentes que rindan cuentas</a:t>
            </a:r>
          </a:p>
          <a:p>
            <a:pPr marL="0" indent="0">
              <a:buNone/>
            </a:pPr>
            <a:r>
              <a:rPr lang="es-PE" sz="2800" b="1" dirty="0" smtClean="0"/>
              <a:t>16.7 Garantizar la adopción en todos los niveles de decisiones inclusivas, participativas y representativas que respondan a las necesidades</a:t>
            </a:r>
          </a:p>
          <a:p>
            <a:pPr marL="0" indent="0">
              <a:buNone/>
            </a:pPr>
            <a:r>
              <a:rPr lang="es-PE" sz="2800" b="1" dirty="0" smtClean="0"/>
              <a:t>16.8 Ampliar y fortalecer la participación de los países en desarrollo en las instituciones de gobernanza mundial</a:t>
            </a:r>
          </a:p>
          <a:p>
            <a:pPr marL="0" indent="0">
              <a:buNone/>
            </a:pPr>
            <a:r>
              <a:rPr lang="es-PE" sz="2800" b="1" dirty="0" smtClean="0"/>
              <a:t>16.9 De aquí a 2030, proporcionar acceso a una identidad jurídica para todos, en  particular mediante el registro de nacimientos</a:t>
            </a:r>
          </a:p>
          <a:p>
            <a:pPr marL="0" indent="0">
              <a:buNone/>
            </a:pPr>
            <a:endParaRPr lang="es-PE" sz="2800" dirty="0"/>
          </a:p>
        </p:txBody>
      </p:sp>
    </p:spTree>
    <p:extLst>
      <p:ext uri="{BB962C8B-B14F-4D97-AF65-F5344CB8AC3E}">
        <p14:creationId xmlns:p14="http://schemas.microsoft.com/office/powerpoint/2010/main" val="1111889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1">
            <a:schemeClr val="accent5"/>
          </a:lnRef>
          <a:fillRef idx="3">
            <a:schemeClr val="accent5"/>
          </a:fillRef>
          <a:effectRef idx="2">
            <a:schemeClr val="accent5"/>
          </a:effectRef>
          <a:fontRef idx="minor">
            <a:schemeClr val="lt1"/>
          </a:fontRef>
        </p:style>
        <p:txBody>
          <a:bodyPr>
            <a:normAutofit fontScale="90000"/>
          </a:bodyPr>
          <a:lstStyle/>
          <a:p>
            <a:r>
              <a:rPr lang="es-PE" b="1" dirty="0" smtClean="0"/>
              <a:t>ODS 16</a:t>
            </a:r>
            <a:endParaRPr lang="es-PE" b="1" dirty="0"/>
          </a:p>
        </p:txBody>
      </p:sp>
      <p:sp>
        <p:nvSpPr>
          <p:cNvPr id="3" name="2 Marcador de contenido"/>
          <p:cNvSpPr>
            <a:spLocks noGrp="1"/>
          </p:cNvSpPr>
          <p:nvPr>
            <p:ph idx="1"/>
          </p:nvPr>
        </p:nvSpPr>
        <p:spPr>
          <a:xfrm>
            <a:off x="395536" y="1196752"/>
            <a:ext cx="8291264" cy="5661248"/>
          </a:xfrm>
        </p:spPr>
        <p:txBody>
          <a:bodyPr>
            <a:normAutofit fontScale="92500" lnSpcReduction="10000"/>
          </a:bodyPr>
          <a:lstStyle/>
          <a:p>
            <a:pPr marL="0" indent="0">
              <a:buNone/>
            </a:pPr>
            <a:r>
              <a:rPr lang="es-PE" b="1" dirty="0"/>
              <a:t>16.10 Garantizar el acceso público a la información y proteger las libertades  fundamentales, de conformidad con las leyes nacionales y los acuerdos  internacionales</a:t>
            </a:r>
          </a:p>
          <a:p>
            <a:pPr marL="0" indent="0">
              <a:buNone/>
            </a:pPr>
            <a:r>
              <a:rPr lang="es-PE" b="1" dirty="0"/>
              <a:t>16.a </a:t>
            </a:r>
            <a:r>
              <a:rPr lang="es-PE" b="1" dirty="0" smtClean="0"/>
              <a:t>    Fortalecer </a:t>
            </a:r>
            <a:r>
              <a:rPr lang="es-PE" b="1" dirty="0"/>
              <a:t>las instituciones nacionales pertinentes, incluso mediante la cooperación internacional, para crear a todos los niveles, particularmente en los países en desarrollo, la capacidad de prevenir la violencia y combatir el terrorismo y la delincuencia</a:t>
            </a:r>
          </a:p>
          <a:p>
            <a:pPr marL="0" indent="0">
              <a:buNone/>
            </a:pPr>
            <a:r>
              <a:rPr lang="es-PE" b="1" dirty="0"/>
              <a:t>16.b </a:t>
            </a:r>
            <a:r>
              <a:rPr lang="es-PE" b="1" dirty="0" smtClean="0"/>
              <a:t>    Promover </a:t>
            </a:r>
            <a:r>
              <a:rPr lang="es-PE" b="1" dirty="0"/>
              <a:t>y aplicar leyes y políticas no discriminatorias en favor del desarrollo</a:t>
            </a:r>
          </a:p>
          <a:p>
            <a:pPr marL="0" indent="0">
              <a:buNone/>
            </a:pPr>
            <a:endParaRPr lang="es-PE" dirty="0"/>
          </a:p>
        </p:txBody>
      </p:sp>
    </p:spTree>
    <p:extLst>
      <p:ext uri="{BB962C8B-B14F-4D97-AF65-F5344CB8AC3E}">
        <p14:creationId xmlns:p14="http://schemas.microsoft.com/office/powerpoint/2010/main" val="2429187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p:spPr>
        <p:style>
          <a:lnRef idx="1">
            <a:schemeClr val="accent6"/>
          </a:lnRef>
          <a:fillRef idx="3">
            <a:schemeClr val="accent6"/>
          </a:fillRef>
          <a:effectRef idx="2">
            <a:schemeClr val="accent6"/>
          </a:effectRef>
          <a:fontRef idx="minor">
            <a:schemeClr val="lt1"/>
          </a:fontRef>
        </p:style>
        <p:txBody>
          <a:bodyPr>
            <a:normAutofit fontScale="90000"/>
          </a:bodyPr>
          <a:lstStyle/>
          <a:p>
            <a:r>
              <a:rPr lang="es-PE" b="1" dirty="0" smtClean="0">
                <a:solidFill>
                  <a:schemeClr val="bg1"/>
                </a:solidFill>
              </a:rPr>
              <a:t>Rol del Estado</a:t>
            </a:r>
            <a:endParaRPr lang="es-PE" b="1" dirty="0">
              <a:solidFill>
                <a:schemeClr val="bg1"/>
              </a:solidFill>
            </a:endParaRPr>
          </a:p>
        </p:txBody>
      </p:sp>
      <p:sp>
        <p:nvSpPr>
          <p:cNvPr id="3" name="2 Marcador de contenido"/>
          <p:cNvSpPr>
            <a:spLocks noGrp="1"/>
          </p:cNvSpPr>
          <p:nvPr>
            <p:ph idx="1"/>
          </p:nvPr>
        </p:nvSpPr>
        <p:spPr>
          <a:xfrm>
            <a:off x="251520" y="1052736"/>
            <a:ext cx="8712968" cy="5805264"/>
          </a:xfrm>
        </p:spPr>
        <p:txBody>
          <a:bodyPr>
            <a:normAutofit/>
          </a:bodyPr>
          <a:lstStyle/>
          <a:p>
            <a:r>
              <a:rPr lang="en-US" b="1" dirty="0" err="1" smtClean="0"/>
              <a:t>Colocar</a:t>
            </a:r>
            <a:r>
              <a:rPr lang="en-US" b="1" dirty="0" smtClean="0"/>
              <a:t> a la </a:t>
            </a:r>
            <a:r>
              <a:rPr lang="en-US" b="1" dirty="0" err="1" smtClean="0"/>
              <a:t>familia</a:t>
            </a:r>
            <a:r>
              <a:rPr lang="en-US" b="1" dirty="0" smtClean="0"/>
              <a:t> en el </a:t>
            </a:r>
            <a:r>
              <a:rPr lang="en-US" b="1" dirty="0" err="1" smtClean="0"/>
              <a:t>centro</a:t>
            </a:r>
            <a:r>
              <a:rPr lang="en-US" b="1" dirty="0" smtClean="0"/>
              <a:t> de </a:t>
            </a:r>
            <a:r>
              <a:rPr lang="en-US" b="1" dirty="0" err="1" smtClean="0"/>
              <a:t>las</a:t>
            </a:r>
            <a:r>
              <a:rPr lang="en-US" b="1" dirty="0" smtClean="0"/>
              <a:t> </a:t>
            </a:r>
            <a:r>
              <a:rPr lang="en-US" b="1" dirty="0" err="1" smtClean="0"/>
              <a:t>políticas</a:t>
            </a:r>
            <a:r>
              <a:rPr lang="en-US" b="1" dirty="0" smtClean="0"/>
              <a:t> </a:t>
            </a:r>
            <a:r>
              <a:rPr lang="en-US" b="1" dirty="0" err="1" smtClean="0"/>
              <a:t>públicas</a:t>
            </a:r>
            <a:r>
              <a:rPr lang="en-US" b="1" dirty="0" smtClean="0"/>
              <a:t> </a:t>
            </a:r>
            <a:r>
              <a:rPr lang="en-US" b="1" dirty="0" err="1" smtClean="0"/>
              <a:t>tiene</a:t>
            </a:r>
            <a:r>
              <a:rPr lang="en-US" b="1" dirty="0" smtClean="0"/>
              <a:t> </a:t>
            </a:r>
            <a:r>
              <a:rPr lang="en-US" b="1" dirty="0" err="1" smtClean="0"/>
              <a:t>muchos</a:t>
            </a:r>
            <a:r>
              <a:rPr lang="en-US" b="1" dirty="0" smtClean="0"/>
              <a:t> </a:t>
            </a:r>
            <a:r>
              <a:rPr lang="en-US" b="1" dirty="0" err="1" smtClean="0"/>
              <a:t>beneficios</a:t>
            </a:r>
            <a:r>
              <a:rPr lang="en-US" b="1" dirty="0" smtClean="0"/>
              <a:t> </a:t>
            </a:r>
            <a:r>
              <a:rPr lang="en-US" b="1" dirty="0" err="1" smtClean="0"/>
              <a:t>interrelacionados</a:t>
            </a:r>
            <a:r>
              <a:rPr lang="en-US" b="1" dirty="0" smtClean="0"/>
              <a:t>: </a:t>
            </a:r>
            <a:r>
              <a:rPr lang="en-US" b="1" dirty="0" err="1" smtClean="0"/>
              <a:t>contribuye</a:t>
            </a:r>
            <a:r>
              <a:rPr lang="en-US" b="1" dirty="0" smtClean="0"/>
              <a:t> al </a:t>
            </a:r>
            <a:r>
              <a:rPr lang="en-US" b="1" dirty="0" err="1" smtClean="0"/>
              <a:t>mejoramiento</a:t>
            </a:r>
            <a:r>
              <a:rPr lang="en-US" b="1" dirty="0" smtClean="0"/>
              <a:t> de la </a:t>
            </a:r>
            <a:r>
              <a:rPr lang="en-US" b="1" dirty="0" err="1" smtClean="0"/>
              <a:t>salud</a:t>
            </a:r>
            <a:r>
              <a:rPr lang="en-US" b="1" dirty="0" smtClean="0"/>
              <a:t>, el </a:t>
            </a:r>
            <a:r>
              <a:rPr lang="en-US" b="1" dirty="0" err="1" smtClean="0"/>
              <a:t>bienestar</a:t>
            </a:r>
            <a:r>
              <a:rPr lang="en-US" b="1" dirty="0" smtClean="0"/>
              <a:t>, y de </a:t>
            </a:r>
            <a:r>
              <a:rPr lang="en-US" b="1" dirty="0" err="1" smtClean="0"/>
              <a:t>manera</a:t>
            </a:r>
            <a:r>
              <a:rPr lang="en-US" b="1" dirty="0" smtClean="0"/>
              <a:t> </a:t>
            </a:r>
            <a:r>
              <a:rPr lang="en-US" b="1" dirty="0" err="1" smtClean="0"/>
              <a:t>correspondiente</a:t>
            </a:r>
            <a:r>
              <a:rPr lang="en-US" b="1" dirty="0" smtClean="0"/>
              <a:t>, reduce los </a:t>
            </a:r>
            <a:r>
              <a:rPr lang="en-US" b="1" dirty="0" err="1" smtClean="0"/>
              <a:t>costos</a:t>
            </a:r>
            <a:r>
              <a:rPr lang="en-US" b="1" dirty="0" smtClean="0"/>
              <a:t> </a:t>
            </a:r>
            <a:r>
              <a:rPr lang="en-US" b="1" dirty="0" err="1" smtClean="0"/>
              <a:t>económicos</a:t>
            </a:r>
            <a:r>
              <a:rPr lang="en-US" b="1" dirty="0" smtClean="0"/>
              <a:t> y </a:t>
            </a:r>
            <a:r>
              <a:rPr lang="en-US" b="1" dirty="0" err="1" smtClean="0"/>
              <a:t>sociales</a:t>
            </a:r>
            <a:endParaRPr lang="en-US" b="1" dirty="0" smtClean="0"/>
          </a:p>
          <a:p>
            <a:r>
              <a:rPr lang="en-US" b="1" dirty="0" err="1" smtClean="0"/>
              <a:t>Además</a:t>
            </a:r>
            <a:r>
              <a:rPr lang="en-US" b="1" dirty="0" smtClean="0"/>
              <a:t> </a:t>
            </a:r>
            <a:r>
              <a:rPr lang="en-US" b="1" dirty="0" err="1" smtClean="0"/>
              <a:t>incrementa</a:t>
            </a:r>
            <a:r>
              <a:rPr lang="en-US" b="1" dirty="0" smtClean="0"/>
              <a:t> la </a:t>
            </a:r>
            <a:r>
              <a:rPr lang="en-US" b="1" dirty="0" err="1" smtClean="0"/>
              <a:t>dignidad</a:t>
            </a:r>
            <a:r>
              <a:rPr lang="en-US" b="1" dirty="0" smtClean="0"/>
              <a:t> </a:t>
            </a:r>
            <a:r>
              <a:rPr lang="en-US" b="1" dirty="0" err="1" smtClean="0"/>
              <a:t>humana</a:t>
            </a:r>
            <a:r>
              <a:rPr lang="en-US" b="1" dirty="0" smtClean="0"/>
              <a:t>, </a:t>
            </a:r>
            <a:r>
              <a:rPr lang="en-US" b="1" dirty="0" err="1" smtClean="0"/>
              <a:t>promueve</a:t>
            </a:r>
            <a:r>
              <a:rPr lang="en-US" b="1" dirty="0" smtClean="0"/>
              <a:t> </a:t>
            </a:r>
            <a:r>
              <a:rPr lang="en-US" b="1" dirty="0" err="1" smtClean="0"/>
              <a:t>cultura</a:t>
            </a:r>
            <a:r>
              <a:rPr lang="en-US" b="1" dirty="0" smtClean="0"/>
              <a:t> de </a:t>
            </a:r>
            <a:r>
              <a:rPr lang="en-US" b="1" dirty="0" err="1" smtClean="0"/>
              <a:t>paz</a:t>
            </a:r>
            <a:r>
              <a:rPr lang="en-US" b="1" dirty="0" smtClean="0"/>
              <a:t>, DD y </a:t>
            </a:r>
            <a:r>
              <a:rPr lang="en-US" b="1" dirty="0" err="1" smtClean="0"/>
              <a:t>democracia</a:t>
            </a:r>
            <a:r>
              <a:rPr lang="en-US" b="1" dirty="0" smtClean="0"/>
              <a:t>, </a:t>
            </a:r>
            <a:r>
              <a:rPr lang="en-US" b="1" dirty="0" err="1" smtClean="0"/>
              <a:t>ayuda</a:t>
            </a:r>
            <a:r>
              <a:rPr lang="en-US" b="1" dirty="0" smtClean="0"/>
              <a:t> a </a:t>
            </a:r>
            <a:r>
              <a:rPr lang="en-US" b="1" dirty="0" err="1" smtClean="0"/>
              <a:t>establecer</a:t>
            </a:r>
            <a:r>
              <a:rPr lang="en-US" b="1" dirty="0" smtClean="0"/>
              <a:t> </a:t>
            </a:r>
            <a:r>
              <a:rPr lang="en-US" b="1" dirty="0" err="1" smtClean="0"/>
              <a:t>mejores</a:t>
            </a:r>
            <a:r>
              <a:rPr lang="en-US" b="1" dirty="0" smtClean="0"/>
              <a:t> </a:t>
            </a:r>
            <a:r>
              <a:rPr lang="en-US" b="1" dirty="0" err="1" smtClean="0"/>
              <a:t>condiciones</a:t>
            </a:r>
            <a:r>
              <a:rPr lang="en-US" b="1" dirty="0" smtClean="0"/>
              <a:t> </a:t>
            </a:r>
            <a:r>
              <a:rPr lang="en-US" b="1" dirty="0" err="1" smtClean="0"/>
              <a:t>para</a:t>
            </a:r>
            <a:r>
              <a:rPr lang="en-US" b="1" dirty="0" smtClean="0"/>
              <a:t> la </a:t>
            </a:r>
            <a:r>
              <a:rPr lang="en-US" b="1" dirty="0" err="1" smtClean="0"/>
              <a:t>sostenibilidad</a:t>
            </a:r>
            <a:r>
              <a:rPr lang="en-US" b="1" dirty="0" smtClean="0"/>
              <a:t> del </a:t>
            </a:r>
            <a:r>
              <a:rPr lang="en-US" b="1" dirty="0" err="1" smtClean="0"/>
              <a:t>medio</a:t>
            </a:r>
            <a:r>
              <a:rPr lang="en-US" b="1" dirty="0" smtClean="0"/>
              <a:t> </a:t>
            </a:r>
            <a:r>
              <a:rPr lang="en-US" b="1" dirty="0" err="1" smtClean="0"/>
              <a:t>ambiente</a:t>
            </a:r>
            <a:r>
              <a:rPr lang="en-US" b="1" dirty="0"/>
              <a:t> </a:t>
            </a:r>
            <a:r>
              <a:rPr lang="en-US" b="1" dirty="0" smtClean="0"/>
              <a:t>y </a:t>
            </a:r>
            <a:r>
              <a:rPr lang="en-US" b="1" dirty="0" err="1" smtClean="0"/>
              <a:t>desarrollo</a:t>
            </a:r>
            <a:r>
              <a:rPr lang="en-US" b="1" dirty="0" smtClean="0"/>
              <a:t>,  </a:t>
            </a:r>
            <a:r>
              <a:rPr lang="en-US" b="1" dirty="0" err="1" smtClean="0"/>
              <a:t>finalmente</a:t>
            </a:r>
            <a:r>
              <a:rPr lang="en-US" b="1" dirty="0" smtClean="0"/>
              <a:t> </a:t>
            </a:r>
            <a:r>
              <a:rPr lang="en-US" b="1" dirty="0" err="1" smtClean="0"/>
              <a:t>lograr</a:t>
            </a:r>
            <a:r>
              <a:rPr lang="en-US" b="1" dirty="0" smtClean="0"/>
              <a:t> un </a:t>
            </a:r>
            <a:r>
              <a:rPr lang="en-US" b="1" dirty="0" err="1" smtClean="0"/>
              <a:t>mundo</a:t>
            </a:r>
            <a:r>
              <a:rPr lang="en-US" b="1" dirty="0" smtClean="0"/>
              <a:t> </a:t>
            </a:r>
            <a:r>
              <a:rPr lang="en-US" b="1" dirty="0" err="1" smtClean="0"/>
              <a:t>libre</a:t>
            </a:r>
            <a:r>
              <a:rPr lang="en-US" b="1" dirty="0" smtClean="0"/>
              <a:t> de </a:t>
            </a:r>
            <a:r>
              <a:rPr lang="en-US" b="1" dirty="0" err="1" smtClean="0"/>
              <a:t>violencia</a:t>
            </a:r>
            <a:endParaRPr lang="en-US" b="1" dirty="0" smtClean="0"/>
          </a:p>
          <a:p>
            <a:pPr marL="0" indent="0">
              <a:buNone/>
            </a:pPr>
            <a:endParaRPr lang="es-PE" dirty="0"/>
          </a:p>
        </p:txBody>
      </p:sp>
    </p:spTree>
    <p:extLst>
      <p:ext uri="{BB962C8B-B14F-4D97-AF65-F5344CB8AC3E}">
        <p14:creationId xmlns:p14="http://schemas.microsoft.com/office/powerpoint/2010/main" val="11373285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24" y="-1971600"/>
            <a:ext cx="21256574" cy="1022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4499992" y="-819472"/>
            <a:ext cx="4644008" cy="7663636"/>
          </a:xfrm>
          <a:prstGeom prst="rect">
            <a:avLst/>
          </a:prstGeom>
          <a:solidFill>
            <a:schemeClr val="bg1"/>
          </a:solidFill>
        </p:spPr>
        <p:txBody>
          <a:bodyPr wrap="square">
            <a:spAutoFit/>
          </a:bodyPr>
          <a:lstStyle/>
          <a:p>
            <a:endParaRPr lang="es-PE" sz="2800" dirty="0" smtClean="0"/>
          </a:p>
          <a:p>
            <a:endParaRPr lang="es-PE" sz="2800" dirty="0"/>
          </a:p>
          <a:p>
            <a:r>
              <a:rPr lang="es-PE" sz="2400" b="1" dirty="0" smtClean="0"/>
              <a:t>El </a:t>
            </a:r>
            <a:r>
              <a:rPr lang="es-PE" sz="2400" b="1" dirty="0"/>
              <a:t>IDG es una metodología desarrollada por el Programa de las Naciones Unidas para el </a:t>
            </a:r>
            <a:r>
              <a:rPr lang="es-PE" sz="2400" b="1" dirty="0" smtClean="0"/>
              <a:t>Desarrollo (</a:t>
            </a:r>
            <a:r>
              <a:rPr lang="es-PE" sz="2400" b="1" dirty="0"/>
              <a:t>PNUD), que captura </a:t>
            </a:r>
            <a:r>
              <a:rPr lang="es-PE" sz="2400" b="1" dirty="0" smtClean="0"/>
              <a:t> </a:t>
            </a:r>
            <a:r>
              <a:rPr lang="es-PE" sz="2400" b="1" dirty="0"/>
              <a:t>dimensiones en un índice </a:t>
            </a:r>
            <a:r>
              <a:rPr lang="es-PE" sz="2400" b="1" dirty="0" smtClean="0"/>
              <a:t>sintético, para </a:t>
            </a:r>
            <a:r>
              <a:rPr lang="es-PE" sz="2400" b="1" dirty="0"/>
              <a:t>las medidas sobre igualdad de género disponibles.</a:t>
            </a:r>
          </a:p>
          <a:p>
            <a:r>
              <a:rPr lang="es-PE" sz="2400" b="1" dirty="0"/>
              <a:t>Medir las desventajas que enfrentan las mujeres genera conciencia en torno a estos problemas, permite</a:t>
            </a:r>
          </a:p>
          <a:p>
            <a:r>
              <a:rPr lang="es-PE" sz="2400" b="1" dirty="0"/>
              <a:t>vigilar el progreso en pos de los objetivos de equidad de género e impulsa a los gobiernos a asumir</a:t>
            </a:r>
          </a:p>
          <a:p>
            <a:r>
              <a:rPr lang="es-PE" sz="2400" b="1" dirty="0"/>
              <a:t>responsabilidades</a:t>
            </a:r>
            <a:r>
              <a:rPr lang="es-PE" sz="2400" b="1" dirty="0" smtClean="0"/>
              <a:t>. Fluctúa</a:t>
            </a:r>
            <a:endParaRPr lang="es-PE" sz="2400" b="1" dirty="0"/>
          </a:p>
          <a:p>
            <a:r>
              <a:rPr lang="es-PE" sz="2400" b="1" dirty="0"/>
              <a:t>entre 0 (no hay desigualdad en las </a:t>
            </a:r>
            <a:r>
              <a:rPr lang="es-PE" sz="2400" b="1" dirty="0" smtClean="0"/>
              <a:t>dimensiones) </a:t>
            </a:r>
            <a:r>
              <a:rPr lang="es-PE" sz="2400" b="1" dirty="0"/>
              <a:t>a 1 (hay desigualdad completa</a:t>
            </a:r>
            <a:r>
              <a:rPr lang="es-PE" sz="2800" b="1" dirty="0"/>
              <a:t>).</a:t>
            </a:r>
          </a:p>
        </p:txBody>
      </p:sp>
    </p:spTree>
    <p:extLst>
      <p:ext uri="{BB962C8B-B14F-4D97-AF65-F5344CB8AC3E}">
        <p14:creationId xmlns:p14="http://schemas.microsoft.com/office/powerpoint/2010/main" val="586378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71800" y="274638"/>
            <a:ext cx="6086480" cy="2146250"/>
          </a:xfrm>
        </p:spPr>
        <p:txBody>
          <a:bodyPr>
            <a:noAutofit/>
          </a:bodyPr>
          <a:lstStyle/>
          <a:p>
            <a:r>
              <a:rPr lang="es-PE" sz="2800" b="1" dirty="0" smtClean="0"/>
              <a:t>Representante especial de la Secretaría general ONU en cuanto a la violencia contra la niñez y adolescencia</a:t>
            </a:r>
            <a:endParaRPr lang="es-PE" sz="2800"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247255"/>
            <a:ext cx="1886565" cy="218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571736" y="2214554"/>
            <a:ext cx="6143668" cy="3816429"/>
          </a:xfrm>
          <a:prstGeom prst="rect">
            <a:avLst/>
          </a:prstGeom>
          <a:noFill/>
        </p:spPr>
        <p:txBody>
          <a:bodyPr wrap="square" rtlCol="0">
            <a:spAutoFit/>
          </a:bodyPr>
          <a:lstStyle/>
          <a:p>
            <a:pPr algn="ctr"/>
            <a:r>
              <a:rPr lang="es-PE" sz="3200" b="1" i="1" dirty="0" smtClean="0">
                <a:solidFill>
                  <a:srgbClr val="FF0000"/>
                </a:solidFill>
              </a:rPr>
              <a:t>De hecho para millones de niños alrededor del mundo, la vida se define en dos palabras: </a:t>
            </a:r>
          </a:p>
          <a:p>
            <a:pPr algn="ctr"/>
            <a:r>
              <a:rPr lang="es-PE" sz="3200" b="1" i="1" u="sng" dirty="0" smtClean="0">
                <a:solidFill>
                  <a:srgbClr val="FF0000"/>
                </a:solidFill>
              </a:rPr>
              <a:t>MIEDO Y DOLOR.</a:t>
            </a:r>
          </a:p>
          <a:p>
            <a:pPr algn="ctr"/>
            <a:r>
              <a:rPr lang="es-PE" sz="3200" b="1" i="1" dirty="0" smtClean="0">
                <a:solidFill>
                  <a:srgbClr val="FF0000"/>
                </a:solidFill>
              </a:rPr>
              <a:t>Las naciones están perdiendo la oportunidad de construir un mundo mejor para todos y todas</a:t>
            </a:r>
            <a:r>
              <a:rPr lang="es-PE" sz="2800" b="1" i="1" dirty="0" smtClean="0">
                <a:solidFill>
                  <a:srgbClr val="FF0000"/>
                </a:solidFill>
              </a:rPr>
              <a:t>.</a:t>
            </a:r>
          </a:p>
          <a:p>
            <a:pPr algn="ctr"/>
            <a:endParaRPr lang="es-PE" b="1" i="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775699"/>
            <a:ext cx="1518128" cy="18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2285984" y="5929330"/>
            <a:ext cx="6357982" cy="615553"/>
          </a:xfrm>
          <a:prstGeom prst="rect">
            <a:avLst/>
          </a:prstGeom>
          <a:noFill/>
        </p:spPr>
        <p:txBody>
          <a:bodyPr wrap="square" rtlCol="0">
            <a:spAutoFit/>
          </a:bodyPr>
          <a:lstStyle/>
          <a:p>
            <a:endParaRPr lang="en-US" b="1" dirty="0" smtClean="0"/>
          </a:p>
          <a:p>
            <a:r>
              <a:rPr lang="en-US" sz="1600" b="1" dirty="0" smtClean="0"/>
              <a:t>           (Celebrating childhood: A journey to end violence against children)</a:t>
            </a:r>
            <a:endParaRPr lang="en-US" sz="1600" b="1" dirty="0"/>
          </a:p>
        </p:txBody>
      </p:sp>
    </p:spTree>
    <p:extLst>
      <p:ext uri="{BB962C8B-B14F-4D97-AF65-F5344CB8AC3E}">
        <p14:creationId xmlns:p14="http://schemas.microsoft.com/office/powerpoint/2010/main" val="11668746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680" y="-1179512"/>
            <a:ext cx="12961440" cy="849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5857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rmAutofit fontScale="90000"/>
          </a:bodyPr>
          <a:lstStyle/>
          <a:p>
            <a:r>
              <a:rPr lang="es-PE" b="1" dirty="0" smtClean="0"/>
              <a:t>Como enraizar el Nuevo Paradigma</a:t>
            </a:r>
            <a:endParaRPr lang="es-PE" b="1" dirty="0"/>
          </a:p>
        </p:txBody>
      </p:sp>
      <p:sp>
        <p:nvSpPr>
          <p:cNvPr id="3" name="2 Marcador de contenido"/>
          <p:cNvSpPr>
            <a:spLocks noGrp="1"/>
          </p:cNvSpPr>
          <p:nvPr>
            <p:ph idx="1"/>
          </p:nvPr>
        </p:nvSpPr>
        <p:spPr>
          <a:xfrm>
            <a:off x="179512" y="1600200"/>
            <a:ext cx="5400600" cy="4853136"/>
          </a:xfrm>
        </p:spPr>
        <p:txBody>
          <a:bodyPr>
            <a:normAutofit fontScale="85000" lnSpcReduction="20000"/>
          </a:bodyPr>
          <a:lstStyle/>
          <a:p>
            <a:pPr marL="0" indent="0">
              <a:buNone/>
            </a:pPr>
            <a:r>
              <a:rPr lang="es-PE" b="1" dirty="0" smtClean="0"/>
              <a:t> </a:t>
            </a:r>
            <a:endParaRPr lang="es-PE" b="1" dirty="0"/>
          </a:p>
          <a:p>
            <a:pPr marL="0" indent="0">
              <a:buNone/>
            </a:pPr>
            <a:r>
              <a:rPr lang="es-PE" sz="4300" b="1" i="1" dirty="0" smtClean="0"/>
              <a:t>Reconocimiento al Sujeto de DD HH fundamentales Inherentes a la persona humana, en etapa de crecimiento</a:t>
            </a:r>
          </a:p>
          <a:p>
            <a:pPr marL="0" indent="0">
              <a:buNone/>
            </a:pPr>
            <a:endParaRPr lang="es-PE" sz="4300" b="1" i="1" dirty="0"/>
          </a:p>
          <a:p>
            <a:pPr marL="0" indent="0">
              <a:buNone/>
            </a:pPr>
            <a:r>
              <a:rPr lang="es-PE" sz="4300" b="1" i="1" dirty="0" smtClean="0"/>
              <a:t>Procurar condiciones de vida que permitan su desarrollo integral</a:t>
            </a:r>
            <a:endParaRPr lang="es-PE" sz="4300" b="1" i="1" dirty="0"/>
          </a:p>
        </p:txBody>
      </p:sp>
      <p:sp>
        <p:nvSpPr>
          <p:cNvPr id="4" name="3 Marcador de número de diapositiva"/>
          <p:cNvSpPr>
            <a:spLocks noGrp="1"/>
          </p:cNvSpPr>
          <p:nvPr>
            <p:ph type="sldNum" sz="quarter" idx="12"/>
          </p:nvPr>
        </p:nvSpPr>
        <p:spPr/>
        <p:txBody>
          <a:bodyPr/>
          <a:lstStyle/>
          <a:p>
            <a:fld id="{8B2C7E63-0AA4-4F73-93A6-89F1D2FB158E}" type="slidenum">
              <a:rPr lang="es-PE" smtClean="0">
                <a:solidFill>
                  <a:prstClr val="black">
                    <a:tint val="75000"/>
                  </a:prstClr>
                </a:solidFill>
              </a:rPr>
              <a:pPr/>
              <a:t>31</a:t>
            </a:fld>
            <a:endParaRPr lang="es-PE">
              <a:solidFill>
                <a:prstClr val="black">
                  <a:tint val="75000"/>
                </a:prstClr>
              </a:solidFill>
            </a:endParaRPr>
          </a:p>
        </p:txBody>
      </p:sp>
      <p:pic>
        <p:nvPicPr>
          <p:cNvPr id="6146" name="Picture 2" descr="F:\UNIFE 2017\IMAGEN PROTECC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772816"/>
            <a:ext cx="3563888" cy="4104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7422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19256" cy="5793507"/>
          </a:xfrm>
        </p:spPr>
        <p:txBody>
          <a:bodyPr>
            <a:noAutofit/>
          </a:bodyPr>
          <a:lstStyle/>
          <a:p>
            <a:pPr marL="0" indent="0">
              <a:buNone/>
            </a:pPr>
            <a:r>
              <a:rPr lang="en-US" sz="2800" b="1" dirty="0"/>
              <a:t>1) </a:t>
            </a:r>
            <a:r>
              <a:rPr lang="en-US" sz="2800" b="1" dirty="0" smtClean="0"/>
              <a:t>  ¿El </a:t>
            </a:r>
            <a:r>
              <a:rPr lang="en-US" sz="2800" b="1" dirty="0" err="1" smtClean="0"/>
              <a:t>sistema</a:t>
            </a:r>
            <a:r>
              <a:rPr lang="en-US" sz="2800" b="1" dirty="0" smtClean="0"/>
              <a:t> de </a:t>
            </a:r>
            <a:r>
              <a:rPr lang="en-US" sz="2800" b="1" dirty="0" err="1" smtClean="0"/>
              <a:t>justicia</a:t>
            </a:r>
            <a:r>
              <a:rPr lang="en-US" sz="2800" b="1" dirty="0" smtClean="0"/>
              <a:t> </a:t>
            </a:r>
            <a:r>
              <a:rPr lang="en-US" sz="2800" b="1" dirty="0" err="1" smtClean="0"/>
              <a:t>debe</a:t>
            </a:r>
            <a:r>
              <a:rPr lang="en-US" sz="2800" b="1" dirty="0" smtClean="0"/>
              <a:t> responder a la </a:t>
            </a:r>
            <a:r>
              <a:rPr lang="en-US" sz="2800" b="1" dirty="0" err="1" smtClean="0"/>
              <a:t>tarea</a:t>
            </a:r>
            <a:r>
              <a:rPr lang="en-US" sz="2800" b="1" dirty="0" smtClean="0"/>
              <a:t> de </a:t>
            </a:r>
            <a:r>
              <a:rPr lang="en-US" sz="2800" b="1" dirty="0" err="1" smtClean="0"/>
              <a:t>prevenir</a:t>
            </a:r>
            <a:r>
              <a:rPr lang="en-US" sz="2800" b="1" dirty="0" smtClean="0"/>
              <a:t> </a:t>
            </a:r>
            <a:r>
              <a:rPr lang="en-US" sz="2800" b="1" dirty="0" err="1" smtClean="0"/>
              <a:t>violencia</a:t>
            </a:r>
            <a:r>
              <a:rPr lang="en-US" sz="2800" b="1" dirty="0" smtClean="0"/>
              <a:t> en </a:t>
            </a:r>
            <a:r>
              <a:rPr lang="en-US" sz="2800" b="1" dirty="0" err="1" smtClean="0"/>
              <a:t>agravio</a:t>
            </a:r>
            <a:r>
              <a:rPr lang="en-US" sz="2800" b="1" dirty="0" smtClean="0"/>
              <a:t> de NNAs?</a:t>
            </a:r>
          </a:p>
          <a:p>
            <a:pPr marL="0" indent="0">
              <a:buNone/>
            </a:pPr>
            <a:r>
              <a:rPr lang="en-US" sz="2800" b="1" dirty="0" smtClean="0"/>
              <a:t> </a:t>
            </a:r>
            <a:r>
              <a:rPr lang="en-US" sz="2800" b="1" dirty="0"/>
              <a:t>2) </a:t>
            </a:r>
            <a:r>
              <a:rPr lang="en-US" sz="2800" b="1" dirty="0" smtClean="0"/>
              <a:t> ¿</a:t>
            </a:r>
            <a:r>
              <a:rPr lang="en-US" sz="2800" b="1" dirty="0" err="1" smtClean="0"/>
              <a:t>Cómo</a:t>
            </a:r>
            <a:r>
              <a:rPr lang="en-US" sz="2800" b="1" dirty="0" smtClean="0"/>
              <a:t> </a:t>
            </a:r>
            <a:r>
              <a:rPr lang="en-US" sz="2800" b="1" dirty="0" err="1" smtClean="0"/>
              <a:t>responde</a:t>
            </a:r>
            <a:r>
              <a:rPr lang="en-US" sz="2800" b="1" dirty="0" smtClean="0"/>
              <a:t> el </a:t>
            </a:r>
            <a:r>
              <a:rPr lang="en-US" sz="2800" b="1" dirty="0" err="1" smtClean="0"/>
              <a:t>sistema</a:t>
            </a:r>
            <a:r>
              <a:rPr lang="en-US" sz="2800" b="1" dirty="0" smtClean="0"/>
              <a:t> de </a:t>
            </a:r>
            <a:r>
              <a:rPr lang="en-US" sz="2800" b="1" dirty="0" err="1" smtClean="0"/>
              <a:t>justicia</a:t>
            </a:r>
            <a:r>
              <a:rPr lang="en-US" sz="2800" b="1" dirty="0" smtClean="0"/>
              <a:t> a los </a:t>
            </a:r>
            <a:r>
              <a:rPr lang="en-US" sz="2800" b="1" dirty="0" err="1" smtClean="0"/>
              <a:t>problemas</a:t>
            </a:r>
            <a:r>
              <a:rPr lang="en-US" sz="2800" b="1" dirty="0" smtClean="0"/>
              <a:t> de </a:t>
            </a:r>
            <a:r>
              <a:rPr lang="en-US" sz="2800" b="1" dirty="0" err="1" smtClean="0"/>
              <a:t>violencia</a:t>
            </a:r>
            <a:r>
              <a:rPr lang="en-US" sz="2800" b="1" dirty="0" smtClean="0"/>
              <a:t> en </a:t>
            </a:r>
            <a:r>
              <a:rPr lang="en-US" sz="2800" b="1" dirty="0" err="1" smtClean="0"/>
              <a:t>agravio</a:t>
            </a:r>
            <a:r>
              <a:rPr lang="en-US" sz="2800" b="1" dirty="0" smtClean="0"/>
              <a:t> de NNAs de </a:t>
            </a:r>
            <a:r>
              <a:rPr lang="en-US" sz="2800" b="1" dirty="0" err="1" smtClean="0"/>
              <a:t>manera</a:t>
            </a:r>
            <a:r>
              <a:rPr lang="en-US" sz="2800" b="1" dirty="0" smtClean="0"/>
              <a:t> </a:t>
            </a:r>
            <a:r>
              <a:rPr lang="en-US" sz="2800" b="1" dirty="0" err="1" smtClean="0"/>
              <a:t>apropiada</a:t>
            </a:r>
            <a:r>
              <a:rPr lang="en-US" sz="2800" b="1" dirty="0" smtClean="0"/>
              <a:t> y </a:t>
            </a:r>
            <a:r>
              <a:rPr lang="en-US" sz="2800" b="1" dirty="0" err="1" smtClean="0"/>
              <a:t>efectiva</a:t>
            </a:r>
            <a:r>
              <a:rPr lang="en-US" sz="2800" b="1" dirty="0" smtClean="0"/>
              <a:t>?</a:t>
            </a:r>
          </a:p>
          <a:p>
            <a:pPr marL="0" indent="0">
              <a:buNone/>
            </a:pPr>
            <a:r>
              <a:rPr lang="en-US" sz="2800" b="1" dirty="0" smtClean="0"/>
              <a:t>3</a:t>
            </a:r>
            <a:r>
              <a:rPr lang="en-US" sz="2800" b="1" dirty="0"/>
              <a:t>) </a:t>
            </a:r>
            <a:r>
              <a:rPr lang="en-US" sz="2800" b="1" dirty="0" smtClean="0"/>
              <a:t>¿</a:t>
            </a:r>
            <a:r>
              <a:rPr lang="en-US" sz="2800" b="1" dirty="0" err="1" smtClean="0"/>
              <a:t>Sistema</a:t>
            </a:r>
            <a:r>
              <a:rPr lang="en-US" sz="2800" b="1" dirty="0" smtClean="0"/>
              <a:t> de </a:t>
            </a:r>
            <a:r>
              <a:rPr lang="en-US" sz="2800" b="1" dirty="0" err="1" smtClean="0"/>
              <a:t>justicia</a:t>
            </a:r>
            <a:r>
              <a:rPr lang="en-US" sz="2800" b="1" dirty="0" smtClean="0"/>
              <a:t> </a:t>
            </a:r>
            <a:r>
              <a:rPr lang="en-US" sz="2800" b="1" dirty="0" err="1" smtClean="0"/>
              <a:t>trata</a:t>
            </a:r>
            <a:r>
              <a:rPr lang="en-US" sz="2800" b="1" dirty="0" smtClean="0"/>
              <a:t> a NNAs en </a:t>
            </a:r>
            <a:r>
              <a:rPr lang="en-US" sz="2800" b="1" dirty="0" err="1" smtClean="0"/>
              <a:t>contacto</a:t>
            </a:r>
            <a:r>
              <a:rPr lang="en-US" sz="2800" b="1" dirty="0" smtClean="0"/>
              <a:t> con la ley, de forma </a:t>
            </a:r>
            <a:r>
              <a:rPr lang="en-US" sz="2800" b="1" dirty="0" err="1" smtClean="0"/>
              <a:t>que</a:t>
            </a:r>
            <a:r>
              <a:rPr lang="en-US" sz="2800" b="1" dirty="0" smtClean="0"/>
              <a:t> </a:t>
            </a:r>
            <a:r>
              <a:rPr lang="en-US" sz="2800" b="1" dirty="0" err="1" smtClean="0"/>
              <a:t>reduzca</a:t>
            </a:r>
            <a:r>
              <a:rPr lang="en-US" sz="2800" b="1" dirty="0" smtClean="0"/>
              <a:t> el </a:t>
            </a:r>
            <a:r>
              <a:rPr lang="en-US" sz="2800" b="1" dirty="0" err="1" smtClean="0"/>
              <a:t>riego</a:t>
            </a:r>
            <a:r>
              <a:rPr lang="en-US" sz="2800" b="1" dirty="0" smtClean="0"/>
              <a:t> de </a:t>
            </a:r>
            <a:r>
              <a:rPr lang="en-US" sz="2800" b="1" dirty="0" err="1" smtClean="0"/>
              <a:t>que</a:t>
            </a:r>
            <a:r>
              <a:rPr lang="en-US" sz="2800" b="1" dirty="0" smtClean="0"/>
              <a:t> </a:t>
            </a:r>
            <a:r>
              <a:rPr lang="en-US" sz="2800" b="1" dirty="0" err="1" smtClean="0"/>
              <a:t>puedan</a:t>
            </a:r>
            <a:r>
              <a:rPr lang="en-US" sz="2800" b="1" dirty="0" smtClean="0"/>
              <a:t> ser </a:t>
            </a:r>
            <a:r>
              <a:rPr lang="en-US" sz="2800" b="1" dirty="0" err="1" smtClean="0"/>
              <a:t>revictimizados</a:t>
            </a:r>
            <a:r>
              <a:rPr lang="en-US" sz="2800" b="1" dirty="0" smtClean="0"/>
              <a:t> o </a:t>
            </a:r>
            <a:r>
              <a:rPr lang="en-US" sz="2800" b="1" dirty="0" err="1" smtClean="0"/>
              <a:t>vulnerados</a:t>
            </a:r>
            <a:r>
              <a:rPr lang="en-US" sz="2800" b="1" dirty="0" smtClean="0"/>
              <a:t> </a:t>
            </a:r>
            <a:r>
              <a:rPr lang="en-US" sz="2800" b="1" dirty="0" err="1" smtClean="0"/>
              <a:t>sus</a:t>
            </a:r>
            <a:r>
              <a:rPr lang="en-US" sz="2800" b="1" dirty="0" smtClean="0"/>
              <a:t> </a:t>
            </a:r>
            <a:r>
              <a:rPr lang="en-US" sz="2800" b="1" dirty="0" err="1" smtClean="0"/>
              <a:t>derechos</a:t>
            </a:r>
            <a:r>
              <a:rPr lang="en-US" sz="2800" b="1" dirty="0" smtClean="0"/>
              <a:t>?</a:t>
            </a:r>
          </a:p>
          <a:p>
            <a:pPr marL="0" indent="0" algn="ctr">
              <a:buNone/>
            </a:pPr>
            <a:r>
              <a:rPr lang="en-US" sz="2800" b="1" dirty="0" smtClean="0">
                <a:solidFill>
                  <a:srgbClr val="FF0000"/>
                </a:solidFill>
              </a:rPr>
              <a:t>NO SOLO </a:t>
            </a:r>
            <a:r>
              <a:rPr lang="en-US" sz="2800" b="1" dirty="0" err="1" smtClean="0">
                <a:solidFill>
                  <a:srgbClr val="FF0000"/>
                </a:solidFill>
              </a:rPr>
              <a:t>para</a:t>
            </a:r>
            <a:r>
              <a:rPr lang="en-US" sz="2800" b="1" dirty="0" smtClean="0">
                <a:solidFill>
                  <a:srgbClr val="FF0000"/>
                </a:solidFill>
              </a:rPr>
              <a:t> los NNAs </a:t>
            </a:r>
            <a:r>
              <a:rPr lang="en-US" sz="2800" b="1" dirty="0" err="1" smtClean="0"/>
              <a:t>sino</a:t>
            </a:r>
            <a:r>
              <a:rPr lang="en-US" sz="2800" b="1" dirty="0" smtClean="0"/>
              <a:t> </a:t>
            </a:r>
            <a:r>
              <a:rPr lang="en-US" sz="2800" b="1" dirty="0" err="1" smtClean="0"/>
              <a:t>para</a:t>
            </a:r>
            <a:r>
              <a:rPr lang="en-US" sz="2800" b="1" dirty="0" smtClean="0"/>
              <a:t> </a:t>
            </a:r>
            <a:r>
              <a:rPr lang="en-US" sz="2800" b="1" dirty="0" err="1" smtClean="0"/>
              <a:t>sus</a:t>
            </a:r>
            <a:r>
              <a:rPr lang="en-US" sz="2800" b="1" dirty="0" smtClean="0"/>
              <a:t> </a:t>
            </a:r>
            <a:r>
              <a:rPr lang="en-US" sz="2800" b="1" dirty="0" err="1" smtClean="0"/>
              <a:t>familias</a:t>
            </a:r>
            <a:r>
              <a:rPr lang="en-US" sz="2800" b="1" dirty="0" smtClean="0"/>
              <a:t> y </a:t>
            </a:r>
            <a:r>
              <a:rPr lang="en-US" sz="2800" b="1" dirty="0" err="1" smtClean="0"/>
              <a:t>comunidades</a:t>
            </a:r>
            <a:r>
              <a:rPr lang="en-US" sz="2800" b="1" dirty="0" smtClean="0"/>
              <a:t> </a:t>
            </a:r>
            <a:r>
              <a:rPr lang="en-US" sz="2800" b="1" dirty="0" err="1" smtClean="0"/>
              <a:t>es</a:t>
            </a:r>
            <a:r>
              <a:rPr lang="en-US" sz="2800" b="1" dirty="0" smtClean="0"/>
              <a:t> </a:t>
            </a:r>
            <a:r>
              <a:rPr lang="en-US" sz="2800" b="1" dirty="0" err="1" smtClean="0"/>
              <a:t>necesario</a:t>
            </a:r>
            <a:r>
              <a:rPr lang="en-US" sz="2800" b="1" dirty="0" smtClean="0"/>
              <a:t> </a:t>
            </a:r>
            <a:r>
              <a:rPr lang="en-US" sz="2800" b="1" dirty="0" err="1" smtClean="0"/>
              <a:t>tener</a:t>
            </a:r>
            <a:r>
              <a:rPr lang="en-US" sz="2800" b="1" dirty="0" smtClean="0"/>
              <a:t> </a:t>
            </a:r>
            <a:r>
              <a:rPr lang="en-US" sz="2800" b="1" dirty="0" err="1" smtClean="0"/>
              <a:t>confianza</a:t>
            </a:r>
            <a:r>
              <a:rPr lang="en-US" sz="2800" b="1" dirty="0" smtClean="0"/>
              <a:t> en </a:t>
            </a:r>
            <a:r>
              <a:rPr lang="en-US" sz="2800" b="1" dirty="0" err="1" smtClean="0"/>
              <a:t>las</a:t>
            </a:r>
            <a:r>
              <a:rPr lang="en-US" sz="2800" b="1" dirty="0" smtClean="0"/>
              <a:t> </a:t>
            </a:r>
            <a:r>
              <a:rPr lang="en-US" sz="2800" b="1" dirty="0" err="1" smtClean="0"/>
              <a:t>instituciones</a:t>
            </a:r>
            <a:r>
              <a:rPr lang="en-US" sz="2800" b="1" dirty="0" smtClean="0"/>
              <a:t> del </a:t>
            </a:r>
            <a:r>
              <a:rPr lang="en-US" sz="2800" b="1" dirty="0" err="1" smtClean="0"/>
              <a:t>sistema</a:t>
            </a:r>
            <a:r>
              <a:rPr lang="en-US" sz="2800" b="1" dirty="0" smtClean="0"/>
              <a:t>, </a:t>
            </a:r>
            <a:r>
              <a:rPr lang="en-US" sz="2800" b="1" dirty="0" err="1" smtClean="0"/>
              <a:t>encontrar</a:t>
            </a:r>
            <a:r>
              <a:rPr lang="en-US" sz="2800" b="1" dirty="0" smtClean="0"/>
              <a:t> </a:t>
            </a:r>
            <a:r>
              <a:rPr lang="en-US" sz="2800" b="1" dirty="0" err="1" smtClean="0"/>
              <a:t>caminos</a:t>
            </a:r>
            <a:r>
              <a:rPr lang="en-US" sz="2800" b="1" dirty="0" smtClean="0"/>
              <a:t> </a:t>
            </a:r>
            <a:r>
              <a:rPr lang="en-US" sz="2800" b="1" dirty="0" err="1" smtClean="0"/>
              <a:t>adecuados</a:t>
            </a:r>
            <a:r>
              <a:rPr lang="en-US" sz="2800" b="1" dirty="0" smtClean="0"/>
              <a:t> </a:t>
            </a:r>
            <a:r>
              <a:rPr lang="en-US" sz="2800" b="1" dirty="0" err="1" smtClean="0"/>
              <a:t>para</a:t>
            </a:r>
            <a:r>
              <a:rPr lang="en-US" sz="2800" b="1" dirty="0" smtClean="0"/>
              <a:t> </a:t>
            </a:r>
            <a:r>
              <a:rPr lang="en-US" sz="2800" b="1" dirty="0" err="1" smtClean="0"/>
              <a:t>poder</a:t>
            </a:r>
            <a:r>
              <a:rPr lang="en-US" sz="2800" b="1" dirty="0" smtClean="0"/>
              <a:t> </a:t>
            </a:r>
            <a:r>
              <a:rPr lang="en-US" sz="2800" b="1" dirty="0" err="1" smtClean="0"/>
              <a:t>hacer</a:t>
            </a:r>
            <a:r>
              <a:rPr lang="en-US" sz="2800" b="1" dirty="0" smtClean="0"/>
              <a:t> </a:t>
            </a:r>
            <a:r>
              <a:rPr lang="en-US" sz="2800" b="1" dirty="0" err="1" smtClean="0"/>
              <a:t>efectivos</a:t>
            </a:r>
            <a:r>
              <a:rPr lang="en-US" sz="2800" b="1" dirty="0" smtClean="0"/>
              <a:t> </a:t>
            </a:r>
            <a:r>
              <a:rPr lang="en-US" sz="2800" b="1" dirty="0" err="1" smtClean="0"/>
              <a:t>sus</a:t>
            </a:r>
            <a:r>
              <a:rPr lang="en-US" sz="2800" b="1" dirty="0" smtClean="0"/>
              <a:t> </a:t>
            </a:r>
            <a:r>
              <a:rPr lang="en-US" sz="2800" b="1" dirty="0" err="1" smtClean="0"/>
              <a:t>derechos</a:t>
            </a:r>
            <a:r>
              <a:rPr lang="en-US" sz="2800" b="1" dirty="0" smtClean="0"/>
              <a:t> y </a:t>
            </a:r>
            <a:r>
              <a:rPr lang="en-US" sz="2800" b="1" dirty="0" err="1" smtClean="0"/>
              <a:t>luchar</a:t>
            </a:r>
            <a:r>
              <a:rPr lang="en-US" sz="2800" b="1" dirty="0" smtClean="0"/>
              <a:t> contra la </a:t>
            </a:r>
            <a:r>
              <a:rPr lang="en-US" sz="2800" b="1" dirty="0" err="1" smtClean="0"/>
              <a:t>violencia</a:t>
            </a:r>
            <a:r>
              <a:rPr lang="en-US" sz="2800" b="1" dirty="0" smtClean="0"/>
              <a:t> y el </a:t>
            </a:r>
            <a:r>
              <a:rPr lang="en-US" sz="2800" b="1" dirty="0" err="1" smtClean="0"/>
              <a:t>crimen</a:t>
            </a:r>
            <a:endParaRPr lang="en-US" sz="2800" b="1" dirty="0" smtClean="0"/>
          </a:p>
        </p:txBody>
      </p:sp>
    </p:spTree>
    <p:extLst>
      <p:ext uri="{BB962C8B-B14F-4D97-AF65-F5344CB8AC3E}">
        <p14:creationId xmlns:p14="http://schemas.microsoft.com/office/powerpoint/2010/main" val="23941331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flipH="1">
            <a:off x="10188624" y="274638"/>
            <a:ext cx="72008" cy="1143000"/>
          </a:xfrm>
        </p:spPr>
        <p:txBody>
          <a:bodyPr/>
          <a:lstStyle/>
          <a:p>
            <a:endParaRPr lang="es-PE" dirty="0"/>
          </a:p>
        </p:txBody>
      </p:sp>
      <p:sp>
        <p:nvSpPr>
          <p:cNvPr id="3" name="2 Marcador de contenido"/>
          <p:cNvSpPr>
            <a:spLocks noGrp="1"/>
          </p:cNvSpPr>
          <p:nvPr>
            <p:ph idx="1"/>
          </p:nvPr>
        </p:nvSpPr>
        <p:spPr>
          <a:xfrm>
            <a:off x="457200" y="857232"/>
            <a:ext cx="8435280" cy="5268931"/>
          </a:xfrm>
        </p:spPr>
        <p:txBody>
          <a:bodyPr>
            <a:normAutofit/>
          </a:bodyPr>
          <a:lstStyle/>
          <a:p>
            <a:pPr marL="0" indent="0" algn="ctr">
              <a:buNone/>
            </a:pPr>
            <a:r>
              <a:rPr lang="es-PE" sz="3600" b="1" u="sng" dirty="0" smtClean="0">
                <a:solidFill>
                  <a:srgbClr val="FF0000"/>
                </a:solidFill>
              </a:rPr>
              <a:t>1. La No Discriminación o Universalidad</a:t>
            </a:r>
          </a:p>
          <a:p>
            <a:pPr marL="0" indent="0" algn="ctr">
              <a:buNone/>
            </a:pPr>
            <a:endParaRPr lang="es-PE" sz="3600" dirty="0">
              <a:solidFill>
                <a:schemeClr val="accent2">
                  <a:lumMod val="75000"/>
                </a:schemeClr>
              </a:solidFill>
            </a:endParaRPr>
          </a:p>
        </p:txBody>
      </p:sp>
      <p:pic>
        <p:nvPicPr>
          <p:cNvPr id="2050" name="Picture 2" descr="C:\Users\User\Pictures\1270-2-los-ninos-tienen-derecho-a-no-ser-discriminad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060848"/>
            <a:ext cx="3744416" cy="3960440"/>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8B2C7E63-0AA4-4F73-93A6-89F1D2FB158E}" type="slidenum">
              <a:rPr lang="es-PE" smtClean="0">
                <a:solidFill>
                  <a:prstClr val="black">
                    <a:tint val="75000"/>
                  </a:prstClr>
                </a:solidFill>
              </a:rPr>
              <a:pPr/>
              <a:t>33</a:t>
            </a:fld>
            <a:endParaRPr lang="es-PE">
              <a:solidFill>
                <a:prstClr val="black">
                  <a:tint val="75000"/>
                </a:prstClr>
              </a:solidFill>
            </a:endParaRPr>
          </a:p>
        </p:txBody>
      </p:sp>
      <p:graphicFrame>
        <p:nvGraphicFramePr>
          <p:cNvPr id="6" name="5 Objeto"/>
          <p:cNvGraphicFramePr>
            <a:graphicFrameLocks noChangeAspect="1"/>
          </p:cNvGraphicFramePr>
          <p:nvPr/>
        </p:nvGraphicFramePr>
        <p:xfrm>
          <a:off x="214313" y="1897063"/>
          <a:ext cx="1857375" cy="3933825"/>
        </p:xfrm>
        <a:graphic>
          <a:graphicData uri="http://schemas.openxmlformats.org/presentationml/2006/ole">
            <mc:AlternateContent xmlns:mc="http://schemas.openxmlformats.org/markup-compatibility/2006">
              <mc:Choice xmlns:v="urn:schemas-microsoft-com:vml" Requires="v">
                <p:oleObj spid="_x0000_s9222" name="Imagen" r:id="rId4" imgW="1296063" imgH="3934305" progId="">
                  <p:embed/>
                </p:oleObj>
              </mc:Choice>
              <mc:Fallback>
                <p:oleObj name="Imagen" r:id="rId4" imgW="1296063" imgH="3934305"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897063"/>
                        <a:ext cx="1857375" cy="393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214317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568952" cy="1812170"/>
          </a:xfrm>
        </p:spPr>
        <p:style>
          <a:lnRef idx="3">
            <a:schemeClr val="lt1"/>
          </a:lnRef>
          <a:fillRef idx="1">
            <a:schemeClr val="accent3"/>
          </a:fillRef>
          <a:effectRef idx="1">
            <a:schemeClr val="accent3"/>
          </a:effectRef>
          <a:fontRef idx="minor">
            <a:schemeClr val="lt1"/>
          </a:fontRef>
        </p:style>
        <p:txBody>
          <a:bodyPr>
            <a:normAutofit fontScale="90000"/>
          </a:bodyPr>
          <a:lstStyle/>
          <a:p>
            <a:r>
              <a:rPr lang="es-PE" b="1" dirty="0" smtClean="0">
                <a:solidFill>
                  <a:schemeClr val="bg1"/>
                </a:solidFill>
              </a:rPr>
              <a:t>Observación General conjunta: n° 31 del Comité CEDAW, y n° 18 del Comité para los Derechos del niño (4/11/14) </a:t>
            </a:r>
            <a:endParaRPr lang="es-PE" b="1" dirty="0">
              <a:solidFill>
                <a:schemeClr val="bg1"/>
              </a:solidFill>
            </a:endParaRPr>
          </a:p>
        </p:txBody>
      </p:sp>
      <p:sp>
        <p:nvSpPr>
          <p:cNvPr id="3" name="2 Marcador de contenido"/>
          <p:cNvSpPr>
            <a:spLocks noGrp="1"/>
          </p:cNvSpPr>
          <p:nvPr>
            <p:ph idx="1"/>
          </p:nvPr>
        </p:nvSpPr>
        <p:spPr>
          <a:xfrm>
            <a:off x="251520" y="2357430"/>
            <a:ext cx="8892480" cy="4214842"/>
          </a:xfrm>
        </p:spPr>
        <p:txBody>
          <a:bodyPr>
            <a:normAutofit fontScale="92500" lnSpcReduction="10000"/>
          </a:bodyPr>
          <a:lstStyle/>
          <a:p>
            <a:pPr>
              <a:buFontTx/>
              <a:buChar char="-"/>
            </a:pPr>
            <a:r>
              <a:rPr lang="es-PE" b="1" dirty="0" smtClean="0"/>
              <a:t>Obligaciones de los Estados para eliminar peores prácticas por las cuales mujeres y niñas, siguen siendo consideradas inferiores a los hombres o niños, basándose en estereotipos de género.</a:t>
            </a:r>
          </a:p>
          <a:p>
            <a:pPr>
              <a:buFontTx/>
              <a:buChar char="-"/>
            </a:pPr>
            <a:r>
              <a:rPr lang="es-PE" b="1" dirty="0" smtClean="0"/>
              <a:t>Perpetúan la discriminación </a:t>
            </a:r>
          </a:p>
          <a:p>
            <a:pPr>
              <a:buNone/>
            </a:pPr>
            <a:r>
              <a:rPr lang="es-PE" b="1" dirty="0" smtClean="0">
                <a:solidFill>
                  <a:srgbClr val="00B050"/>
                </a:solidFill>
              </a:rPr>
              <a:t>Recomendaciones:</a:t>
            </a:r>
          </a:p>
          <a:p>
            <a:pPr>
              <a:buNone/>
            </a:pPr>
            <a:r>
              <a:rPr lang="es-PE" b="1" dirty="0" smtClean="0"/>
              <a:t>-  </a:t>
            </a:r>
            <a:r>
              <a:rPr lang="es-PE" b="1" u="sng" dirty="0" smtClean="0"/>
              <a:t>Empoderamiento de mujeres y niñas: cambiar la ideología patriarcal y tornarlas en seres asertivos sobre sus competencias y capacidades</a:t>
            </a:r>
            <a:endParaRPr lang="es-PE" b="1" u="sng" dirty="0"/>
          </a:p>
        </p:txBody>
      </p:sp>
      <p:sp>
        <p:nvSpPr>
          <p:cNvPr id="5" name="4 Marcador de pie de página"/>
          <p:cNvSpPr>
            <a:spLocks noGrp="1"/>
          </p:cNvSpPr>
          <p:nvPr>
            <p:ph type="ftr" sz="quarter" idx="11"/>
          </p:nvPr>
        </p:nvSpPr>
        <p:spPr/>
        <p:txBody>
          <a:bodyPr/>
          <a:lstStyle/>
          <a:p>
            <a:endParaRPr lang="es-PE"/>
          </a:p>
        </p:txBody>
      </p:sp>
    </p:spTree>
    <p:extLst>
      <p:ext uri="{BB962C8B-B14F-4D97-AF65-F5344CB8AC3E}">
        <p14:creationId xmlns:p14="http://schemas.microsoft.com/office/powerpoint/2010/main" val="23501165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116632"/>
            <a:ext cx="8401080" cy="1512168"/>
          </a:xfrm>
        </p:spPr>
        <p:style>
          <a:lnRef idx="3">
            <a:schemeClr val="lt1"/>
          </a:lnRef>
          <a:fillRef idx="1">
            <a:schemeClr val="accent3"/>
          </a:fillRef>
          <a:effectRef idx="1">
            <a:schemeClr val="accent3"/>
          </a:effectRef>
          <a:fontRef idx="minor">
            <a:schemeClr val="lt1"/>
          </a:fontRef>
        </p:style>
        <p:txBody>
          <a:bodyPr>
            <a:noAutofit/>
          </a:bodyPr>
          <a:lstStyle/>
          <a:p>
            <a:r>
              <a:rPr lang="es-PE" sz="3200" b="1" dirty="0" smtClean="0"/>
              <a:t>Clara relación entre bajo nivel educacional de niñas y mujeres con la continuidad de prácticas discriminatorias</a:t>
            </a:r>
            <a:endParaRPr lang="es-PE" sz="3200" b="1" dirty="0"/>
          </a:p>
        </p:txBody>
      </p:sp>
      <p:sp>
        <p:nvSpPr>
          <p:cNvPr id="3" name="2 Marcador de contenido"/>
          <p:cNvSpPr>
            <a:spLocks noGrp="1"/>
          </p:cNvSpPr>
          <p:nvPr>
            <p:ph idx="1"/>
          </p:nvPr>
        </p:nvSpPr>
        <p:spPr>
          <a:xfrm>
            <a:off x="214282" y="1844824"/>
            <a:ext cx="8472518" cy="4727448"/>
          </a:xfrm>
        </p:spPr>
        <p:txBody>
          <a:bodyPr>
            <a:normAutofit fontScale="92500" lnSpcReduction="20000"/>
          </a:bodyPr>
          <a:lstStyle/>
          <a:p>
            <a:pPr algn="just">
              <a:buFontTx/>
              <a:buChar char="-"/>
            </a:pPr>
            <a:r>
              <a:rPr lang="es-PE" sz="3500" b="1" dirty="0" smtClean="0"/>
              <a:t>Prepararlas para no hacerlas vulnerables a la violencia, a la prevención de uniones precoces y embarazos adolescentes, así como mortalidad materna y morbilidad, y participar en todas las esferas de su vida con decisión propia</a:t>
            </a:r>
          </a:p>
          <a:p>
            <a:pPr algn="just">
              <a:buFontTx/>
              <a:buChar char="-"/>
            </a:pPr>
            <a:r>
              <a:rPr lang="es-PE" sz="3500" b="1" dirty="0" smtClean="0"/>
              <a:t>Los Comités recomiendan tomar medidas apropiadas para asegurar que el estigma y la discriminación no afecten a las víctimas de comunidades minoritarias </a:t>
            </a:r>
          </a:p>
          <a:p>
            <a:pPr algn="just">
              <a:buFontTx/>
              <a:buChar char="-"/>
            </a:pPr>
            <a:r>
              <a:rPr lang="es-PE" sz="3500" b="1" dirty="0" smtClean="0"/>
              <a:t>Acabar prácticas de </a:t>
            </a:r>
            <a:r>
              <a:rPr lang="es-PE" sz="3500" b="1" dirty="0" err="1" smtClean="0"/>
              <a:t>revictimización</a:t>
            </a:r>
            <a:endParaRPr lang="es-PE" sz="3500" b="1" dirty="0" smtClean="0"/>
          </a:p>
          <a:p>
            <a:pPr>
              <a:buFontTx/>
              <a:buChar char="-"/>
            </a:pPr>
            <a:endParaRPr lang="es-PE" dirty="0"/>
          </a:p>
        </p:txBody>
      </p:sp>
      <p:sp>
        <p:nvSpPr>
          <p:cNvPr id="4" name="3 Marcador de número de diapositiva"/>
          <p:cNvSpPr>
            <a:spLocks noGrp="1"/>
          </p:cNvSpPr>
          <p:nvPr>
            <p:ph type="sldNum" sz="quarter" idx="12"/>
          </p:nvPr>
        </p:nvSpPr>
        <p:spPr/>
        <p:txBody>
          <a:bodyPr/>
          <a:lstStyle/>
          <a:p>
            <a:fld id="{8B2C7E63-0AA4-4F73-93A6-89F1D2FB158E}" type="slidenum">
              <a:rPr lang="es-PE" smtClean="0">
                <a:solidFill>
                  <a:prstClr val="black">
                    <a:tint val="75000"/>
                  </a:prstClr>
                </a:solidFill>
              </a:rPr>
              <a:pPr/>
              <a:t>35</a:t>
            </a:fld>
            <a:endParaRPr lang="es-PE">
              <a:solidFill>
                <a:prstClr val="black">
                  <a:tint val="75000"/>
                </a:prstClr>
              </a:solidFill>
            </a:endParaRPr>
          </a:p>
        </p:txBody>
      </p:sp>
    </p:spTree>
    <p:extLst>
      <p:ext uri="{BB962C8B-B14F-4D97-AF65-F5344CB8AC3E}">
        <p14:creationId xmlns:p14="http://schemas.microsoft.com/office/powerpoint/2010/main" val="40476484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14480" y="980728"/>
            <a:ext cx="6972320" cy="5145435"/>
          </a:xfrm>
        </p:spPr>
        <p:txBody>
          <a:bodyPr/>
          <a:lstStyle/>
          <a:p>
            <a:pPr marL="0" indent="0" algn="ctr">
              <a:buNone/>
            </a:pPr>
            <a:r>
              <a:rPr lang="es-PE" sz="3600" b="1" u="sng" dirty="0" smtClean="0">
                <a:solidFill>
                  <a:srgbClr val="FF0000"/>
                </a:solidFill>
              </a:rPr>
              <a:t>2.- El Interés Superior del Niño</a:t>
            </a:r>
          </a:p>
          <a:p>
            <a:pPr marL="0" indent="0" algn="ctr">
              <a:buNone/>
            </a:pPr>
            <a:endParaRPr lang="es-PE" u="sng" dirty="0">
              <a:solidFill>
                <a:schemeClr val="accent2">
                  <a:lumMod val="75000"/>
                </a:schemeClr>
              </a:solidFill>
            </a:endParaRPr>
          </a:p>
          <a:p>
            <a:pPr marL="0" indent="0" algn="ctr">
              <a:buNone/>
            </a:pPr>
            <a:endParaRPr lang="es-PE" u="sng" dirty="0">
              <a:solidFill>
                <a:schemeClr val="accent2">
                  <a:lumMod val="75000"/>
                </a:schemeClr>
              </a:solidFill>
            </a:endParaRPr>
          </a:p>
        </p:txBody>
      </p:sp>
      <p:pic>
        <p:nvPicPr>
          <p:cNvPr id="3074" name="Picture 2" descr="C:\Users\User\Pictures\interes superi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678" y="2564904"/>
            <a:ext cx="4500594" cy="3312368"/>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8B2C7E63-0AA4-4F73-93A6-89F1D2FB158E}" type="slidenum">
              <a:rPr lang="es-PE" smtClean="0">
                <a:solidFill>
                  <a:prstClr val="black">
                    <a:tint val="75000"/>
                  </a:prstClr>
                </a:solidFill>
              </a:rPr>
              <a:pPr/>
              <a:t>36</a:t>
            </a:fld>
            <a:endParaRPr lang="es-PE">
              <a:solidFill>
                <a:prstClr val="black">
                  <a:tint val="75000"/>
                </a:prstClr>
              </a:solidFill>
            </a:endParaRPr>
          </a:p>
        </p:txBody>
      </p:sp>
      <p:graphicFrame>
        <p:nvGraphicFramePr>
          <p:cNvPr id="3078" name="Object 4"/>
          <p:cNvGraphicFramePr>
            <a:graphicFrameLocks noChangeAspect="1"/>
          </p:cNvGraphicFramePr>
          <p:nvPr>
            <p:extLst>
              <p:ext uri="{D42A27DB-BD31-4B8C-83A1-F6EECF244321}">
                <p14:modId xmlns:p14="http://schemas.microsoft.com/office/powerpoint/2010/main" val="176189085"/>
              </p:ext>
            </p:extLst>
          </p:nvPr>
        </p:nvGraphicFramePr>
        <p:xfrm>
          <a:off x="467544" y="1939077"/>
          <a:ext cx="1857375" cy="3933825"/>
        </p:xfrm>
        <a:graphic>
          <a:graphicData uri="http://schemas.openxmlformats.org/presentationml/2006/ole">
            <mc:AlternateContent xmlns:mc="http://schemas.openxmlformats.org/markup-compatibility/2006">
              <mc:Choice xmlns:v="urn:schemas-microsoft-com:vml" Requires="v">
                <p:oleObj spid="_x0000_s10246" name="Imagen" r:id="rId4" imgW="1296063" imgH="3934305" progId="">
                  <p:embed/>
                </p:oleObj>
              </mc:Choice>
              <mc:Fallback>
                <p:oleObj name="Imagen" r:id="rId4" imgW="1296063" imgH="3934305"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939077"/>
                        <a:ext cx="1857375" cy="393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925790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a:solidFill>
            <a:srgbClr val="00B050"/>
          </a:solidFill>
        </p:spPr>
        <p:style>
          <a:lnRef idx="2">
            <a:schemeClr val="accent4"/>
          </a:lnRef>
          <a:fillRef idx="1">
            <a:schemeClr val="lt1"/>
          </a:fillRef>
          <a:effectRef idx="0">
            <a:schemeClr val="accent4"/>
          </a:effectRef>
          <a:fontRef idx="minor">
            <a:schemeClr val="dk1"/>
          </a:fontRef>
        </p:style>
        <p:txBody>
          <a:bodyPr>
            <a:normAutofit/>
          </a:bodyPr>
          <a:lstStyle/>
          <a:p>
            <a:r>
              <a:rPr lang="es-PE" b="1" dirty="0" smtClean="0">
                <a:solidFill>
                  <a:schemeClr val="bg1"/>
                </a:solidFill>
              </a:rPr>
              <a:t>Observación General n° 14 </a:t>
            </a:r>
            <a:r>
              <a:rPr lang="es-PE" sz="2000" b="1" dirty="0" smtClean="0">
                <a:solidFill>
                  <a:schemeClr val="bg1"/>
                </a:solidFill>
              </a:rPr>
              <a:t>(Mayo 2013)</a:t>
            </a:r>
            <a:endParaRPr lang="es-PE" sz="2000" b="1" dirty="0">
              <a:solidFill>
                <a:schemeClr val="bg1"/>
              </a:solidFill>
            </a:endParaRPr>
          </a:p>
        </p:txBody>
      </p:sp>
      <p:sp>
        <p:nvSpPr>
          <p:cNvPr id="3" name="2 Marcador de contenido"/>
          <p:cNvSpPr>
            <a:spLocks noGrp="1"/>
          </p:cNvSpPr>
          <p:nvPr>
            <p:ph idx="1"/>
          </p:nvPr>
        </p:nvSpPr>
        <p:spPr>
          <a:xfrm>
            <a:off x="457200" y="1142984"/>
            <a:ext cx="8229600" cy="4983179"/>
          </a:xfrm>
        </p:spPr>
        <p:txBody>
          <a:bodyPr/>
          <a:lstStyle/>
          <a:p>
            <a:pPr marL="514350" indent="-514350">
              <a:buAutoNum type="alphaLcParenR"/>
            </a:pPr>
            <a:r>
              <a:rPr lang="es-PE" b="1" dirty="0" smtClean="0"/>
              <a:t>Derecho sustantivo</a:t>
            </a:r>
          </a:p>
          <a:p>
            <a:pPr marL="514350" indent="-514350">
              <a:buAutoNum type="alphaLcParenR"/>
            </a:pPr>
            <a:r>
              <a:rPr lang="es-PE" b="1" dirty="0" smtClean="0"/>
              <a:t>Principio interpretativo fundamental</a:t>
            </a:r>
          </a:p>
          <a:p>
            <a:pPr marL="514350" indent="-514350">
              <a:buAutoNum type="alphaLcParenR"/>
            </a:pPr>
            <a:r>
              <a:rPr lang="es-PE" b="1" dirty="0" smtClean="0"/>
              <a:t>Norma de Procedimiento</a:t>
            </a:r>
          </a:p>
          <a:p>
            <a:pPr marL="514350" indent="-514350">
              <a:buNone/>
            </a:pPr>
            <a:r>
              <a:rPr lang="es-PE" b="1" dirty="0" smtClean="0"/>
              <a:t>     </a:t>
            </a:r>
            <a:r>
              <a:rPr lang="es-PE" b="1" dirty="0" smtClean="0">
                <a:solidFill>
                  <a:srgbClr val="FF0000"/>
                </a:solidFill>
              </a:rPr>
              <a:t>La flexibilidad del concepto permite su adaptación a la situación de cada NNA y la evolución de los conocimientos en materia de desarrollo infantil y adolescente.</a:t>
            </a:r>
          </a:p>
          <a:p>
            <a:pPr marL="514350" indent="-514350">
              <a:buNone/>
            </a:pPr>
            <a:r>
              <a:rPr lang="es-PE" b="1" dirty="0" smtClean="0"/>
              <a:t>Debe determinarse caso por caso </a:t>
            </a:r>
          </a:p>
          <a:p>
            <a:pPr marL="514350" indent="-514350">
              <a:buNone/>
            </a:pPr>
            <a:r>
              <a:rPr lang="es-PE" sz="2000" b="1" dirty="0" smtClean="0"/>
              <a:t>(párrafo 3)</a:t>
            </a:r>
            <a:endParaRPr lang="es-PE" b="1" dirty="0"/>
          </a:p>
        </p:txBody>
      </p:sp>
      <p:sp>
        <p:nvSpPr>
          <p:cNvPr id="4" name="3 Marcador de número de diapositiva"/>
          <p:cNvSpPr>
            <a:spLocks noGrp="1"/>
          </p:cNvSpPr>
          <p:nvPr>
            <p:ph type="sldNum" sz="quarter" idx="12"/>
          </p:nvPr>
        </p:nvSpPr>
        <p:spPr/>
        <p:txBody>
          <a:bodyPr/>
          <a:lstStyle/>
          <a:p>
            <a:fld id="{8B2C7E63-0AA4-4F73-93A6-89F1D2FB158E}" type="slidenum">
              <a:rPr lang="es-PE" smtClean="0">
                <a:solidFill>
                  <a:prstClr val="black">
                    <a:tint val="75000"/>
                  </a:prstClr>
                </a:solidFill>
              </a:rPr>
              <a:pPr/>
              <a:t>37</a:t>
            </a:fld>
            <a:endParaRPr lang="es-PE">
              <a:solidFill>
                <a:prstClr val="black">
                  <a:tint val="75000"/>
                </a:prstClr>
              </a:solidFill>
            </a:endParaRPr>
          </a:p>
        </p:txBody>
      </p:sp>
    </p:spTree>
    <p:extLst>
      <p:ext uri="{BB962C8B-B14F-4D97-AF65-F5344CB8AC3E}">
        <p14:creationId xmlns:p14="http://schemas.microsoft.com/office/powerpoint/2010/main" val="20859328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779912" y="1600200"/>
            <a:ext cx="4906888" cy="4525963"/>
          </a:xfrm>
        </p:spPr>
        <p:txBody>
          <a:bodyPr/>
          <a:lstStyle/>
          <a:p>
            <a:pPr marL="0" indent="0" algn="ctr">
              <a:buNone/>
            </a:pPr>
            <a:r>
              <a:rPr lang="es-PE" sz="5400" b="1" dirty="0" smtClean="0">
                <a:solidFill>
                  <a:srgbClr val="00B050"/>
                </a:solidFill>
              </a:rPr>
              <a:t> </a:t>
            </a:r>
            <a:r>
              <a:rPr lang="es-PE" sz="6000" b="1" dirty="0" smtClean="0">
                <a:solidFill>
                  <a:srgbClr val="00B050"/>
                </a:solidFill>
              </a:rPr>
              <a:t>3.- DERECHO </a:t>
            </a:r>
          </a:p>
          <a:p>
            <a:pPr marL="0" indent="0" algn="ctr">
              <a:buNone/>
            </a:pPr>
            <a:r>
              <a:rPr lang="es-PE" sz="6000" b="1" dirty="0" smtClean="0">
                <a:solidFill>
                  <a:srgbClr val="00B050"/>
                </a:solidFill>
              </a:rPr>
              <a:t>DE </a:t>
            </a:r>
          </a:p>
          <a:p>
            <a:pPr marL="0" indent="0" algn="ctr">
              <a:buNone/>
            </a:pPr>
            <a:r>
              <a:rPr lang="es-PE" sz="6000" b="1" dirty="0" smtClean="0">
                <a:solidFill>
                  <a:srgbClr val="00B050"/>
                </a:solidFill>
              </a:rPr>
              <a:t>OPINION</a:t>
            </a:r>
            <a:endParaRPr lang="es-PE" sz="6000" b="1" dirty="0">
              <a:solidFill>
                <a:srgbClr val="00B050"/>
              </a:solidFill>
            </a:endParaRPr>
          </a:p>
        </p:txBody>
      </p:sp>
      <p:sp>
        <p:nvSpPr>
          <p:cNvPr id="4" name="3 Marcador de número de diapositiva"/>
          <p:cNvSpPr>
            <a:spLocks noGrp="1"/>
          </p:cNvSpPr>
          <p:nvPr>
            <p:ph type="sldNum" sz="quarter" idx="12"/>
          </p:nvPr>
        </p:nvSpPr>
        <p:spPr/>
        <p:txBody>
          <a:bodyPr/>
          <a:lstStyle/>
          <a:p>
            <a:fld id="{8B2C7E63-0AA4-4F73-93A6-89F1D2FB158E}" type="slidenum">
              <a:rPr lang="es-PE" smtClean="0">
                <a:solidFill>
                  <a:prstClr val="black">
                    <a:tint val="75000"/>
                  </a:prstClr>
                </a:solidFill>
              </a:rPr>
              <a:pPr/>
              <a:t>38</a:t>
            </a:fld>
            <a:endParaRPr lang="es-PE">
              <a:solidFill>
                <a:prstClr val="black">
                  <a:tint val="75000"/>
                </a:prstClr>
              </a:solidFill>
            </a:endParaRPr>
          </a:p>
        </p:txBody>
      </p:sp>
      <p:graphicFrame>
        <p:nvGraphicFramePr>
          <p:cNvPr id="5" name="4 Objeto"/>
          <p:cNvGraphicFramePr>
            <a:graphicFrameLocks noChangeAspect="1"/>
          </p:cNvGraphicFramePr>
          <p:nvPr>
            <p:extLst>
              <p:ext uri="{D42A27DB-BD31-4B8C-83A1-F6EECF244321}">
                <p14:modId xmlns:p14="http://schemas.microsoft.com/office/powerpoint/2010/main" val="1141613746"/>
              </p:ext>
            </p:extLst>
          </p:nvPr>
        </p:nvGraphicFramePr>
        <p:xfrm>
          <a:off x="1331640" y="1492806"/>
          <a:ext cx="1748160" cy="4357852"/>
        </p:xfrm>
        <a:graphic>
          <a:graphicData uri="http://schemas.openxmlformats.org/presentationml/2006/ole">
            <mc:AlternateContent xmlns:mc="http://schemas.openxmlformats.org/markup-compatibility/2006">
              <mc:Choice xmlns:v="urn:schemas-microsoft-com:vml" Requires="v">
                <p:oleObj spid="_x0000_s11270" name="Imagen" r:id="rId3" imgW="1296063" imgH="3934305" progId="">
                  <p:embed/>
                </p:oleObj>
              </mc:Choice>
              <mc:Fallback>
                <p:oleObj name="Imagen" r:id="rId3" imgW="1296063" imgH="3934305"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1492806"/>
                        <a:ext cx="1748160" cy="4357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247851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3">
            <a:schemeClr val="lt1"/>
          </a:lnRef>
          <a:fillRef idx="1">
            <a:schemeClr val="accent3"/>
          </a:fillRef>
          <a:effectRef idx="1">
            <a:schemeClr val="accent3"/>
          </a:effectRef>
          <a:fontRef idx="minor">
            <a:schemeClr val="lt1"/>
          </a:fontRef>
        </p:style>
        <p:txBody>
          <a:bodyPr/>
          <a:lstStyle/>
          <a:p>
            <a:r>
              <a:rPr lang="es-PE" b="1" dirty="0" smtClean="0"/>
              <a:t>Observación General n° 12</a:t>
            </a:r>
            <a:endParaRPr lang="es-PE" b="1" dirty="0"/>
          </a:p>
        </p:txBody>
      </p:sp>
      <p:sp>
        <p:nvSpPr>
          <p:cNvPr id="3" name="2 Marcador de contenido"/>
          <p:cNvSpPr>
            <a:spLocks noGrp="1"/>
          </p:cNvSpPr>
          <p:nvPr>
            <p:ph idx="1"/>
          </p:nvPr>
        </p:nvSpPr>
        <p:spPr>
          <a:xfrm>
            <a:off x="539552" y="1772816"/>
            <a:ext cx="8352928" cy="4353347"/>
          </a:xfrm>
        </p:spPr>
        <p:txBody>
          <a:bodyPr/>
          <a:lstStyle/>
          <a:p>
            <a:pPr marL="0" indent="0">
              <a:buNone/>
            </a:pPr>
            <a:r>
              <a:rPr lang="es-PE" b="1" dirty="0" smtClean="0"/>
              <a:t>Se garantiza </a:t>
            </a:r>
            <a:r>
              <a:rPr lang="es-PE" b="1" dirty="0"/>
              <a:t>a todo </a:t>
            </a:r>
            <a:r>
              <a:rPr lang="es-PE" b="1" dirty="0" smtClean="0"/>
              <a:t>NNA </a:t>
            </a:r>
            <a:r>
              <a:rPr lang="es-PE" b="1" dirty="0"/>
              <a:t>que esté en c</a:t>
            </a:r>
            <a:r>
              <a:rPr lang="es-PE" b="1" dirty="0" smtClean="0"/>
              <a:t>ondiciones </a:t>
            </a:r>
            <a:r>
              <a:rPr lang="es-PE" b="1" dirty="0"/>
              <a:t>de formarse un juicio </a:t>
            </a:r>
            <a:r>
              <a:rPr lang="es-PE" b="1" dirty="0" smtClean="0"/>
              <a:t>propio,  </a:t>
            </a:r>
            <a:r>
              <a:rPr lang="es-PE" b="1" dirty="0"/>
              <a:t>el derecho </a:t>
            </a:r>
            <a:r>
              <a:rPr lang="es-PE" b="1" dirty="0" smtClean="0"/>
              <a:t>a </a:t>
            </a:r>
            <a:r>
              <a:rPr lang="es-PE" b="1" dirty="0"/>
              <a:t>expresar su opinión libremente en todos los asuntos que </a:t>
            </a:r>
            <a:r>
              <a:rPr lang="es-PE" b="1" dirty="0" smtClean="0"/>
              <a:t>le afectan, </a:t>
            </a:r>
            <a:r>
              <a:rPr lang="es-PE" b="1" dirty="0"/>
              <a:t>teniéndose </a:t>
            </a:r>
            <a:r>
              <a:rPr lang="es-PE" b="1" dirty="0" smtClean="0"/>
              <a:t>debidamente </a:t>
            </a:r>
            <a:r>
              <a:rPr lang="es-PE" b="1" dirty="0"/>
              <a:t>en cuenta las opiniones del </a:t>
            </a:r>
            <a:r>
              <a:rPr lang="es-PE" b="1" dirty="0" smtClean="0"/>
              <a:t>NNA, </a:t>
            </a:r>
            <a:r>
              <a:rPr lang="es-PE" b="1" dirty="0"/>
              <a:t>en función de la edad y </a:t>
            </a:r>
            <a:r>
              <a:rPr lang="es-PE" b="1" dirty="0" smtClean="0"/>
              <a:t>madurez</a:t>
            </a:r>
            <a:endParaRPr lang="es-PE" b="1" dirty="0"/>
          </a:p>
        </p:txBody>
      </p:sp>
    </p:spTree>
    <p:extLst>
      <p:ext uri="{BB962C8B-B14F-4D97-AF65-F5344CB8AC3E}">
        <p14:creationId xmlns:p14="http://schemas.microsoft.com/office/powerpoint/2010/main" val="2730565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844" y="428604"/>
            <a:ext cx="8786874" cy="595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5118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476672"/>
            <a:ext cx="8219256" cy="6192688"/>
          </a:xfrm>
        </p:spPr>
        <p:txBody>
          <a:bodyPr>
            <a:normAutofit lnSpcReduction="10000"/>
          </a:bodyPr>
          <a:lstStyle/>
          <a:p>
            <a:pPr marL="0" indent="0">
              <a:buNone/>
            </a:pPr>
            <a:r>
              <a:rPr lang="es-PE" b="1" dirty="0"/>
              <a:t>12. Las opiniones expresadas por </a:t>
            </a:r>
            <a:r>
              <a:rPr lang="es-PE" b="1" dirty="0" err="1" smtClean="0"/>
              <a:t>NNAs</a:t>
            </a:r>
            <a:r>
              <a:rPr lang="es-PE" b="1" dirty="0" smtClean="0"/>
              <a:t> </a:t>
            </a:r>
            <a:r>
              <a:rPr lang="es-PE" b="1" dirty="0"/>
              <a:t>pueden aportar perspectivas y experiencias útiles, por lo que deben tenerse en consideración al adoptar decisiones, formular políticas y preparar leyes o medidas, así como al realizar labores de evaluación</a:t>
            </a:r>
            <a:r>
              <a:rPr lang="es-PE" b="1" dirty="0" smtClean="0"/>
              <a:t>.</a:t>
            </a:r>
          </a:p>
          <a:p>
            <a:pPr marL="0" indent="0">
              <a:buNone/>
            </a:pPr>
            <a:r>
              <a:rPr lang="es-PE" b="1" dirty="0" smtClean="0"/>
              <a:t>Participación: </a:t>
            </a:r>
            <a:r>
              <a:rPr lang="es-PE" b="1" dirty="0"/>
              <a:t>pone de relieve que incluir a los </a:t>
            </a:r>
            <a:r>
              <a:rPr lang="es-PE" b="1" dirty="0" err="1" smtClean="0"/>
              <a:t>NNAs</a:t>
            </a:r>
            <a:r>
              <a:rPr lang="es-PE" b="1" dirty="0" smtClean="0"/>
              <a:t> </a:t>
            </a:r>
            <a:r>
              <a:rPr lang="es-PE" b="1" dirty="0"/>
              <a:t>no debe ser solamente un acto momentáneo, sino el punto de partida para un intenso intercambio de pareceres entre niños y adultos sobre la elaboración de políticas, programas y medidas en todos los contextos pertinentes de la vida de los </a:t>
            </a:r>
            <a:r>
              <a:rPr lang="es-PE" b="1" dirty="0" err="1" smtClean="0"/>
              <a:t>NNAs</a:t>
            </a:r>
            <a:endParaRPr lang="es-PE" b="1" dirty="0"/>
          </a:p>
        </p:txBody>
      </p:sp>
    </p:spTree>
    <p:extLst>
      <p:ext uri="{BB962C8B-B14F-4D97-AF65-F5344CB8AC3E}">
        <p14:creationId xmlns:p14="http://schemas.microsoft.com/office/powerpoint/2010/main" val="30930808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PE" b="1" dirty="0">
                <a:solidFill>
                  <a:srgbClr val="FF0000"/>
                </a:solidFill>
              </a:rPr>
              <a:t>4</a:t>
            </a:r>
            <a:r>
              <a:rPr lang="es-PE" b="1" dirty="0" smtClean="0">
                <a:solidFill>
                  <a:srgbClr val="FF0000"/>
                </a:solidFill>
              </a:rPr>
              <a:t>.- El Derecho a la Vida, la Supervivencia y el Desarrollo</a:t>
            </a:r>
            <a:endParaRPr lang="es-PE" b="1" dirty="0">
              <a:solidFill>
                <a:srgbClr val="FF0000"/>
              </a:solidFill>
            </a:endParaRPr>
          </a:p>
        </p:txBody>
      </p:sp>
      <p:sp>
        <p:nvSpPr>
          <p:cNvPr id="3" name="2 Marcador de contenido"/>
          <p:cNvSpPr>
            <a:spLocks noGrp="1"/>
          </p:cNvSpPr>
          <p:nvPr>
            <p:ph idx="1"/>
          </p:nvPr>
        </p:nvSpPr>
        <p:spPr/>
        <p:txBody>
          <a:bodyPr/>
          <a:lstStyle/>
          <a:p>
            <a:pPr marL="0" indent="0">
              <a:buNone/>
            </a:pPr>
            <a:endParaRPr lang="es-PE" dirty="0"/>
          </a:p>
        </p:txBody>
      </p:sp>
      <p:pic>
        <p:nvPicPr>
          <p:cNvPr id="4098" name="Picture 2" descr="C:\Users\User\Pictures\niña perua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348881"/>
            <a:ext cx="4752527" cy="3384376"/>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p:txBody>
          <a:bodyPr/>
          <a:lstStyle/>
          <a:p>
            <a:fld id="{F1394E70-C81F-49EB-A03E-6A0FB4A4A218}" type="slidenum">
              <a:rPr lang="es-PE" smtClean="0">
                <a:solidFill>
                  <a:prstClr val="black">
                    <a:tint val="75000"/>
                  </a:prstClr>
                </a:solidFill>
              </a:rPr>
              <a:pPr/>
              <a:t>41</a:t>
            </a:fld>
            <a:endParaRPr lang="es-PE">
              <a:solidFill>
                <a:prstClr val="black">
                  <a:tint val="75000"/>
                </a:prstClr>
              </a:solidFill>
            </a:endParaRPr>
          </a:p>
        </p:txBody>
      </p:sp>
    </p:spTree>
    <p:extLst>
      <p:ext uri="{BB962C8B-B14F-4D97-AF65-F5344CB8AC3E}">
        <p14:creationId xmlns:p14="http://schemas.microsoft.com/office/powerpoint/2010/main" val="2295662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404664"/>
            <a:ext cx="8640960" cy="6048672"/>
          </a:xfrm>
        </p:spPr>
        <p:txBody>
          <a:bodyPr>
            <a:noAutofit/>
          </a:bodyPr>
          <a:lstStyle/>
          <a:p>
            <a:pPr marL="0" indent="0" algn="ctr">
              <a:buNone/>
            </a:pPr>
            <a:r>
              <a:rPr lang="es-PE" sz="2400" b="1" dirty="0">
                <a:latin typeface="Arial" pitchFamily="34" charset="0"/>
                <a:cs typeface="Arial" pitchFamily="34" charset="0"/>
              </a:rPr>
              <a:t>En este contexto jurídico, este </a:t>
            </a:r>
            <a:r>
              <a:rPr lang="es-PE" sz="2400" b="1" dirty="0" smtClean="0">
                <a:latin typeface="Arial" pitchFamily="34" charset="0"/>
                <a:cs typeface="Arial" pitchFamily="34" charset="0"/>
              </a:rPr>
              <a:t>TC, </a:t>
            </a:r>
            <a:r>
              <a:rPr lang="es-PE" sz="2400" b="1" dirty="0">
                <a:latin typeface="Arial" pitchFamily="34" charset="0"/>
                <a:cs typeface="Arial" pitchFamily="34" charset="0"/>
              </a:rPr>
              <a:t>cumpliendo la misión que la Constitución le ha encomendado, ha señalado a través de su abundante jurisprudencia que el contenido esencial del </a:t>
            </a:r>
            <a:r>
              <a:rPr lang="es-PE" sz="2800" b="1" i="1" u="sng" dirty="0">
                <a:solidFill>
                  <a:srgbClr val="FF0000"/>
                </a:solidFill>
                <a:latin typeface="Arial" pitchFamily="34" charset="0"/>
                <a:cs typeface="Arial" pitchFamily="34" charset="0"/>
              </a:rPr>
              <a:t>derecho a la integridad personal comporta los ámbitos físico, psíquico y moral, atributos que constituyen la esencia mínima e imperturbable de la esfera subjetiva del individuo</a:t>
            </a:r>
            <a:r>
              <a:rPr lang="es-PE" sz="2800" b="1" i="1" dirty="0">
                <a:solidFill>
                  <a:srgbClr val="FF0000"/>
                </a:solidFill>
                <a:latin typeface="Arial" pitchFamily="34" charset="0"/>
                <a:cs typeface="Arial" pitchFamily="34" charset="0"/>
              </a:rPr>
              <a:t>. </a:t>
            </a:r>
            <a:endParaRPr lang="es-PE" sz="2800" b="1" i="1" dirty="0" smtClean="0">
              <a:solidFill>
                <a:srgbClr val="FF0000"/>
              </a:solidFill>
              <a:latin typeface="Arial" pitchFamily="34" charset="0"/>
              <a:cs typeface="Arial" pitchFamily="34" charset="0"/>
            </a:endParaRPr>
          </a:p>
          <a:p>
            <a:pPr marL="0" indent="0" algn="ctr">
              <a:buNone/>
            </a:pPr>
            <a:r>
              <a:rPr lang="es-PE" sz="2800" b="1" dirty="0" smtClean="0">
                <a:latin typeface="Arial" pitchFamily="34" charset="0"/>
                <a:cs typeface="Arial" pitchFamily="34" charset="0"/>
              </a:rPr>
              <a:t>Respecto </a:t>
            </a:r>
            <a:r>
              <a:rPr lang="es-PE" sz="2800" b="1" dirty="0">
                <a:latin typeface="Arial" pitchFamily="34" charset="0"/>
                <a:cs typeface="Arial" pitchFamily="34" charset="0"/>
              </a:rPr>
              <a:t>al ámbito psíquico del derecho a la integridad personal, se ha precisado que éste se expresa en la </a:t>
            </a:r>
            <a:r>
              <a:rPr lang="es-PE" sz="2800" b="1" dirty="0">
                <a:solidFill>
                  <a:srgbClr val="FF0000"/>
                </a:solidFill>
                <a:latin typeface="Arial" pitchFamily="34" charset="0"/>
                <a:cs typeface="Arial" pitchFamily="34" charset="0"/>
              </a:rPr>
              <a:t>preservación del aspecto emocional y de las habilidades motrices e intelectuales del individuo </a:t>
            </a:r>
            <a:endParaRPr lang="es-PE" sz="2800" b="1" dirty="0" smtClean="0">
              <a:solidFill>
                <a:srgbClr val="FF0000"/>
              </a:solidFill>
              <a:latin typeface="Arial" pitchFamily="34" charset="0"/>
              <a:cs typeface="Arial" pitchFamily="34" charset="0"/>
            </a:endParaRPr>
          </a:p>
          <a:p>
            <a:pPr marL="0" indent="0" algn="ctr">
              <a:buNone/>
            </a:pPr>
            <a:r>
              <a:rPr lang="es-PE" sz="2000" b="1" dirty="0" smtClean="0">
                <a:latin typeface="Arial" pitchFamily="34" charset="0"/>
                <a:cs typeface="Arial" pitchFamily="34" charset="0"/>
              </a:rPr>
              <a:t>[</a:t>
            </a:r>
            <a:r>
              <a:rPr lang="es-PE" sz="2000" b="1" dirty="0">
                <a:latin typeface="Arial" pitchFamily="34" charset="0"/>
                <a:cs typeface="Arial" pitchFamily="34" charset="0"/>
              </a:rPr>
              <a:t>Cfr. Expediente N.° </a:t>
            </a:r>
            <a:r>
              <a:rPr lang="es-PE" sz="2000" b="1" u="sng" dirty="0">
                <a:latin typeface="Arial" pitchFamily="34" charset="0"/>
                <a:cs typeface="Arial" pitchFamily="34" charset="0"/>
                <a:hlinkClick r:id="rId2"/>
              </a:rPr>
              <a:t>2333-2004-HC/TC</a:t>
            </a:r>
            <a:r>
              <a:rPr lang="es-PE" sz="2000" b="1" dirty="0">
                <a:latin typeface="Arial" pitchFamily="34" charset="0"/>
                <a:cs typeface="Arial" pitchFamily="34" charset="0"/>
              </a:rPr>
              <a:t>].</a:t>
            </a:r>
          </a:p>
          <a:p>
            <a:pPr marL="0" indent="0">
              <a:buNone/>
            </a:pPr>
            <a:endParaRPr lang="es-PE" sz="2800" dirty="0"/>
          </a:p>
        </p:txBody>
      </p:sp>
      <p:sp>
        <p:nvSpPr>
          <p:cNvPr id="5" name="4 Marcador de número de diapositiva"/>
          <p:cNvSpPr>
            <a:spLocks noGrp="1"/>
          </p:cNvSpPr>
          <p:nvPr>
            <p:ph type="sldNum" sz="quarter" idx="12"/>
          </p:nvPr>
        </p:nvSpPr>
        <p:spPr/>
        <p:txBody>
          <a:bodyPr/>
          <a:lstStyle/>
          <a:p>
            <a:fld id="{F1394E70-C81F-49EB-A03E-6A0FB4A4A218}" type="slidenum">
              <a:rPr lang="es-PE" smtClean="0">
                <a:solidFill>
                  <a:prstClr val="black">
                    <a:tint val="75000"/>
                  </a:prstClr>
                </a:solidFill>
              </a:rPr>
              <a:pPr/>
              <a:t>42</a:t>
            </a:fld>
            <a:endParaRPr lang="es-PE">
              <a:solidFill>
                <a:prstClr val="black">
                  <a:tint val="75000"/>
                </a:prstClr>
              </a:solidFill>
            </a:endParaRPr>
          </a:p>
        </p:txBody>
      </p:sp>
    </p:spTree>
    <p:extLst>
      <p:ext uri="{BB962C8B-B14F-4D97-AF65-F5344CB8AC3E}">
        <p14:creationId xmlns:p14="http://schemas.microsoft.com/office/powerpoint/2010/main" val="6136683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260648"/>
            <a:ext cx="8712968" cy="7200800"/>
          </a:xfrm>
        </p:spPr>
        <p:txBody>
          <a:bodyPr>
            <a:noAutofit/>
          </a:bodyPr>
          <a:lstStyle/>
          <a:p>
            <a:pPr marL="0" indent="0">
              <a:buNone/>
            </a:pPr>
            <a:r>
              <a:rPr lang="es-PE" sz="2400" b="1" dirty="0" smtClean="0">
                <a:latin typeface="Arial" pitchFamily="34" charset="0"/>
                <a:cs typeface="Arial" pitchFamily="34" charset="0"/>
              </a:rPr>
              <a:t>Ahora bien, teniendo en cuenta el aspecto emocional de la integridad psíquica de la persona observamos que aquel presenta una especial manifestación para con el niño, (…) comprende la necesidad de que</a:t>
            </a:r>
          </a:p>
          <a:p>
            <a:pPr marL="0" indent="0">
              <a:buNone/>
            </a:pPr>
            <a:r>
              <a:rPr lang="es-PE" sz="2400" b="1" u="sng" dirty="0" smtClean="0">
                <a:latin typeface="Arial" pitchFamily="34" charset="0"/>
                <a:cs typeface="Arial" pitchFamily="34" charset="0"/>
              </a:rPr>
              <a:t> </a:t>
            </a:r>
            <a:r>
              <a:rPr lang="es-PE" sz="2400" b="1" i="1" u="sng" dirty="0" smtClean="0">
                <a:solidFill>
                  <a:srgbClr val="FF0000"/>
                </a:solidFill>
                <a:latin typeface="Arial" pitchFamily="34" charset="0"/>
                <a:cs typeface="Arial" pitchFamily="34" charset="0"/>
              </a:rPr>
              <a:t>i)</a:t>
            </a:r>
            <a:r>
              <a:rPr lang="es-PE" sz="2400" b="1" u="sng" dirty="0" smtClean="0">
                <a:solidFill>
                  <a:srgbClr val="FF0000"/>
                </a:solidFill>
                <a:latin typeface="Arial" pitchFamily="34" charset="0"/>
                <a:cs typeface="Arial" pitchFamily="34" charset="0"/>
              </a:rPr>
              <a:t> el sentimiento de seguridad sea progresivo o por lo menos estable, </a:t>
            </a:r>
          </a:p>
          <a:p>
            <a:pPr marL="0" indent="0">
              <a:buNone/>
            </a:pPr>
            <a:r>
              <a:rPr lang="es-PE" sz="2400" b="1" i="1" u="sng" dirty="0" smtClean="0">
                <a:solidFill>
                  <a:srgbClr val="FF0000"/>
                </a:solidFill>
                <a:latin typeface="Arial" pitchFamily="34" charset="0"/>
                <a:cs typeface="Arial" pitchFamily="34" charset="0"/>
              </a:rPr>
              <a:t>ii)</a:t>
            </a:r>
            <a:r>
              <a:rPr lang="es-PE" sz="2400" b="1" u="sng" dirty="0" smtClean="0">
                <a:solidFill>
                  <a:srgbClr val="FF0000"/>
                </a:solidFill>
                <a:latin typeface="Arial" pitchFamily="34" charset="0"/>
                <a:cs typeface="Arial" pitchFamily="34" charset="0"/>
              </a:rPr>
              <a:t> la estabilidad emocional de la cual goza no se vea perturbada </a:t>
            </a:r>
            <a:r>
              <a:rPr lang="es-PE" sz="2400" b="1" i="1" u="sng" dirty="0" smtClean="0">
                <a:solidFill>
                  <a:srgbClr val="FF0000"/>
                </a:solidFill>
                <a:latin typeface="Arial" pitchFamily="34" charset="0"/>
                <a:cs typeface="Arial" pitchFamily="34" charset="0"/>
              </a:rPr>
              <a:t>ni</a:t>
            </a:r>
            <a:r>
              <a:rPr lang="es-PE" sz="2400" b="1" u="sng" dirty="0" smtClean="0">
                <a:solidFill>
                  <a:srgbClr val="FF0000"/>
                </a:solidFill>
                <a:latin typeface="Arial" pitchFamily="34" charset="0"/>
                <a:cs typeface="Arial" pitchFamily="34" charset="0"/>
              </a:rPr>
              <a:t> reducida por agentes o elementos exteriores. </a:t>
            </a:r>
          </a:p>
          <a:p>
            <a:pPr marL="0" indent="0">
              <a:buNone/>
            </a:pPr>
            <a:r>
              <a:rPr lang="es-PE" sz="2400" b="1" u="sng" dirty="0" smtClean="0">
                <a:solidFill>
                  <a:srgbClr val="FF0000"/>
                </a:solidFill>
                <a:latin typeface="Arial" pitchFamily="34" charset="0"/>
                <a:cs typeface="Arial" pitchFamily="34" charset="0"/>
              </a:rPr>
              <a:t>Es por ello que el afecto, el cariño, la empatía, la aceptación y los estímulos que recibe un NNA de sus padres refuerzan su expresión emocional y el desarrollo de su personalidad; razonamiento que guarda concordancia con los establecido en  art. 4° del Código NA, en lo que concierne a la integridad psíquica, libre desarrollo y bienestar.</a:t>
            </a:r>
          </a:p>
          <a:p>
            <a:pPr marL="0" indent="0">
              <a:buNone/>
            </a:pPr>
            <a:endParaRPr lang="es-PE" sz="2400" dirty="0">
              <a:solidFill>
                <a:srgbClr val="FF0000"/>
              </a:solidFill>
            </a:endParaRPr>
          </a:p>
        </p:txBody>
      </p:sp>
      <p:sp>
        <p:nvSpPr>
          <p:cNvPr id="4" name="3 Marcador de número de diapositiva"/>
          <p:cNvSpPr>
            <a:spLocks noGrp="1"/>
          </p:cNvSpPr>
          <p:nvPr>
            <p:ph type="sldNum" sz="quarter" idx="12"/>
          </p:nvPr>
        </p:nvSpPr>
        <p:spPr/>
        <p:txBody>
          <a:bodyPr/>
          <a:lstStyle/>
          <a:p>
            <a:fld id="{F1394E70-C81F-49EB-A03E-6A0FB4A4A218}" type="slidenum">
              <a:rPr lang="es-PE" smtClean="0"/>
              <a:pPr/>
              <a:t>43</a:t>
            </a:fld>
            <a:endParaRPr lang="es-PE"/>
          </a:p>
        </p:txBody>
      </p:sp>
    </p:spTree>
    <p:extLst>
      <p:ext uri="{BB962C8B-B14F-4D97-AF65-F5344CB8AC3E}">
        <p14:creationId xmlns:p14="http://schemas.microsoft.com/office/powerpoint/2010/main" val="24986480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4496" y="5157192"/>
            <a:ext cx="8002304" cy="2232248"/>
          </a:xfrm>
        </p:spPr>
        <p:txBody>
          <a:bodyPr/>
          <a:lstStyle/>
          <a:p>
            <a:endParaRPr lang="es-PE" dirty="0"/>
          </a:p>
          <a:p>
            <a:pPr marL="0" indent="0" algn="ctr">
              <a:buNone/>
            </a:pPr>
            <a:r>
              <a:rPr lang="es-PE" b="1" dirty="0" smtClean="0"/>
              <a:t>Gracias por su atención¡¡¡¡¡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496" y="404664"/>
            <a:ext cx="7631919" cy="524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6321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0"/>
            <a:ext cx="8928992" cy="7245424"/>
          </a:xfrm>
        </p:spPr>
        <p:txBody>
          <a:bodyPr>
            <a:normAutofit fontScale="85000" lnSpcReduction="20000"/>
          </a:bodyPr>
          <a:lstStyle/>
          <a:p>
            <a:pPr marL="0" indent="0" algn="ctr">
              <a:buNone/>
            </a:pPr>
            <a:r>
              <a:rPr lang="en-US" b="1" dirty="0" err="1" smtClean="0">
                <a:solidFill>
                  <a:srgbClr val="FF0000"/>
                </a:solidFill>
              </a:rPr>
              <a:t>Acciones</a:t>
            </a:r>
            <a:r>
              <a:rPr lang="en-US" b="1" dirty="0" smtClean="0">
                <a:solidFill>
                  <a:srgbClr val="FF0000"/>
                </a:solidFill>
              </a:rPr>
              <a:t> </a:t>
            </a:r>
            <a:r>
              <a:rPr lang="en-US" b="1" dirty="0" err="1" smtClean="0">
                <a:solidFill>
                  <a:srgbClr val="FF0000"/>
                </a:solidFill>
              </a:rPr>
              <a:t>directas</a:t>
            </a:r>
            <a:r>
              <a:rPr lang="en-US" b="1" dirty="0" smtClean="0">
                <a:solidFill>
                  <a:srgbClr val="FF0000"/>
                </a:solidFill>
              </a:rPr>
              <a:t> : el </a:t>
            </a:r>
            <a:r>
              <a:rPr lang="en-US" b="1" dirty="0" err="1" smtClean="0">
                <a:solidFill>
                  <a:srgbClr val="FF0000"/>
                </a:solidFill>
              </a:rPr>
              <a:t>cambio</a:t>
            </a:r>
            <a:r>
              <a:rPr lang="en-US" b="1" dirty="0" smtClean="0">
                <a:solidFill>
                  <a:srgbClr val="FF0000"/>
                </a:solidFill>
              </a:rPr>
              <a:t> de </a:t>
            </a:r>
            <a:r>
              <a:rPr lang="en-US" b="1" dirty="0" err="1" smtClean="0">
                <a:solidFill>
                  <a:srgbClr val="FF0000"/>
                </a:solidFill>
              </a:rPr>
              <a:t>mentalidad</a:t>
            </a:r>
            <a:r>
              <a:rPr lang="en-US" b="1" dirty="0" smtClean="0">
                <a:solidFill>
                  <a:srgbClr val="FF0000"/>
                </a:solidFill>
              </a:rPr>
              <a:t> en </a:t>
            </a:r>
            <a:r>
              <a:rPr lang="en-US" b="1" dirty="0" err="1" smtClean="0">
                <a:solidFill>
                  <a:srgbClr val="FF0000"/>
                </a:solidFill>
              </a:rPr>
              <a:t>las</a:t>
            </a:r>
            <a:r>
              <a:rPr lang="en-US" b="1" dirty="0" smtClean="0">
                <a:solidFill>
                  <a:srgbClr val="FF0000"/>
                </a:solidFill>
              </a:rPr>
              <a:t> </a:t>
            </a:r>
            <a:r>
              <a:rPr lang="en-US" b="1" dirty="0" err="1" smtClean="0">
                <a:solidFill>
                  <a:srgbClr val="FF0000"/>
                </a:solidFill>
              </a:rPr>
              <a:t>familias</a:t>
            </a:r>
            <a:r>
              <a:rPr lang="en-US" b="1" dirty="0" smtClean="0">
                <a:solidFill>
                  <a:srgbClr val="FF0000"/>
                </a:solidFill>
              </a:rPr>
              <a:t>, el ethos y los </a:t>
            </a:r>
            <a:r>
              <a:rPr lang="en-US" b="1" dirty="0" err="1" smtClean="0">
                <a:solidFill>
                  <a:srgbClr val="FF0000"/>
                </a:solidFill>
              </a:rPr>
              <a:t>valores</a:t>
            </a:r>
            <a:endParaRPr lang="es-PE" b="1" dirty="0" smtClean="0">
              <a:solidFill>
                <a:srgbClr val="FF0000"/>
              </a:solidFill>
            </a:endParaRPr>
          </a:p>
          <a:p>
            <a:r>
              <a:rPr lang="en-US" b="1" dirty="0" smtClean="0"/>
              <a:t> Si </a:t>
            </a:r>
            <a:r>
              <a:rPr lang="en-US" b="1" dirty="0" err="1" smtClean="0"/>
              <a:t>pensamos</a:t>
            </a:r>
            <a:r>
              <a:rPr lang="en-US" b="1" dirty="0" smtClean="0"/>
              <a:t> </a:t>
            </a:r>
            <a:r>
              <a:rPr lang="en-US" b="1" dirty="0" err="1" smtClean="0"/>
              <a:t>que</a:t>
            </a:r>
            <a:r>
              <a:rPr lang="en-US" b="1" dirty="0" smtClean="0"/>
              <a:t> la </a:t>
            </a:r>
            <a:r>
              <a:rPr lang="en-US" b="1" dirty="0" err="1" smtClean="0"/>
              <a:t>raíz</a:t>
            </a:r>
            <a:r>
              <a:rPr lang="en-US" b="1" dirty="0" smtClean="0"/>
              <a:t> de </a:t>
            </a:r>
            <a:r>
              <a:rPr lang="en-US" b="1" dirty="0" err="1" smtClean="0"/>
              <a:t>nuestros</a:t>
            </a:r>
            <a:r>
              <a:rPr lang="en-US" b="1" dirty="0" smtClean="0"/>
              <a:t>  </a:t>
            </a:r>
            <a:r>
              <a:rPr lang="en-US" b="1" dirty="0" err="1" smtClean="0"/>
              <a:t>problemas</a:t>
            </a:r>
            <a:r>
              <a:rPr lang="en-US" b="1" dirty="0" smtClean="0"/>
              <a:t> </a:t>
            </a:r>
            <a:r>
              <a:rPr lang="en-US" b="1" dirty="0" err="1" smtClean="0"/>
              <a:t>puede</a:t>
            </a:r>
            <a:r>
              <a:rPr lang="en-US" b="1" dirty="0" smtClean="0"/>
              <a:t> </a:t>
            </a:r>
            <a:r>
              <a:rPr lang="en-US" b="1" dirty="0" err="1" smtClean="0"/>
              <a:t>estar</a:t>
            </a:r>
            <a:r>
              <a:rPr lang="en-US" b="1" dirty="0" smtClean="0"/>
              <a:t> en </a:t>
            </a:r>
            <a:r>
              <a:rPr lang="en-US" b="1" dirty="0" err="1" smtClean="0"/>
              <a:t>factores</a:t>
            </a:r>
            <a:r>
              <a:rPr lang="en-US" b="1" dirty="0" smtClean="0"/>
              <a:t> </a:t>
            </a:r>
            <a:r>
              <a:rPr lang="en-US" b="1" dirty="0" err="1" smtClean="0"/>
              <a:t>culturales</a:t>
            </a:r>
            <a:r>
              <a:rPr lang="en-US" b="1" dirty="0" smtClean="0"/>
              <a:t>, </a:t>
            </a:r>
            <a:r>
              <a:rPr lang="en-US" b="1" dirty="0" err="1" smtClean="0"/>
              <a:t>tradicionales</a:t>
            </a:r>
            <a:r>
              <a:rPr lang="en-US" b="1" dirty="0" smtClean="0"/>
              <a:t> o </a:t>
            </a:r>
            <a:r>
              <a:rPr lang="en-US" b="1" dirty="0" err="1" smtClean="0"/>
              <a:t>valores</a:t>
            </a:r>
            <a:r>
              <a:rPr lang="en-US" b="1" dirty="0" smtClean="0"/>
              <a:t> </a:t>
            </a:r>
            <a:r>
              <a:rPr lang="en-US" b="1" dirty="0" err="1" smtClean="0"/>
              <a:t>que</a:t>
            </a:r>
            <a:r>
              <a:rPr lang="en-US" b="1" dirty="0" smtClean="0"/>
              <a:t>  </a:t>
            </a:r>
            <a:r>
              <a:rPr lang="en-US" b="1" dirty="0" err="1" smtClean="0"/>
              <a:t>generan</a:t>
            </a:r>
            <a:r>
              <a:rPr lang="en-US" b="1" dirty="0" smtClean="0"/>
              <a:t> </a:t>
            </a:r>
            <a:r>
              <a:rPr lang="en-US" b="1" dirty="0" err="1" smtClean="0"/>
              <a:t>violencia</a:t>
            </a:r>
            <a:r>
              <a:rPr lang="en-US" b="1" dirty="0" smtClean="0"/>
              <a:t> en </a:t>
            </a:r>
            <a:r>
              <a:rPr lang="en-US" b="1" dirty="0" err="1" smtClean="0"/>
              <a:t>las</a:t>
            </a:r>
            <a:r>
              <a:rPr lang="en-US" b="1" dirty="0" smtClean="0"/>
              <a:t> </a:t>
            </a:r>
            <a:r>
              <a:rPr lang="en-US" b="1" dirty="0" err="1" smtClean="0"/>
              <a:t>familias</a:t>
            </a:r>
            <a:r>
              <a:rPr lang="en-US" b="1" dirty="0" smtClean="0"/>
              <a:t> y </a:t>
            </a:r>
            <a:r>
              <a:rPr lang="en-US" b="1" dirty="0" err="1" smtClean="0"/>
              <a:t>su</a:t>
            </a:r>
            <a:r>
              <a:rPr lang="en-US" b="1" dirty="0" smtClean="0"/>
              <a:t> </a:t>
            </a:r>
            <a:r>
              <a:rPr lang="en-US" b="1" dirty="0" err="1" smtClean="0"/>
              <a:t>dinámica</a:t>
            </a:r>
            <a:r>
              <a:rPr lang="en-US" b="1" dirty="0" smtClean="0"/>
              <a:t> de </a:t>
            </a:r>
            <a:r>
              <a:rPr lang="en-US" b="1" dirty="0" err="1" smtClean="0"/>
              <a:t>vida</a:t>
            </a:r>
            <a:r>
              <a:rPr lang="en-US" b="1" dirty="0" smtClean="0"/>
              <a:t>: </a:t>
            </a:r>
            <a:r>
              <a:rPr lang="en-US" b="1" dirty="0" err="1" smtClean="0">
                <a:solidFill>
                  <a:srgbClr val="FF0000"/>
                </a:solidFill>
              </a:rPr>
              <a:t>entonces</a:t>
            </a:r>
            <a:r>
              <a:rPr lang="en-US" b="1" dirty="0" smtClean="0">
                <a:solidFill>
                  <a:srgbClr val="FF0000"/>
                </a:solidFill>
              </a:rPr>
              <a:t> </a:t>
            </a:r>
            <a:r>
              <a:rPr lang="en-US" b="1" dirty="0" err="1" smtClean="0">
                <a:solidFill>
                  <a:srgbClr val="FF0000"/>
                </a:solidFill>
              </a:rPr>
              <a:t>debemos</a:t>
            </a:r>
            <a:r>
              <a:rPr lang="en-US" b="1" dirty="0" smtClean="0">
                <a:solidFill>
                  <a:srgbClr val="FF0000"/>
                </a:solidFill>
              </a:rPr>
              <a:t>  </a:t>
            </a:r>
            <a:r>
              <a:rPr lang="en-US" b="1" dirty="0" err="1" smtClean="0">
                <a:solidFill>
                  <a:srgbClr val="FF0000"/>
                </a:solidFill>
              </a:rPr>
              <a:t>entrenarnos</a:t>
            </a:r>
            <a:r>
              <a:rPr lang="en-US" b="1" dirty="0" smtClean="0">
                <a:solidFill>
                  <a:srgbClr val="FF0000"/>
                </a:solidFill>
              </a:rPr>
              <a:t> en </a:t>
            </a:r>
            <a:r>
              <a:rPr lang="en-US" b="1" dirty="0" err="1" smtClean="0">
                <a:solidFill>
                  <a:srgbClr val="FF0000"/>
                </a:solidFill>
              </a:rPr>
              <a:t>habilidades</a:t>
            </a:r>
            <a:r>
              <a:rPr lang="en-US" b="1" dirty="0" smtClean="0">
                <a:solidFill>
                  <a:srgbClr val="FF0000"/>
                </a:solidFill>
              </a:rPr>
              <a:t> y </a:t>
            </a:r>
            <a:r>
              <a:rPr lang="en-US" b="1" dirty="0" err="1" smtClean="0">
                <a:solidFill>
                  <a:srgbClr val="FF0000"/>
                </a:solidFill>
              </a:rPr>
              <a:t>una</a:t>
            </a:r>
            <a:r>
              <a:rPr lang="en-US" b="1" dirty="0" smtClean="0">
                <a:solidFill>
                  <a:srgbClr val="FF0000"/>
                </a:solidFill>
              </a:rPr>
              <a:t> </a:t>
            </a:r>
            <a:r>
              <a:rPr lang="en-US" b="1" dirty="0" err="1" smtClean="0">
                <a:solidFill>
                  <a:srgbClr val="FF0000"/>
                </a:solidFill>
              </a:rPr>
              <a:t>aplicación</a:t>
            </a:r>
            <a:r>
              <a:rPr lang="en-US" b="1" dirty="0" smtClean="0">
                <a:solidFill>
                  <a:srgbClr val="FF0000"/>
                </a:solidFill>
              </a:rPr>
              <a:t> </a:t>
            </a:r>
            <a:r>
              <a:rPr lang="en-US" b="1" dirty="0" err="1" smtClean="0">
                <a:solidFill>
                  <a:srgbClr val="FF0000"/>
                </a:solidFill>
              </a:rPr>
              <a:t>imaginativa</a:t>
            </a:r>
            <a:r>
              <a:rPr lang="en-US" b="1" dirty="0" smtClean="0">
                <a:solidFill>
                  <a:srgbClr val="FF0000"/>
                </a:solidFill>
              </a:rPr>
              <a:t> de </a:t>
            </a:r>
            <a:r>
              <a:rPr lang="en-US" b="1" dirty="0" err="1" smtClean="0">
                <a:solidFill>
                  <a:srgbClr val="FF0000"/>
                </a:solidFill>
              </a:rPr>
              <a:t>alternativas</a:t>
            </a:r>
            <a:r>
              <a:rPr lang="en-US" b="1" dirty="0" smtClean="0">
                <a:solidFill>
                  <a:srgbClr val="FF0000"/>
                </a:solidFill>
              </a:rPr>
              <a:t> </a:t>
            </a:r>
            <a:r>
              <a:rPr lang="en-US" b="1" dirty="0" err="1" smtClean="0">
                <a:solidFill>
                  <a:srgbClr val="FF0000"/>
                </a:solidFill>
              </a:rPr>
              <a:t>para</a:t>
            </a:r>
            <a:r>
              <a:rPr lang="en-US" b="1" dirty="0" smtClean="0">
                <a:solidFill>
                  <a:srgbClr val="FF0000"/>
                </a:solidFill>
              </a:rPr>
              <a:t> </a:t>
            </a:r>
            <a:r>
              <a:rPr lang="en-US" b="1" dirty="0" err="1" smtClean="0">
                <a:solidFill>
                  <a:srgbClr val="FF0000"/>
                </a:solidFill>
              </a:rPr>
              <a:t>construir</a:t>
            </a:r>
            <a:r>
              <a:rPr lang="en-US" b="1" dirty="0" smtClean="0">
                <a:solidFill>
                  <a:srgbClr val="FF0000"/>
                </a:solidFill>
              </a:rPr>
              <a:t> </a:t>
            </a:r>
            <a:r>
              <a:rPr lang="en-US" b="1" dirty="0" err="1" smtClean="0">
                <a:solidFill>
                  <a:srgbClr val="FF0000"/>
                </a:solidFill>
              </a:rPr>
              <a:t>estas</a:t>
            </a:r>
            <a:r>
              <a:rPr lang="en-US" b="1" dirty="0" smtClean="0">
                <a:solidFill>
                  <a:srgbClr val="FF0000"/>
                </a:solidFill>
              </a:rPr>
              <a:t> </a:t>
            </a:r>
            <a:r>
              <a:rPr lang="en-US" b="1" dirty="0" err="1" smtClean="0">
                <a:solidFill>
                  <a:srgbClr val="FF0000"/>
                </a:solidFill>
              </a:rPr>
              <a:t>relaciones</a:t>
            </a:r>
            <a:r>
              <a:rPr lang="en-US" b="1" dirty="0" smtClean="0">
                <a:solidFill>
                  <a:srgbClr val="FF0000"/>
                </a:solidFill>
              </a:rPr>
              <a:t>.</a:t>
            </a:r>
          </a:p>
          <a:p>
            <a:r>
              <a:rPr lang="en-US" b="1" dirty="0" smtClean="0"/>
              <a:t> </a:t>
            </a:r>
            <a:r>
              <a:rPr lang="en-US" b="1" dirty="0" err="1" smtClean="0"/>
              <a:t>Esto</a:t>
            </a:r>
            <a:r>
              <a:rPr lang="en-US" b="1" dirty="0" smtClean="0"/>
              <a:t> se </a:t>
            </a:r>
            <a:r>
              <a:rPr lang="en-US" b="1" dirty="0" err="1" smtClean="0"/>
              <a:t>puede</a:t>
            </a:r>
            <a:r>
              <a:rPr lang="en-US" b="1" dirty="0" smtClean="0"/>
              <a:t> </a:t>
            </a:r>
            <a:r>
              <a:rPr lang="en-US" b="1" dirty="0" err="1" smtClean="0"/>
              <a:t>reforzar</a:t>
            </a:r>
            <a:r>
              <a:rPr lang="en-US" b="1" dirty="0" smtClean="0"/>
              <a:t> </a:t>
            </a:r>
            <a:r>
              <a:rPr lang="en-US" b="1" dirty="0" err="1" smtClean="0"/>
              <a:t>desde</a:t>
            </a:r>
            <a:r>
              <a:rPr lang="en-US" b="1" dirty="0" smtClean="0"/>
              <a:t> la </a:t>
            </a:r>
            <a:r>
              <a:rPr lang="en-US" b="1" dirty="0" err="1" smtClean="0"/>
              <a:t>educación</a:t>
            </a:r>
            <a:r>
              <a:rPr lang="en-US" b="1" dirty="0" smtClean="0"/>
              <a:t> </a:t>
            </a:r>
            <a:r>
              <a:rPr lang="en-US" b="1" dirty="0" err="1" smtClean="0"/>
              <a:t>pública</a:t>
            </a:r>
            <a:r>
              <a:rPr lang="en-US" b="1" dirty="0" smtClean="0"/>
              <a:t> y </a:t>
            </a:r>
            <a:r>
              <a:rPr lang="en-US" b="1" dirty="0" err="1" smtClean="0"/>
              <a:t>campañas</a:t>
            </a:r>
            <a:r>
              <a:rPr lang="en-US" b="1" dirty="0" smtClean="0"/>
              <a:t> de </a:t>
            </a:r>
            <a:r>
              <a:rPr lang="en-US" b="1" dirty="0" err="1" smtClean="0"/>
              <a:t>información</a:t>
            </a:r>
            <a:r>
              <a:rPr lang="en-US" b="1" dirty="0" smtClean="0"/>
              <a:t> </a:t>
            </a:r>
            <a:r>
              <a:rPr lang="en-US" b="1" dirty="0" err="1" smtClean="0"/>
              <a:t>para</a:t>
            </a:r>
            <a:r>
              <a:rPr lang="en-US" b="1" dirty="0" smtClean="0"/>
              <a:t> </a:t>
            </a:r>
            <a:r>
              <a:rPr lang="en-US" b="1" dirty="0" err="1" smtClean="0"/>
              <a:t>conectar</a:t>
            </a:r>
            <a:r>
              <a:rPr lang="en-US" b="1" dirty="0" smtClean="0"/>
              <a:t> y </a:t>
            </a:r>
            <a:r>
              <a:rPr lang="en-US" b="1" dirty="0" err="1" smtClean="0"/>
              <a:t>comprometer</a:t>
            </a:r>
            <a:r>
              <a:rPr lang="en-US" b="1" dirty="0" smtClean="0"/>
              <a:t> al </a:t>
            </a:r>
            <a:r>
              <a:rPr lang="en-US" b="1" dirty="0" err="1" smtClean="0">
                <a:solidFill>
                  <a:srgbClr val="FF0000"/>
                </a:solidFill>
              </a:rPr>
              <a:t>cambio</a:t>
            </a:r>
            <a:r>
              <a:rPr lang="en-US" b="1" dirty="0" smtClean="0">
                <a:solidFill>
                  <a:srgbClr val="FF0000"/>
                </a:solidFill>
              </a:rPr>
              <a:t> de </a:t>
            </a:r>
            <a:r>
              <a:rPr lang="en-US" b="1" dirty="0" err="1" smtClean="0">
                <a:solidFill>
                  <a:srgbClr val="FF0000"/>
                </a:solidFill>
              </a:rPr>
              <a:t>mentalidad</a:t>
            </a:r>
            <a:r>
              <a:rPr lang="en-US" b="1" dirty="0" smtClean="0">
                <a:solidFill>
                  <a:srgbClr val="FF0000"/>
                </a:solidFill>
              </a:rPr>
              <a:t> y </a:t>
            </a:r>
            <a:r>
              <a:rPr lang="en-US" b="1" dirty="0" err="1" smtClean="0">
                <a:solidFill>
                  <a:srgbClr val="FF0000"/>
                </a:solidFill>
              </a:rPr>
              <a:t>valores</a:t>
            </a:r>
            <a:r>
              <a:rPr lang="en-US" b="1" dirty="0" smtClean="0">
                <a:solidFill>
                  <a:srgbClr val="FF0000"/>
                </a:solidFill>
              </a:rPr>
              <a:t> en </a:t>
            </a:r>
            <a:r>
              <a:rPr lang="en-US" b="1" dirty="0" err="1" smtClean="0">
                <a:solidFill>
                  <a:srgbClr val="FF0000"/>
                </a:solidFill>
              </a:rPr>
              <a:t>madres</a:t>
            </a:r>
            <a:r>
              <a:rPr lang="en-US" b="1" dirty="0" smtClean="0">
                <a:solidFill>
                  <a:srgbClr val="FF0000"/>
                </a:solidFill>
              </a:rPr>
              <a:t> y padres, </a:t>
            </a:r>
            <a:r>
              <a:rPr lang="en-US" b="1" dirty="0" err="1" smtClean="0">
                <a:solidFill>
                  <a:srgbClr val="FF0000"/>
                </a:solidFill>
              </a:rPr>
              <a:t>así</a:t>
            </a:r>
            <a:r>
              <a:rPr lang="en-US" b="1" dirty="0" smtClean="0">
                <a:solidFill>
                  <a:srgbClr val="FF0000"/>
                </a:solidFill>
              </a:rPr>
              <a:t> </a:t>
            </a:r>
            <a:r>
              <a:rPr lang="en-US" b="1" dirty="0" err="1" smtClean="0">
                <a:solidFill>
                  <a:srgbClr val="FF0000"/>
                </a:solidFill>
              </a:rPr>
              <a:t>como</a:t>
            </a:r>
            <a:r>
              <a:rPr lang="en-US" b="1" dirty="0" smtClean="0">
                <a:solidFill>
                  <a:srgbClr val="FF0000"/>
                </a:solidFill>
              </a:rPr>
              <a:t> en la </a:t>
            </a:r>
            <a:r>
              <a:rPr lang="en-US" b="1" dirty="0" err="1" smtClean="0">
                <a:solidFill>
                  <a:srgbClr val="FF0000"/>
                </a:solidFill>
              </a:rPr>
              <a:t>ciudadanía</a:t>
            </a:r>
            <a:r>
              <a:rPr lang="en-US" b="1" dirty="0" smtClean="0">
                <a:solidFill>
                  <a:srgbClr val="FF0000"/>
                </a:solidFill>
              </a:rPr>
              <a:t> en general, </a:t>
            </a:r>
            <a:r>
              <a:rPr lang="en-US" b="1" dirty="0" err="1" smtClean="0">
                <a:solidFill>
                  <a:srgbClr val="FF0000"/>
                </a:solidFill>
              </a:rPr>
              <a:t>sobre</a:t>
            </a:r>
            <a:r>
              <a:rPr lang="en-US" b="1" dirty="0" smtClean="0">
                <a:solidFill>
                  <a:srgbClr val="FF0000"/>
                </a:solidFill>
              </a:rPr>
              <a:t> la </a:t>
            </a:r>
            <a:r>
              <a:rPr lang="en-US" b="1" dirty="0" err="1" smtClean="0">
                <a:solidFill>
                  <a:srgbClr val="FF0000"/>
                </a:solidFill>
              </a:rPr>
              <a:t>tolerancia</a:t>
            </a:r>
            <a:r>
              <a:rPr lang="en-US" b="1" dirty="0" smtClean="0">
                <a:solidFill>
                  <a:srgbClr val="FF0000"/>
                </a:solidFill>
              </a:rPr>
              <a:t> cero a la </a:t>
            </a:r>
            <a:r>
              <a:rPr lang="en-US" b="1" dirty="0" err="1" smtClean="0">
                <a:solidFill>
                  <a:srgbClr val="FF0000"/>
                </a:solidFill>
              </a:rPr>
              <a:t>violencia</a:t>
            </a:r>
            <a:r>
              <a:rPr lang="en-US" b="1" dirty="0" smtClean="0">
                <a:solidFill>
                  <a:srgbClr val="FF0000"/>
                </a:solidFill>
              </a:rPr>
              <a:t> contra NNAs</a:t>
            </a:r>
          </a:p>
          <a:p>
            <a:r>
              <a:rPr lang="es-PE" b="1" dirty="0" smtClean="0"/>
              <a:t>Modificar gradualmente estructuras de familia y contextos socio económicos, teniendo en cuenta el nivel de violencia contra los </a:t>
            </a:r>
            <a:r>
              <a:rPr lang="es-PE" b="1" dirty="0" err="1" smtClean="0"/>
              <a:t>NNAs</a:t>
            </a:r>
            <a:endParaRPr lang="es-PE" b="1" dirty="0" smtClean="0"/>
          </a:p>
          <a:p>
            <a:r>
              <a:rPr lang="en-US" b="1" dirty="0" smtClean="0"/>
              <a:t>El </a:t>
            </a:r>
            <a:r>
              <a:rPr lang="en-US" b="1" dirty="0" err="1" smtClean="0"/>
              <a:t>compromiso</a:t>
            </a:r>
            <a:r>
              <a:rPr lang="en-US" b="1" dirty="0" smtClean="0"/>
              <a:t> de </a:t>
            </a:r>
            <a:r>
              <a:rPr lang="en-US" b="1" dirty="0" err="1" smtClean="0"/>
              <a:t>políticas</a:t>
            </a:r>
            <a:r>
              <a:rPr lang="en-US" b="1" dirty="0" smtClean="0"/>
              <a:t> </a:t>
            </a:r>
            <a:r>
              <a:rPr lang="en-US" b="1" dirty="0" err="1" smtClean="0"/>
              <a:t>públicas</a:t>
            </a:r>
            <a:r>
              <a:rPr lang="en-US" b="1" dirty="0" smtClean="0"/>
              <a:t> </a:t>
            </a:r>
            <a:r>
              <a:rPr lang="en-US" b="1" dirty="0" err="1" smtClean="0"/>
              <a:t>debe</a:t>
            </a:r>
            <a:r>
              <a:rPr lang="en-US" b="1" dirty="0" smtClean="0"/>
              <a:t> </a:t>
            </a:r>
            <a:r>
              <a:rPr lang="en-US" b="1" dirty="0" err="1" smtClean="0"/>
              <a:t>estar</a:t>
            </a:r>
            <a:r>
              <a:rPr lang="en-US" b="1" dirty="0" smtClean="0"/>
              <a:t> </a:t>
            </a:r>
            <a:r>
              <a:rPr lang="en-US" b="1" dirty="0" err="1" smtClean="0"/>
              <a:t>acompañado</a:t>
            </a:r>
            <a:r>
              <a:rPr lang="en-US" b="1" dirty="0" smtClean="0"/>
              <a:t> de </a:t>
            </a:r>
            <a:r>
              <a:rPr lang="en-US" b="1" dirty="0" err="1" smtClean="0"/>
              <a:t>programas</a:t>
            </a:r>
            <a:r>
              <a:rPr lang="en-US" b="1" dirty="0" smtClean="0"/>
              <a:t> </a:t>
            </a:r>
            <a:r>
              <a:rPr lang="en-US" b="1" dirty="0" err="1" smtClean="0"/>
              <a:t>robustos</a:t>
            </a:r>
            <a:r>
              <a:rPr lang="en-US" b="1" dirty="0" smtClean="0"/>
              <a:t>, </a:t>
            </a:r>
            <a:r>
              <a:rPr lang="en-US" b="1" dirty="0" err="1" smtClean="0"/>
              <a:t>así</a:t>
            </a:r>
            <a:r>
              <a:rPr lang="en-US" b="1" dirty="0" smtClean="0"/>
              <a:t> </a:t>
            </a:r>
            <a:r>
              <a:rPr lang="en-US" b="1" dirty="0" err="1" smtClean="0"/>
              <a:t>como</a:t>
            </a:r>
            <a:r>
              <a:rPr lang="en-US" b="1" dirty="0" smtClean="0"/>
              <a:t> de </a:t>
            </a:r>
            <a:r>
              <a:rPr lang="en-US" b="1" dirty="0" err="1" smtClean="0"/>
              <a:t>estudios</a:t>
            </a:r>
            <a:r>
              <a:rPr lang="en-US" b="1" dirty="0" smtClean="0"/>
              <a:t> e </a:t>
            </a:r>
            <a:r>
              <a:rPr lang="en-US" b="1" dirty="0" err="1" smtClean="0"/>
              <a:t>investigación</a:t>
            </a:r>
            <a:r>
              <a:rPr lang="en-US" b="1" dirty="0" smtClean="0"/>
              <a:t> en </a:t>
            </a:r>
            <a:r>
              <a:rPr lang="en-US" b="1" dirty="0" err="1" smtClean="0"/>
              <a:t>cuanto</a:t>
            </a:r>
            <a:r>
              <a:rPr lang="en-US" b="1" dirty="0" smtClean="0"/>
              <a:t>  a la </a:t>
            </a:r>
            <a:r>
              <a:rPr lang="en-US" b="1" dirty="0" err="1" smtClean="0"/>
              <a:t>familia</a:t>
            </a:r>
            <a:r>
              <a:rPr lang="en-US" b="1" dirty="0" smtClean="0"/>
              <a:t> e </a:t>
            </a:r>
            <a:r>
              <a:rPr lang="en-US" b="1" dirty="0" err="1" smtClean="0"/>
              <a:t>integrantes</a:t>
            </a:r>
            <a:endParaRPr lang="en-US" b="1" dirty="0" smtClean="0"/>
          </a:p>
        </p:txBody>
      </p:sp>
    </p:spTree>
    <p:extLst>
      <p:ext uri="{BB962C8B-B14F-4D97-AF65-F5344CB8AC3E}">
        <p14:creationId xmlns:p14="http://schemas.microsoft.com/office/powerpoint/2010/main" val="2187257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74638"/>
            <a:ext cx="9144000" cy="1143000"/>
          </a:xfrm>
        </p:spPr>
        <p:txBody>
          <a:bodyPr>
            <a:noAutofit/>
          </a:bodyPr>
          <a:lstStyle/>
          <a:p>
            <a:r>
              <a:rPr lang="es-PE" sz="2400" b="1" dirty="0" smtClean="0"/>
              <a:t>PROYECTO DE LEY DE PRESUPUESTO DEL SECTOR PÚBLICO PARA EL AÑO FISCAL 2018</a:t>
            </a:r>
            <a:br>
              <a:rPr lang="es-PE" sz="2400" b="1" dirty="0" smtClean="0"/>
            </a:br>
            <a:r>
              <a:rPr lang="es-PE" sz="2400" b="1" dirty="0" smtClean="0"/>
              <a:t> DISPOSICIONES COMPLEMENTARIAS</a:t>
            </a:r>
            <a:br>
              <a:rPr lang="es-PE" sz="2400" b="1" dirty="0" smtClean="0"/>
            </a:br>
            <a:r>
              <a:rPr lang="es-PE" sz="2400" b="1" dirty="0" smtClean="0"/>
              <a:t>DISPOSICIONES COMPLEMENTARIAS FINALES</a:t>
            </a:r>
            <a:endParaRPr lang="es-PE" sz="2400" dirty="0"/>
          </a:p>
        </p:txBody>
      </p:sp>
      <p:sp>
        <p:nvSpPr>
          <p:cNvPr id="4" name="3 Rectángulo"/>
          <p:cNvSpPr/>
          <p:nvPr/>
        </p:nvSpPr>
        <p:spPr>
          <a:xfrm>
            <a:off x="285720" y="1571612"/>
            <a:ext cx="8643998" cy="4678204"/>
          </a:xfrm>
          <a:prstGeom prst="rect">
            <a:avLst/>
          </a:prstGeom>
        </p:spPr>
        <p:txBody>
          <a:bodyPr wrap="square">
            <a:spAutoFit/>
          </a:bodyPr>
          <a:lstStyle/>
          <a:p>
            <a:r>
              <a:rPr lang="es-PE" sz="1400" b="1" dirty="0" smtClean="0"/>
              <a:t>(…)</a:t>
            </a:r>
            <a:endParaRPr lang="es-PE" sz="1400" dirty="0" smtClean="0"/>
          </a:p>
          <a:p>
            <a:pPr algn="just"/>
            <a:r>
              <a:rPr lang="es-PE" b="1" dirty="0" smtClean="0"/>
              <a:t>SEPTUAGÉSIMA SEGUNDA.-  </a:t>
            </a:r>
            <a:r>
              <a:rPr lang="es-PE" dirty="0" err="1" smtClean="0"/>
              <a:t>Dispónese</a:t>
            </a:r>
            <a:r>
              <a:rPr lang="es-PE" dirty="0" smtClean="0"/>
              <a:t> que, durante el año fiscal 2018, se priorizará el diseño e implementación de un programa presupuestal dirigido a eliminar la violencia contra la niñez promoviendo el buen trato, en el marco de lo establecido por la Ley </a:t>
            </a:r>
            <a:r>
              <a:rPr lang="es-PE" dirty="0" smtClean="0">
                <a:solidFill>
                  <a:srgbClr val="FF0000"/>
                </a:solidFill>
              </a:rPr>
              <a:t>30403, Ley que prohíbe el castigo físico y humillante contra los niños, niñas y adolescentes</a:t>
            </a:r>
            <a:r>
              <a:rPr lang="es-PE" dirty="0" smtClean="0"/>
              <a:t>. </a:t>
            </a:r>
          </a:p>
          <a:p>
            <a:pPr algn="just"/>
            <a:r>
              <a:rPr lang="es-PE" dirty="0" smtClean="0"/>
              <a:t>El diseño de dicho programa Presupuestal estará a cargo de la Dirección General de Presupuesto Público del MEF, conjuntamente con el MIMP.</a:t>
            </a:r>
          </a:p>
          <a:p>
            <a:pPr algn="just"/>
            <a:r>
              <a:rPr lang="es-PE" dirty="0" smtClean="0"/>
              <a:t>Dicho programa se financia con cargo al presupuesto institucional del pliego que tenga a su cargo las intervenciones respectivas dentro del programa, pudiendo realizar las modificaciones en el nivel funcional programático que resulten necesarias con excepción de lo establecido en el artículo 41 numeral 41.1 literal c) de la Ley 28411, Ley General del Sistema Nacional de Presupuesto.</a:t>
            </a:r>
          </a:p>
          <a:p>
            <a:pPr algn="just"/>
            <a:r>
              <a:rPr lang="es-PE" dirty="0" smtClean="0"/>
              <a:t>El Ministerio de la Mujer y Poblaciones Vulnerables es el responsable del programa presupuestal y será el encargado de efectuar el monitoreo y verificación del cumplimiento de las metas programadas de los productos correspondientes al programa señalado en el párrafo precedente.</a:t>
            </a:r>
          </a:p>
          <a:p>
            <a:pPr algn="just"/>
            <a:r>
              <a:rPr lang="es-PE" sz="1400" dirty="0" smtClean="0"/>
              <a:t>(…)”</a:t>
            </a:r>
            <a:endParaRPr lang="es-PE"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067944" y="0"/>
            <a:ext cx="5076056" cy="6858000"/>
          </a:xfrm>
        </p:spPr>
        <p:txBody>
          <a:bodyPr>
            <a:noAutofit/>
          </a:bodyPr>
          <a:lstStyle/>
          <a:p>
            <a:pPr marL="0" indent="0"/>
            <a:r>
              <a:rPr lang="en-US" sz="2400" b="1" dirty="0" err="1" smtClean="0"/>
              <a:t>Erradicar</a:t>
            </a:r>
            <a:r>
              <a:rPr lang="en-US" sz="2400" b="1" dirty="0" smtClean="0"/>
              <a:t> la </a:t>
            </a:r>
            <a:r>
              <a:rPr lang="en-US" sz="2400" b="1" dirty="0" err="1" smtClean="0"/>
              <a:t>Obediencia</a:t>
            </a:r>
            <a:r>
              <a:rPr lang="en-US" sz="2400" b="1" dirty="0" smtClean="0"/>
              <a:t> </a:t>
            </a:r>
            <a:r>
              <a:rPr lang="en-US" sz="2400" b="1" dirty="0" err="1" smtClean="0"/>
              <a:t>sumisa</a:t>
            </a:r>
            <a:r>
              <a:rPr lang="en-US" sz="2400" b="1" dirty="0" smtClean="0">
                <a:solidFill>
                  <a:srgbClr val="FF0000"/>
                </a:solidFill>
              </a:rPr>
              <a:t>:  NNAs </a:t>
            </a:r>
            <a:r>
              <a:rPr lang="en-US" sz="2800" b="1" u="sng" dirty="0" smtClean="0">
                <a:solidFill>
                  <a:srgbClr val="FF0000"/>
                </a:solidFill>
              </a:rPr>
              <a:t>no</a:t>
            </a:r>
            <a:r>
              <a:rPr lang="en-US" sz="2800" b="1" dirty="0" smtClean="0">
                <a:solidFill>
                  <a:srgbClr val="FF0000"/>
                </a:solidFill>
              </a:rPr>
              <a:t> son </a:t>
            </a:r>
            <a:r>
              <a:rPr lang="en-US" sz="2800" b="1" dirty="0" err="1" smtClean="0">
                <a:solidFill>
                  <a:srgbClr val="FF0000"/>
                </a:solidFill>
              </a:rPr>
              <a:t>seres</a:t>
            </a:r>
            <a:r>
              <a:rPr lang="en-US" sz="2800" b="1" dirty="0" smtClean="0">
                <a:solidFill>
                  <a:srgbClr val="FF0000"/>
                </a:solidFill>
              </a:rPr>
              <a:t> </a:t>
            </a:r>
            <a:r>
              <a:rPr lang="en-US" sz="2800" b="1" dirty="0" err="1" smtClean="0">
                <a:solidFill>
                  <a:srgbClr val="FF0000"/>
                </a:solidFill>
              </a:rPr>
              <a:t>humanos</a:t>
            </a:r>
            <a:r>
              <a:rPr lang="en-US" sz="2800" b="1" dirty="0" smtClean="0">
                <a:solidFill>
                  <a:srgbClr val="FF0000"/>
                </a:solidFill>
              </a:rPr>
              <a:t> </a:t>
            </a:r>
            <a:r>
              <a:rPr lang="en-US" sz="2800" b="1" dirty="0" err="1" smtClean="0">
                <a:solidFill>
                  <a:srgbClr val="FF0000"/>
                </a:solidFill>
              </a:rPr>
              <a:t>inferiores</a:t>
            </a:r>
            <a:r>
              <a:rPr lang="en-US" sz="2800" b="1" dirty="0" smtClean="0">
                <a:solidFill>
                  <a:srgbClr val="FF0000"/>
                </a:solidFill>
              </a:rPr>
              <a:t> en </a:t>
            </a:r>
            <a:r>
              <a:rPr lang="en-US" sz="2800" b="1" dirty="0" err="1" smtClean="0">
                <a:solidFill>
                  <a:srgbClr val="FF0000"/>
                </a:solidFill>
              </a:rPr>
              <a:t>relación</a:t>
            </a:r>
            <a:r>
              <a:rPr lang="en-US" sz="2800" b="1" dirty="0" smtClean="0">
                <a:solidFill>
                  <a:srgbClr val="FF0000"/>
                </a:solidFill>
              </a:rPr>
              <a:t> con los </a:t>
            </a:r>
            <a:r>
              <a:rPr lang="en-US" sz="2800" b="1" dirty="0" err="1" smtClean="0">
                <a:solidFill>
                  <a:srgbClr val="FF0000"/>
                </a:solidFill>
              </a:rPr>
              <a:t>adultos</a:t>
            </a:r>
            <a:r>
              <a:rPr lang="en-US" sz="2800" b="1" dirty="0" smtClean="0">
                <a:solidFill>
                  <a:srgbClr val="FF0000"/>
                </a:solidFill>
              </a:rPr>
              <a:t>.  </a:t>
            </a:r>
            <a:r>
              <a:rPr lang="en-US" sz="2800" b="1" dirty="0" err="1" smtClean="0">
                <a:solidFill>
                  <a:srgbClr val="FF0000"/>
                </a:solidFill>
              </a:rPr>
              <a:t>Debe</a:t>
            </a:r>
            <a:r>
              <a:rPr lang="en-US" sz="2800" b="1" dirty="0" smtClean="0">
                <a:solidFill>
                  <a:srgbClr val="FF0000"/>
                </a:solidFill>
              </a:rPr>
              <a:t> </a:t>
            </a:r>
            <a:r>
              <a:rPr lang="en-US" sz="2800" b="1" dirty="0" err="1" smtClean="0">
                <a:solidFill>
                  <a:srgbClr val="FF0000"/>
                </a:solidFill>
              </a:rPr>
              <a:t>ser</a:t>
            </a:r>
            <a:r>
              <a:rPr lang="en-US" sz="2800" b="1" dirty="0" smtClean="0">
                <a:solidFill>
                  <a:srgbClr val="FF0000"/>
                </a:solidFill>
              </a:rPr>
              <a:t> </a:t>
            </a:r>
            <a:r>
              <a:rPr lang="en-US" sz="2800" b="1" dirty="0" err="1" smtClean="0">
                <a:solidFill>
                  <a:srgbClr val="FF0000"/>
                </a:solidFill>
              </a:rPr>
              <a:t>convertida</a:t>
            </a:r>
            <a:r>
              <a:rPr lang="en-US" sz="2800" b="1" dirty="0" smtClean="0">
                <a:solidFill>
                  <a:srgbClr val="FF0000"/>
                </a:solidFill>
              </a:rPr>
              <a:t> a </a:t>
            </a:r>
            <a:r>
              <a:rPr lang="en-US" sz="2800" b="1" dirty="0" err="1" smtClean="0">
                <a:solidFill>
                  <a:srgbClr val="FF0000"/>
                </a:solidFill>
              </a:rPr>
              <a:t>temas</a:t>
            </a:r>
            <a:r>
              <a:rPr lang="en-US" sz="2800" b="1" dirty="0" smtClean="0">
                <a:solidFill>
                  <a:srgbClr val="FF0000"/>
                </a:solidFill>
              </a:rPr>
              <a:t> de </a:t>
            </a:r>
            <a:r>
              <a:rPr lang="en-US" sz="2800" b="1" dirty="0" err="1" smtClean="0"/>
              <a:t>empoderamiento</a:t>
            </a:r>
            <a:r>
              <a:rPr lang="en-US" sz="2800" b="1" dirty="0" smtClean="0"/>
              <a:t> a </a:t>
            </a:r>
            <a:r>
              <a:rPr lang="en-US" sz="2800" b="1" dirty="0" err="1" smtClean="0"/>
              <a:t>su</a:t>
            </a:r>
            <a:r>
              <a:rPr lang="en-US" sz="2800" b="1" dirty="0" smtClean="0"/>
              <a:t> favor, </a:t>
            </a:r>
            <a:r>
              <a:rPr lang="en-US" sz="2800" b="1" dirty="0" err="1" smtClean="0"/>
              <a:t>para</a:t>
            </a:r>
            <a:r>
              <a:rPr lang="en-US" sz="2800" b="1" dirty="0" smtClean="0"/>
              <a:t> </a:t>
            </a:r>
            <a:r>
              <a:rPr lang="en-US" sz="2800" b="1" dirty="0" err="1" smtClean="0"/>
              <a:t>asegurarles</a:t>
            </a:r>
            <a:r>
              <a:rPr lang="en-US" sz="2800" b="1" dirty="0" smtClean="0"/>
              <a:t> </a:t>
            </a:r>
            <a:r>
              <a:rPr lang="en-US" sz="2800" b="1" dirty="0" err="1" smtClean="0"/>
              <a:t>crecer</a:t>
            </a:r>
            <a:r>
              <a:rPr lang="en-US" sz="2800" b="1" dirty="0" smtClean="0"/>
              <a:t> en </a:t>
            </a:r>
            <a:r>
              <a:rPr lang="en-US" sz="2800" b="1" dirty="0" err="1" smtClean="0"/>
              <a:t>una</a:t>
            </a:r>
            <a:r>
              <a:rPr lang="en-US" sz="2800" b="1" dirty="0" smtClean="0"/>
              <a:t> </a:t>
            </a:r>
            <a:r>
              <a:rPr lang="en-US" sz="2800" b="1" dirty="0" err="1" smtClean="0"/>
              <a:t>cultura</a:t>
            </a:r>
            <a:r>
              <a:rPr lang="en-US" sz="2800" b="1" dirty="0" smtClean="0"/>
              <a:t> </a:t>
            </a:r>
            <a:r>
              <a:rPr lang="en-US" sz="2800" b="1" dirty="0" smtClean="0">
                <a:solidFill>
                  <a:srgbClr val="FF0000"/>
                </a:solidFill>
              </a:rPr>
              <a:t>de DD y </a:t>
            </a:r>
            <a:r>
              <a:rPr lang="en-US" sz="2800" b="1" dirty="0" err="1" smtClean="0">
                <a:solidFill>
                  <a:srgbClr val="FF0000"/>
                </a:solidFill>
              </a:rPr>
              <a:t>dignidad</a:t>
            </a:r>
            <a:r>
              <a:rPr lang="en-US" sz="2800" b="1" dirty="0" smtClean="0">
                <a:solidFill>
                  <a:srgbClr val="FF0000"/>
                </a:solidFill>
              </a:rPr>
              <a:t>. </a:t>
            </a:r>
            <a:br>
              <a:rPr lang="en-US" sz="2800" b="1" dirty="0" smtClean="0">
                <a:solidFill>
                  <a:srgbClr val="FF0000"/>
                </a:solidFill>
              </a:rPr>
            </a:br>
            <a:r>
              <a:rPr lang="en-US" sz="2800" b="1" dirty="0" err="1" smtClean="0"/>
              <a:t>Sociedades</a:t>
            </a:r>
            <a:r>
              <a:rPr lang="en-US" sz="2800" b="1" dirty="0" smtClean="0"/>
              <a:t> </a:t>
            </a:r>
            <a:r>
              <a:rPr lang="en-US" sz="2800" b="1" dirty="0" err="1" smtClean="0"/>
              <a:t>inclusivas</a:t>
            </a:r>
            <a:r>
              <a:rPr lang="en-US" sz="2800" b="1" dirty="0" smtClean="0">
                <a:solidFill>
                  <a:schemeClr val="tx1">
                    <a:lumMod val="50000"/>
                    <a:lumOff val="50000"/>
                  </a:schemeClr>
                </a:solidFill>
              </a:rPr>
              <a:t>: </a:t>
            </a:r>
            <a:r>
              <a:rPr lang="en-US" sz="2800" b="1" dirty="0" err="1" smtClean="0">
                <a:solidFill>
                  <a:srgbClr val="FF0000"/>
                </a:solidFill>
              </a:rPr>
              <a:t>requieren</a:t>
            </a:r>
            <a:r>
              <a:rPr lang="en-US" sz="2800" b="1" dirty="0" smtClean="0">
                <a:solidFill>
                  <a:srgbClr val="FF0000"/>
                </a:solidFill>
              </a:rPr>
              <a:t> de un </a:t>
            </a:r>
            <a:r>
              <a:rPr lang="en-US" sz="2800" b="1" dirty="0" err="1" smtClean="0">
                <a:solidFill>
                  <a:srgbClr val="FF0000"/>
                </a:solidFill>
              </a:rPr>
              <a:t>tipo</a:t>
            </a:r>
            <a:r>
              <a:rPr lang="en-US" sz="2800" b="1" dirty="0" smtClean="0">
                <a:solidFill>
                  <a:srgbClr val="FF0000"/>
                </a:solidFill>
              </a:rPr>
              <a:t> particular de </a:t>
            </a:r>
            <a:r>
              <a:rPr lang="en-US" sz="2800" b="1" dirty="0" err="1" smtClean="0">
                <a:solidFill>
                  <a:srgbClr val="FF0000"/>
                </a:solidFill>
              </a:rPr>
              <a:t>trabajo</a:t>
            </a:r>
            <a:r>
              <a:rPr lang="en-US" sz="2800" b="1" dirty="0" smtClean="0">
                <a:solidFill>
                  <a:srgbClr val="FF0000"/>
                </a:solidFill>
              </a:rPr>
              <a:t> </a:t>
            </a:r>
            <a:r>
              <a:rPr lang="en-US" sz="2800" b="1" dirty="0" err="1" smtClean="0">
                <a:solidFill>
                  <a:srgbClr val="FF0000"/>
                </a:solidFill>
              </a:rPr>
              <a:t>ético</a:t>
            </a:r>
            <a:r>
              <a:rPr lang="en-US" sz="2800" b="1" dirty="0" smtClean="0">
                <a:solidFill>
                  <a:srgbClr val="FF0000"/>
                </a:solidFill>
              </a:rPr>
              <a:t> y de </a:t>
            </a:r>
            <a:r>
              <a:rPr lang="en-US" sz="2800" b="1" dirty="0" err="1" smtClean="0">
                <a:solidFill>
                  <a:srgbClr val="FF0000"/>
                </a:solidFill>
              </a:rPr>
              <a:t>conductas</a:t>
            </a:r>
            <a:r>
              <a:rPr lang="en-US" sz="2800" b="1" dirty="0" smtClean="0">
                <a:solidFill>
                  <a:srgbClr val="FF0000"/>
                </a:solidFill>
              </a:rPr>
              <a:t>, el </a:t>
            </a:r>
            <a:r>
              <a:rPr lang="en-US" sz="2800" b="1" dirty="0" err="1" smtClean="0">
                <a:solidFill>
                  <a:srgbClr val="FF0000"/>
                </a:solidFill>
              </a:rPr>
              <a:t>respeto</a:t>
            </a:r>
            <a:r>
              <a:rPr lang="en-US" sz="2800" b="1" dirty="0" smtClean="0">
                <a:solidFill>
                  <a:srgbClr val="FF0000"/>
                </a:solidFill>
              </a:rPr>
              <a:t> </a:t>
            </a:r>
            <a:br>
              <a:rPr lang="en-US" sz="2800" b="1" dirty="0" smtClean="0">
                <a:solidFill>
                  <a:srgbClr val="FF0000"/>
                </a:solidFill>
              </a:rPr>
            </a:br>
            <a:r>
              <a:rPr lang="en-US" sz="2800" b="1" dirty="0" smtClean="0">
                <a:solidFill>
                  <a:srgbClr val="FF0000"/>
                </a:solidFill>
              </a:rPr>
              <a:t> </a:t>
            </a:r>
            <a:r>
              <a:rPr lang="en-US" sz="2800" b="1" dirty="0" err="1" smtClean="0">
                <a:solidFill>
                  <a:srgbClr val="FF0000"/>
                </a:solidFill>
              </a:rPr>
              <a:t>comenzando</a:t>
            </a:r>
            <a:r>
              <a:rPr lang="en-US" sz="2800" b="1" dirty="0" smtClean="0">
                <a:solidFill>
                  <a:srgbClr val="FF0000"/>
                </a:solidFill>
              </a:rPr>
              <a:t> </a:t>
            </a:r>
            <a:r>
              <a:rPr lang="en-US" sz="2800" b="1" dirty="0" err="1" smtClean="0">
                <a:solidFill>
                  <a:srgbClr val="FF0000"/>
                </a:solidFill>
              </a:rPr>
              <a:t>por</a:t>
            </a:r>
            <a:r>
              <a:rPr lang="en-US" sz="2800" b="1" dirty="0" smtClean="0">
                <a:solidFill>
                  <a:srgbClr val="FF0000"/>
                </a:solidFill>
              </a:rPr>
              <a:t> </a:t>
            </a:r>
            <a:r>
              <a:rPr lang="en-US" sz="2800" b="1" dirty="0" err="1" smtClean="0">
                <a:solidFill>
                  <a:srgbClr val="FF0000"/>
                </a:solidFill>
              </a:rPr>
              <a:t>las</a:t>
            </a:r>
            <a:r>
              <a:rPr lang="en-US" sz="2800" b="1" dirty="0" smtClean="0">
                <a:solidFill>
                  <a:srgbClr val="FF0000"/>
                </a:solidFill>
              </a:rPr>
              <a:t> </a:t>
            </a:r>
            <a:r>
              <a:rPr lang="en-US" sz="2800" b="1" dirty="0" err="1" smtClean="0">
                <a:solidFill>
                  <a:srgbClr val="FF0000"/>
                </a:solidFill>
              </a:rPr>
              <a:t>familias</a:t>
            </a:r>
            <a:r>
              <a:rPr lang="en-US" sz="2800" b="1" dirty="0" smtClean="0">
                <a:solidFill>
                  <a:srgbClr val="FF0000"/>
                </a:solidFill>
              </a:rPr>
              <a:t>, el </a:t>
            </a:r>
            <a:r>
              <a:rPr lang="en-US" sz="2800" b="1" dirty="0" err="1" smtClean="0">
                <a:solidFill>
                  <a:srgbClr val="FF0000"/>
                </a:solidFill>
              </a:rPr>
              <a:t>cambio</a:t>
            </a:r>
            <a:r>
              <a:rPr lang="en-US" sz="2800" b="1" dirty="0" smtClean="0">
                <a:solidFill>
                  <a:srgbClr val="FF0000"/>
                </a:solidFill>
              </a:rPr>
              <a:t> de </a:t>
            </a:r>
            <a:r>
              <a:rPr lang="en-US" sz="2800" b="1" dirty="0" err="1" smtClean="0">
                <a:solidFill>
                  <a:srgbClr val="FF0000"/>
                </a:solidFill>
              </a:rPr>
              <a:t>valores</a:t>
            </a:r>
            <a:r>
              <a:rPr lang="en-US" sz="2800" b="1" dirty="0" smtClean="0">
                <a:solidFill>
                  <a:srgbClr val="FF0000"/>
                </a:solidFill>
              </a:rPr>
              <a:t> </a:t>
            </a:r>
            <a:r>
              <a:rPr lang="en-US" sz="2800" b="1" dirty="0" err="1" smtClean="0">
                <a:solidFill>
                  <a:srgbClr val="FF0000"/>
                </a:solidFill>
              </a:rPr>
              <a:t>que</a:t>
            </a:r>
            <a:r>
              <a:rPr lang="en-US" sz="2800" b="1" dirty="0" smtClean="0">
                <a:solidFill>
                  <a:srgbClr val="FF0000"/>
                </a:solidFill>
              </a:rPr>
              <a:t> </a:t>
            </a:r>
            <a:r>
              <a:rPr lang="en-US" sz="2800" b="1" dirty="0" err="1" smtClean="0">
                <a:solidFill>
                  <a:srgbClr val="FF0000"/>
                </a:solidFill>
              </a:rPr>
              <a:t>deben</a:t>
            </a:r>
            <a:r>
              <a:rPr lang="en-US" sz="2800" b="1" dirty="0" smtClean="0">
                <a:solidFill>
                  <a:srgbClr val="FF0000"/>
                </a:solidFill>
              </a:rPr>
              <a:t> </a:t>
            </a:r>
            <a:r>
              <a:rPr lang="en-US" sz="2800" b="1" dirty="0" err="1" smtClean="0">
                <a:solidFill>
                  <a:srgbClr val="FF0000"/>
                </a:solidFill>
              </a:rPr>
              <a:t>ser</a:t>
            </a:r>
            <a:r>
              <a:rPr lang="en-US" sz="2800" b="1" dirty="0" smtClean="0">
                <a:solidFill>
                  <a:srgbClr val="FF0000"/>
                </a:solidFill>
              </a:rPr>
              <a:t> </a:t>
            </a:r>
            <a:r>
              <a:rPr lang="en-US" sz="2800" b="1" dirty="0" err="1" smtClean="0">
                <a:solidFill>
                  <a:srgbClr val="FF0000"/>
                </a:solidFill>
              </a:rPr>
              <a:t>introyectados</a:t>
            </a:r>
            <a:r>
              <a:rPr lang="en-US" sz="2800" b="1" dirty="0" smtClean="0">
                <a:solidFill>
                  <a:srgbClr val="FF0000"/>
                </a:solidFill>
              </a:rPr>
              <a:t> </a:t>
            </a: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867"/>
          <a:stretch/>
        </p:blipFill>
        <p:spPr bwMode="auto">
          <a:xfrm>
            <a:off x="251520" y="692696"/>
            <a:ext cx="3744416"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45453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74638"/>
            <a:ext cx="9036496" cy="1143000"/>
          </a:xfrm>
        </p:spPr>
        <p:txBody>
          <a:bodyPr>
            <a:noAutofit/>
          </a:bodyPr>
          <a:lstStyle/>
          <a:p>
            <a:r>
              <a:rPr lang="es-PE" sz="3200" b="1" dirty="0" smtClean="0"/>
              <a:t/>
            </a:r>
            <a:br>
              <a:rPr lang="es-PE" sz="3200" b="1" dirty="0" smtClean="0"/>
            </a:br>
            <a:r>
              <a:rPr lang="es-PE" sz="3200" b="1" dirty="0" smtClean="0">
                <a:solidFill>
                  <a:srgbClr val="00B0F0"/>
                </a:solidFill>
              </a:rPr>
              <a:t>Cerrar la brecha entre los estándares internacionales,  los compromisos políticos</a:t>
            </a:r>
            <a:br>
              <a:rPr lang="es-PE" sz="3200" b="1" dirty="0" smtClean="0">
                <a:solidFill>
                  <a:srgbClr val="00B0F0"/>
                </a:solidFill>
              </a:rPr>
            </a:br>
            <a:r>
              <a:rPr lang="es-PE" sz="3200" b="1" dirty="0" smtClean="0">
                <a:solidFill>
                  <a:srgbClr val="00B0F0"/>
                </a:solidFill>
              </a:rPr>
              <a:t> y las acciones</a:t>
            </a:r>
            <a:br>
              <a:rPr lang="es-PE" sz="3200" b="1" dirty="0" smtClean="0">
                <a:solidFill>
                  <a:srgbClr val="00B0F0"/>
                </a:solidFill>
              </a:rPr>
            </a:br>
            <a:endParaRPr lang="es-PE" sz="3200" dirty="0">
              <a:solidFill>
                <a:srgbClr val="00B0F0"/>
              </a:solidFill>
            </a:endParaRPr>
          </a:p>
        </p:txBody>
      </p:sp>
      <p:sp>
        <p:nvSpPr>
          <p:cNvPr id="3" name="2 Marcador de contenido"/>
          <p:cNvSpPr>
            <a:spLocks noGrp="1"/>
          </p:cNvSpPr>
          <p:nvPr>
            <p:ph idx="1"/>
          </p:nvPr>
        </p:nvSpPr>
        <p:spPr>
          <a:xfrm>
            <a:off x="179512" y="1600200"/>
            <a:ext cx="8712968" cy="4525963"/>
          </a:xfrm>
        </p:spPr>
        <p:txBody>
          <a:bodyPr/>
          <a:lstStyle/>
          <a:p>
            <a:pPr marL="0" indent="0">
              <a:buNone/>
            </a:pPr>
            <a:endParaRPr lang="es-PE" b="1"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4" t="5941" b="2709"/>
          <a:stretch/>
        </p:blipFill>
        <p:spPr bwMode="auto">
          <a:xfrm>
            <a:off x="179512" y="1556792"/>
            <a:ext cx="8856984" cy="516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a:off x="6012160" y="2276872"/>
            <a:ext cx="1634480" cy="14904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4 Elipse"/>
          <p:cNvSpPr/>
          <p:nvPr/>
        </p:nvSpPr>
        <p:spPr>
          <a:xfrm>
            <a:off x="4355976" y="5085184"/>
            <a:ext cx="1922512" cy="163427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84133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b="1" dirty="0" smtClean="0">
                <a:solidFill>
                  <a:srgbClr val="FF0000"/>
                </a:solidFill>
              </a:rPr>
              <a:t>169 objetivos</a:t>
            </a:r>
            <a:endParaRPr lang="es-PE" b="1" dirty="0">
              <a:solidFill>
                <a:srgbClr val="FF0000"/>
              </a:solidFill>
            </a:endParaRPr>
          </a:p>
        </p:txBody>
      </p:sp>
      <p:sp>
        <p:nvSpPr>
          <p:cNvPr id="3" name="2 Marcador de contenido"/>
          <p:cNvSpPr>
            <a:spLocks noGrp="1"/>
          </p:cNvSpPr>
          <p:nvPr>
            <p:ph idx="1"/>
          </p:nvPr>
        </p:nvSpPr>
        <p:spPr/>
        <p:txBody>
          <a:bodyPr>
            <a:normAutofit/>
          </a:bodyPr>
          <a:lstStyle/>
          <a:p>
            <a:r>
              <a:rPr lang="en-US" sz="3600" b="1" dirty="0" err="1" smtClean="0"/>
              <a:t>Relacionados</a:t>
            </a:r>
            <a:r>
              <a:rPr lang="en-US" sz="3600" b="1" dirty="0" smtClean="0"/>
              <a:t> a </a:t>
            </a:r>
            <a:r>
              <a:rPr lang="en-US" sz="3600" b="1" dirty="0" err="1" smtClean="0"/>
              <a:t>educación</a:t>
            </a:r>
            <a:r>
              <a:rPr lang="en-US" sz="3600" b="1" dirty="0" smtClean="0"/>
              <a:t> y </a:t>
            </a:r>
            <a:r>
              <a:rPr lang="en-US" sz="3600" b="1" dirty="0" err="1" smtClean="0"/>
              <a:t>salud</a:t>
            </a:r>
            <a:endParaRPr lang="en-US" sz="3600" b="1" dirty="0" smtClean="0"/>
          </a:p>
          <a:p>
            <a:r>
              <a:rPr lang="en-US" sz="3600" b="1" dirty="0" err="1" smtClean="0"/>
              <a:t>Equidad</a:t>
            </a:r>
            <a:r>
              <a:rPr lang="en-US" sz="3600" b="1" dirty="0" smtClean="0"/>
              <a:t> de </a:t>
            </a:r>
            <a:r>
              <a:rPr lang="en-US" sz="3600" b="1" dirty="0" err="1" smtClean="0"/>
              <a:t>género</a:t>
            </a:r>
            <a:endParaRPr lang="en-US" sz="3600" b="1" dirty="0" smtClean="0"/>
          </a:p>
          <a:p>
            <a:r>
              <a:rPr lang="en-US" sz="3600" b="1" dirty="0" err="1" smtClean="0"/>
              <a:t>Violencia</a:t>
            </a:r>
            <a:r>
              <a:rPr lang="en-US" sz="3600" b="1" dirty="0" smtClean="0"/>
              <a:t> de </a:t>
            </a:r>
            <a:r>
              <a:rPr lang="en-US" sz="3600" b="1" dirty="0" err="1" smtClean="0"/>
              <a:t>género</a:t>
            </a:r>
            <a:endParaRPr lang="en-US" sz="3600" b="1" dirty="0" smtClean="0"/>
          </a:p>
          <a:p>
            <a:r>
              <a:rPr lang="en-US" sz="3600" b="1" dirty="0" err="1" smtClean="0"/>
              <a:t>Eliminación</a:t>
            </a:r>
            <a:r>
              <a:rPr lang="en-US" sz="3600" b="1" dirty="0" smtClean="0"/>
              <a:t> del </a:t>
            </a:r>
            <a:r>
              <a:rPr lang="en-US" sz="3600" b="1" dirty="0" err="1" smtClean="0"/>
              <a:t>trabajo</a:t>
            </a:r>
            <a:r>
              <a:rPr lang="en-US" sz="3600" b="1" dirty="0" smtClean="0"/>
              <a:t> </a:t>
            </a:r>
            <a:r>
              <a:rPr lang="en-US" sz="3600" b="1" dirty="0" err="1" smtClean="0"/>
              <a:t>infantil</a:t>
            </a:r>
            <a:r>
              <a:rPr lang="en-US" sz="3600" b="1" dirty="0" smtClean="0"/>
              <a:t> y la </a:t>
            </a:r>
            <a:r>
              <a:rPr lang="en-US" sz="3600" b="1" dirty="0" err="1" smtClean="0"/>
              <a:t>pobreza</a:t>
            </a:r>
            <a:endParaRPr lang="en-US" sz="3600" b="1" dirty="0" smtClean="0"/>
          </a:p>
          <a:p>
            <a:r>
              <a:rPr lang="en-US" sz="3600" b="1" dirty="0" err="1" smtClean="0"/>
              <a:t>Acceso</a:t>
            </a:r>
            <a:r>
              <a:rPr lang="en-US" sz="3600" b="1" dirty="0" smtClean="0"/>
              <a:t> a la </a:t>
            </a:r>
            <a:r>
              <a:rPr lang="en-US" sz="3600" b="1" dirty="0" err="1" smtClean="0"/>
              <a:t>Justicia</a:t>
            </a:r>
            <a:endParaRPr lang="en-US" sz="3600" b="1" dirty="0"/>
          </a:p>
          <a:p>
            <a:endParaRPr lang="es-PE" sz="3600" b="1" dirty="0"/>
          </a:p>
        </p:txBody>
      </p:sp>
    </p:spTree>
    <p:extLst>
      <p:ext uri="{BB962C8B-B14F-4D97-AF65-F5344CB8AC3E}">
        <p14:creationId xmlns:p14="http://schemas.microsoft.com/office/powerpoint/2010/main" val="3856448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TotalTime>
  <Words>2765</Words>
  <Application>Microsoft Office PowerPoint</Application>
  <PresentationFormat>Presentación en pantalla (4:3)</PresentationFormat>
  <Paragraphs>164</Paragraphs>
  <Slides>44</Slides>
  <Notes>1</Notes>
  <HiddenSlides>0</HiddenSlides>
  <MMClips>0</MMClips>
  <ScaleCrop>false</ScaleCrop>
  <HeadingPairs>
    <vt:vector size="8" baseType="variant">
      <vt:variant>
        <vt:lpstr>Fuentes usadas</vt:lpstr>
      </vt:variant>
      <vt:variant>
        <vt:i4>2</vt:i4>
      </vt:variant>
      <vt:variant>
        <vt:lpstr>Tema</vt:lpstr>
      </vt:variant>
      <vt:variant>
        <vt:i4>1</vt:i4>
      </vt:variant>
      <vt:variant>
        <vt:lpstr>Servidores OLE incrustados</vt:lpstr>
      </vt:variant>
      <vt:variant>
        <vt:i4>1</vt:i4>
      </vt:variant>
      <vt:variant>
        <vt:lpstr>Títulos de diapositiva</vt:lpstr>
      </vt:variant>
      <vt:variant>
        <vt:i4>44</vt:i4>
      </vt:variant>
    </vt:vector>
  </HeadingPairs>
  <TitlesOfParts>
    <vt:vector size="48" baseType="lpstr">
      <vt:lpstr>Arial</vt:lpstr>
      <vt:lpstr>Calibri</vt:lpstr>
      <vt:lpstr>Tema de Office</vt:lpstr>
      <vt:lpstr>Imagen</vt:lpstr>
      <vt:lpstr>XII Congreso  Defensorías  de NNA </vt:lpstr>
      <vt:lpstr>Presentación de PowerPoint</vt:lpstr>
      <vt:lpstr>Representante especial de la Secretaría general ONU en cuanto a la violencia contra la niñez y adolescencia</vt:lpstr>
      <vt:lpstr>Presentación de PowerPoint</vt:lpstr>
      <vt:lpstr>Presentación de PowerPoint</vt:lpstr>
      <vt:lpstr>PROYECTO DE LEY DE PRESUPUESTO DEL SECTOR PÚBLICO PARA EL AÑO FISCAL 2018  DISPOSICIONES COMPLEMENTARIAS DISPOSICIONES COMPLEMENTARIAS FINALES</vt:lpstr>
      <vt:lpstr>Erradicar la Obediencia sumisa:  NNAs no son seres humanos inferiores en relación con los adultos.  Debe ser convertida a temas de empoderamiento a su favor, para asegurarles crecer en una cultura de DD y dignidad.  Sociedades inclusivas: requieren de un tipo particular de trabajo ético y de conductas, el respeto   comenzando por las familias, el cambio de valores que deben ser introyectados </vt:lpstr>
      <vt:lpstr> Cerrar la brecha entre los estándares internacionales,  los compromisos políticos  y las acciones </vt:lpstr>
      <vt:lpstr>169 objetivos</vt:lpstr>
      <vt:lpstr> La igualdad de género tardará un siglo en lograrse: Informe del Foro Económico Mundial advierte el progreso para lograr la paridad se ha estancado </vt:lpstr>
      <vt:lpstr>   Foro Económico Mundial   : Perú  de 144 países  ocupamos el puesto 48  0.00 = imparidad      /      1.00 = paridad 0,719</vt:lpstr>
      <vt:lpstr>Presentación de PowerPoint</vt:lpstr>
      <vt:lpstr>Presentación de PowerPoint</vt:lpstr>
      <vt:lpstr>Carlos J. Zelada (20/11/2017) Día de la Memoria TRANS</vt:lpstr>
      <vt:lpstr>Construye su identidad</vt:lpstr>
      <vt:lpstr>Principios de Yogyakarta Yogyakarta, Indonesia, del 6 al 9 de noviembre de 2006</vt:lpstr>
      <vt:lpstr>Rol de la Familia</vt:lpstr>
      <vt:lpstr>Máxima Apaza Millares</vt:lpstr>
      <vt:lpstr>Presentación de PowerPoint</vt:lpstr>
      <vt:lpstr>Presentación de PowerPoint</vt:lpstr>
      <vt:lpstr>AGENDA 2030</vt:lpstr>
      <vt:lpstr>ODS 5</vt:lpstr>
      <vt:lpstr>ODS 5</vt:lpstr>
      <vt:lpstr>ODS 5</vt:lpstr>
      <vt:lpstr>ODS 16</vt:lpstr>
      <vt:lpstr>ODS 16</vt:lpstr>
      <vt:lpstr>ODS 16</vt:lpstr>
      <vt:lpstr>Rol del Estado</vt:lpstr>
      <vt:lpstr>Presentación de PowerPoint</vt:lpstr>
      <vt:lpstr>Presentación de PowerPoint</vt:lpstr>
      <vt:lpstr>Como enraizar el Nuevo Paradigma</vt:lpstr>
      <vt:lpstr>Presentación de PowerPoint</vt:lpstr>
      <vt:lpstr>Presentación de PowerPoint</vt:lpstr>
      <vt:lpstr>Observación General conjunta: n° 31 del Comité CEDAW, y n° 18 del Comité para los Derechos del niño (4/11/14) </vt:lpstr>
      <vt:lpstr>Clara relación entre bajo nivel educacional de niñas y mujeres con la continuidad de prácticas discriminatorias</vt:lpstr>
      <vt:lpstr>Presentación de PowerPoint</vt:lpstr>
      <vt:lpstr>Observación General n° 14 (Mayo 2013)</vt:lpstr>
      <vt:lpstr>Presentación de PowerPoint</vt:lpstr>
      <vt:lpstr>Observación General n° 12</vt:lpstr>
      <vt:lpstr>Presentación de PowerPoint</vt:lpstr>
      <vt:lpstr>4.- El Derecho a la Vida, la Supervivencia y el Desarrollo</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XII Congreso de Defensorías del niño y del adolescente</dc:title>
  <dc:creator>User</dc:creator>
  <cp:lastModifiedBy>Paola Muguerza Guadalupe</cp:lastModifiedBy>
  <cp:revision>38</cp:revision>
  <dcterms:created xsi:type="dcterms:W3CDTF">2017-11-19T21:51:59Z</dcterms:created>
  <dcterms:modified xsi:type="dcterms:W3CDTF">2018-01-12T20:39:41Z</dcterms:modified>
</cp:coreProperties>
</file>