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65" r:id="rId3"/>
    <p:sldId id="268" r:id="rId4"/>
    <p:sldId id="269" r:id="rId5"/>
    <p:sldId id="280" r:id="rId6"/>
    <p:sldId id="270" r:id="rId7"/>
    <p:sldId id="272" r:id="rId8"/>
    <p:sldId id="273" r:id="rId9"/>
    <p:sldId id="274" r:id="rId10"/>
    <p:sldId id="275" r:id="rId11"/>
    <p:sldId id="276" r:id="rId12"/>
    <p:sldId id="277" r:id="rId13"/>
    <p:sldId id="278" r:id="rId14"/>
    <p:sldId id="279" r:id="rId15"/>
    <p:sldId id="257" r:id="rId16"/>
    <p:sldId id="266" r:id="rId17"/>
    <p:sldId id="259" r:id="rId18"/>
    <p:sldId id="260" r:id="rId19"/>
    <p:sldId id="261" r:id="rId20"/>
    <p:sldId id="262" r:id="rId21"/>
    <p:sldId id="263" r:id="rId22"/>
    <p:sldId id="267"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7C9B"/>
    <a:srgbClr val="F0B746"/>
    <a:srgbClr val="EFE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60"/>
      </p:cViewPr>
      <p:guideLst>
        <p:guide orient="horz" pos="2160"/>
        <p:guide pos="2880"/>
      </p:guideLst>
    </p:cSldViewPr>
  </p:slideViewPr>
  <p:notesTextViewPr>
    <p:cViewPr>
      <p:scale>
        <a:sx n="1" d="1"/>
        <a:sy n="1" d="1"/>
      </p:scale>
      <p:origin x="0" y="0"/>
    </p:cViewPr>
  </p:notesTextViewPr>
  <p:sorterViewPr>
    <p:cViewPr>
      <p:scale>
        <a:sx n="100" d="100"/>
        <a:sy n="100" d="100"/>
      </p:scale>
      <p:origin x="0" y="-2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782E9-4B77-4321-994C-CA38AE25CB07}" type="datetimeFigureOut">
              <a:rPr lang="es-PE" smtClean="0"/>
              <a:t>21/11/2017</a:t>
            </a:fld>
            <a:endParaRPr lang="es-P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P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4CBD8F-3652-47A4-A0F4-81C47E90DB2F}" type="slidenum">
              <a:rPr lang="es-PE" smtClean="0"/>
              <a:t>‹#›</a:t>
            </a:fld>
            <a:endParaRPr lang="es-PE"/>
          </a:p>
        </p:txBody>
      </p:sp>
    </p:spTree>
    <p:extLst>
      <p:ext uri="{BB962C8B-B14F-4D97-AF65-F5344CB8AC3E}">
        <p14:creationId xmlns:p14="http://schemas.microsoft.com/office/powerpoint/2010/main" val="2349847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FDAD783C-5A3A-4444-9D00-614551B1382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2F0F06-DB49-404B-9138-C34617480918}" type="slidenum">
              <a:rPr lang="es-ES" altLang="es-PE"/>
              <a:pPr/>
              <a:t>4</a:t>
            </a:fld>
            <a:endParaRPr lang="es-ES" altLang="es-PE"/>
          </a:p>
        </p:txBody>
      </p:sp>
      <p:sp>
        <p:nvSpPr>
          <p:cNvPr id="65539" name="Rectangle 7">
            <a:extLst>
              <a:ext uri="{FF2B5EF4-FFF2-40B4-BE49-F238E27FC236}">
                <a16:creationId xmlns:a16="http://schemas.microsoft.com/office/drawing/2014/main" id="{F9032EFE-4D82-4A89-8F12-169FBFAC3CC8}"/>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54010E1F-D176-460C-92B7-7F772FC937CB}" type="slidenum">
              <a:rPr lang="es-ES" altLang="es-PE" sz="1200"/>
              <a:pPr algn="r" eaLnBrk="1" hangingPunct="1"/>
              <a:t>4</a:t>
            </a:fld>
            <a:endParaRPr lang="es-ES" altLang="es-PE" sz="1200"/>
          </a:p>
        </p:txBody>
      </p:sp>
      <p:sp>
        <p:nvSpPr>
          <p:cNvPr id="65540" name="Rectangle 2">
            <a:extLst>
              <a:ext uri="{FF2B5EF4-FFF2-40B4-BE49-F238E27FC236}">
                <a16:creationId xmlns:a16="http://schemas.microsoft.com/office/drawing/2014/main" id="{90B3FF13-CB9E-4EE4-B409-287EF5780C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1" name="Rectangle 3">
            <a:extLst>
              <a:ext uri="{FF2B5EF4-FFF2-40B4-BE49-F238E27FC236}">
                <a16:creationId xmlns:a16="http://schemas.microsoft.com/office/drawing/2014/main" id="{F8FB2621-E743-45B1-A041-F68BCA5571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PE" altLang="es-PE">
              <a:latin typeface="Arial" panose="020B0604020202020204" pitchFamily="34" charset="0"/>
            </a:endParaRPr>
          </a:p>
        </p:txBody>
      </p:sp>
    </p:spTree>
    <p:extLst>
      <p:ext uri="{BB962C8B-B14F-4D97-AF65-F5344CB8AC3E}">
        <p14:creationId xmlns:p14="http://schemas.microsoft.com/office/powerpoint/2010/main" val="19775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D45FDB8-074C-4049-98CB-AEACAC9A07FE}" type="datetimeFigureOut">
              <a:rPr lang="es-MX" smtClean="0"/>
              <a:t>21/11/2017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06FDC1B-D758-41A4-852D-8DA49C174D44}" type="slidenum">
              <a:rPr lang="es-MX" smtClean="0"/>
              <a:t>‹#›</a:t>
            </a:fld>
            <a:endParaRPr lang="es-MX"/>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D45FDB8-074C-4049-98CB-AEACAC9A07FE}" type="datetimeFigureOut">
              <a:rPr lang="es-MX" smtClean="0"/>
              <a:t>21/11/2017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06FDC1B-D758-41A4-852D-8DA49C174D44}" type="slidenum">
              <a:rPr lang="es-MX" smtClean="0"/>
              <a:t>‹#›</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D45FDB8-074C-4049-98CB-AEACAC9A07FE}" type="datetimeFigureOut">
              <a:rPr lang="es-MX" smtClean="0"/>
              <a:t>21/11/2017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06FDC1B-D758-41A4-852D-8DA49C174D44}" type="slidenum">
              <a:rPr lang="es-MX" smtClean="0"/>
              <a:t>‹#›</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D45FDB8-074C-4049-98CB-AEACAC9A07FE}" type="datetimeFigureOut">
              <a:rPr lang="es-MX" smtClean="0"/>
              <a:t>21/11/2017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06FDC1B-D758-41A4-852D-8DA49C174D44}" type="slidenum">
              <a:rPr lang="es-MX" smtClean="0"/>
              <a:t>‹#›</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D45FDB8-074C-4049-98CB-AEACAC9A07FE}" type="datetimeFigureOut">
              <a:rPr lang="es-MX" smtClean="0"/>
              <a:t>21/11/2017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06FDC1B-D758-41A4-852D-8DA49C174D44}" type="slidenum">
              <a:rPr lang="es-MX" smtClean="0"/>
              <a:t>‹#›</a:t>
            </a:fld>
            <a:endParaRPr lang="es-MX"/>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D45FDB8-074C-4049-98CB-AEACAC9A07FE}" type="datetimeFigureOut">
              <a:rPr lang="es-MX" smtClean="0"/>
              <a:t>21/11/2017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06FDC1B-D758-41A4-852D-8DA49C174D44}" type="slidenum">
              <a:rPr lang="es-MX" smtClean="0"/>
              <a:t>‹#›</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D45FDB8-074C-4049-98CB-AEACAC9A07FE}" type="datetimeFigureOut">
              <a:rPr lang="es-MX" smtClean="0"/>
              <a:t>21/11/2017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06FDC1B-D758-41A4-852D-8DA49C174D44}" type="slidenum">
              <a:rPr lang="es-MX" smtClean="0"/>
              <a:t>‹#›</a:t>
            </a:fld>
            <a:endParaRPr lang="es-MX"/>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6D45FDB8-074C-4049-98CB-AEACAC9A07FE}" type="datetimeFigureOut">
              <a:rPr lang="es-MX" smtClean="0"/>
              <a:t>21/11/2017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06FDC1B-D758-41A4-852D-8DA49C174D44}" type="slidenum">
              <a:rPr lang="es-MX" smtClean="0"/>
              <a:t>‹#›</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5FDB8-074C-4049-98CB-AEACAC9A07FE}" type="datetimeFigureOut">
              <a:rPr lang="es-MX" smtClean="0"/>
              <a:t>21/11/2017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06FDC1B-D758-41A4-852D-8DA49C174D44}" type="slidenum">
              <a:rPr lang="es-MX" smtClean="0"/>
              <a:t>‹#›</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6D45FDB8-074C-4049-98CB-AEACAC9A07FE}" type="datetimeFigureOut">
              <a:rPr lang="es-MX" smtClean="0"/>
              <a:t>21/11/2017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06FDC1B-D758-41A4-852D-8DA49C174D44}" type="slidenum">
              <a:rPr lang="es-MX" smtClean="0"/>
              <a:t>‹#›</a:t>
            </a:fld>
            <a:endParaRPr lang="es-MX"/>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6D45FDB8-074C-4049-98CB-AEACAC9A07FE}" type="datetimeFigureOut">
              <a:rPr lang="es-MX" smtClean="0"/>
              <a:t>21/11/2017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06FDC1B-D758-41A4-852D-8DA49C174D44}" type="slidenum">
              <a:rPr lang="es-MX" smtClean="0"/>
              <a:t>‹#›</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D45FDB8-074C-4049-98CB-AEACAC9A07FE}" type="datetimeFigureOut">
              <a:rPr lang="es-MX" smtClean="0"/>
              <a:t>21/11/2017</a:t>
            </a:fld>
            <a:endParaRPr lang="es-MX"/>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s-MX"/>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906FDC1B-D758-41A4-852D-8DA49C174D44}" type="slidenum">
              <a:rPr lang="es-MX" smtClean="0"/>
              <a:t>‹#›</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s.wikipedia.org/wiki/Da%C3%B1o" TargetMode="External"/><Relationship Id="rId2" Type="http://schemas.openxmlformats.org/officeDocument/2006/relationships/hyperlink" Target="https://es.wikipedia.org/wiki/Interacci%C3%B3n"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es.wikipedia.org/wiki/Mal"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sz="3600" dirty="0"/>
              <a:t>VIOLENCIA COMO FACTOR ASOCIADO A SITUACIONES DE RIESGO DE DESPROTECCION FAMILIAR del niño</a:t>
            </a:r>
          </a:p>
        </p:txBody>
      </p:sp>
      <p:sp>
        <p:nvSpPr>
          <p:cNvPr id="3" name="2 Subtítulo"/>
          <p:cNvSpPr>
            <a:spLocks noGrp="1"/>
          </p:cNvSpPr>
          <p:nvPr>
            <p:ph type="subTitle" idx="1"/>
          </p:nvPr>
        </p:nvSpPr>
        <p:spPr/>
        <p:txBody>
          <a:bodyPr/>
          <a:lstStyle/>
          <a:p>
            <a:r>
              <a:rPr lang="es-MX" dirty="0"/>
              <a:t>Ana Maria Castañeda Chang, </a:t>
            </a:r>
          </a:p>
          <a:p>
            <a:r>
              <a:rPr lang="es-MX" dirty="0" err="1"/>
              <a:t>Lic.Psic</a:t>
            </a:r>
            <a:r>
              <a:rPr lang="es-MX" dirty="0"/>
              <a:t>.;  </a:t>
            </a:r>
            <a:r>
              <a:rPr lang="es-MX" dirty="0" err="1"/>
              <a:t>Mag.Psic</a:t>
            </a:r>
            <a:r>
              <a:rPr lang="es-MX" dirty="0"/>
              <a:t>.; </a:t>
            </a:r>
            <a:r>
              <a:rPr lang="es-MX" dirty="0" err="1"/>
              <a:t>Dra.Psic</a:t>
            </a:r>
            <a:r>
              <a:rPr lang="es-MX" dirty="0"/>
              <a:t>; </a:t>
            </a:r>
            <a:r>
              <a:rPr lang="es-MX" dirty="0" err="1"/>
              <a:t>Ph.D</a:t>
            </a:r>
            <a:endParaRPr lang="es-MX" dirty="0"/>
          </a:p>
        </p:txBody>
      </p:sp>
      <p:pic>
        <p:nvPicPr>
          <p:cNvPr id="4" name="Picture 4">
            <a:extLst>
              <a:ext uri="{FF2B5EF4-FFF2-40B4-BE49-F238E27FC236}">
                <a16:creationId xmlns:a16="http://schemas.microsoft.com/office/drawing/2014/main" id="{DB1FD3D5-9DFF-4ADA-AD13-716B13D190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404664"/>
            <a:ext cx="1662113" cy="760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4419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a:extLst>
              <a:ext uri="{FF2B5EF4-FFF2-40B4-BE49-F238E27FC236}">
                <a16:creationId xmlns:a16="http://schemas.microsoft.com/office/drawing/2014/main" id="{6EA02A03-8D05-44F1-A668-A849F8C05BFD}"/>
              </a:ext>
            </a:extLst>
          </p:cNvPr>
          <p:cNvSpPr>
            <a:spLocks noGrp="1" noChangeArrowheads="1"/>
          </p:cNvSpPr>
          <p:nvPr>
            <p:ph type="title"/>
          </p:nvPr>
        </p:nvSpPr>
        <p:spPr>
          <a:xfrm>
            <a:off x="1944688" y="623888"/>
            <a:ext cx="6589712" cy="1281112"/>
          </a:xfrm>
        </p:spPr>
        <p:txBody>
          <a:bodyPr rtlCol="0">
            <a:normAutofit fontScale="90000"/>
          </a:bodyPr>
          <a:lstStyle/>
          <a:p>
            <a:pPr eaLnBrk="1" fontAlgn="auto" hangingPunct="1">
              <a:spcAft>
                <a:spcPts val="0"/>
              </a:spcAft>
              <a:defRPr/>
            </a:pPr>
            <a:r>
              <a:rPr lang="es-ES" b="1" dirty="0">
                <a:solidFill>
                  <a:schemeClr val="tx2">
                    <a:lumMod val="75000"/>
                  </a:schemeClr>
                </a:solidFill>
                <a:effectLst>
                  <a:outerShdw blurRad="38100" dist="38100" dir="2700000" algn="tl">
                    <a:srgbClr val="000000"/>
                  </a:outerShdw>
                </a:effectLst>
              </a:rPr>
              <a:t>1. Características del vínculo:</a:t>
            </a:r>
          </a:p>
        </p:txBody>
      </p:sp>
      <p:sp>
        <p:nvSpPr>
          <p:cNvPr id="41987" name="Rectangle 3">
            <a:extLst>
              <a:ext uri="{FF2B5EF4-FFF2-40B4-BE49-F238E27FC236}">
                <a16:creationId xmlns:a16="http://schemas.microsoft.com/office/drawing/2014/main" id="{67DFA0C7-7E2C-4C7F-BA03-AEB6AEC570A3}"/>
              </a:ext>
            </a:extLst>
          </p:cNvPr>
          <p:cNvSpPr>
            <a:spLocks noGrp="1" noChangeArrowheads="1"/>
          </p:cNvSpPr>
          <p:nvPr>
            <p:ph idx="1"/>
          </p:nvPr>
        </p:nvSpPr>
        <p:spPr>
          <a:xfrm>
            <a:off x="1259632" y="2133600"/>
            <a:ext cx="7274768" cy="3778250"/>
          </a:xfrm>
        </p:spPr>
        <p:txBody>
          <a:bodyPr/>
          <a:lstStyle/>
          <a:p>
            <a:pPr eaLnBrk="1" hangingPunct="1"/>
            <a:r>
              <a:rPr lang="es-ES" altLang="es-ES" b="1" dirty="0">
                <a:solidFill>
                  <a:schemeClr val="tx2">
                    <a:lumMod val="75000"/>
                  </a:schemeClr>
                </a:solidFill>
              </a:rPr>
              <a:t>La estructura triangular cambia:</a:t>
            </a:r>
          </a:p>
          <a:p>
            <a:pPr eaLnBrk="1" hangingPunct="1">
              <a:buFont typeface="Wingdings" panose="05000000000000000000" pitchFamily="2" charset="2"/>
              <a:buNone/>
            </a:pPr>
            <a:r>
              <a:rPr lang="es-ES" altLang="es-ES" dirty="0"/>
              <a:t>  La estructura cambia porque cambian los elementos en juego en la estructura.</a:t>
            </a:r>
          </a:p>
          <a:p>
            <a:pPr eaLnBrk="1" hangingPunct="1">
              <a:buFont typeface="Wingdings" panose="05000000000000000000" pitchFamily="2" charset="2"/>
              <a:buNone/>
            </a:pPr>
            <a:endParaRPr lang="es-ES" altLang="es-ES" dirty="0"/>
          </a:p>
          <a:p>
            <a:pPr eaLnBrk="1" hangingPunct="1"/>
            <a:r>
              <a:rPr lang="es-ES" altLang="es-ES" b="1" dirty="0">
                <a:solidFill>
                  <a:schemeClr val="tx2">
                    <a:lumMod val="75000"/>
                  </a:schemeClr>
                </a:solidFill>
              </a:rPr>
              <a:t>La estructura vincular es conflictiva:</a:t>
            </a:r>
          </a:p>
          <a:p>
            <a:pPr eaLnBrk="1" hangingPunct="1">
              <a:buFont typeface="Wingdings" panose="05000000000000000000" pitchFamily="2" charset="2"/>
              <a:buNone/>
            </a:pPr>
            <a:r>
              <a:rPr lang="es-ES" altLang="es-ES" dirty="0"/>
              <a:t>  a nivel del vínculo entre semejantes existe intrínsecamente una tensión agresiva, una rivalidad imaginaria entre el sujeto y el otro.</a:t>
            </a:r>
          </a:p>
        </p:txBody>
      </p:sp>
    </p:spTree>
    <p:extLst>
      <p:ext uri="{BB962C8B-B14F-4D97-AF65-F5344CB8AC3E}">
        <p14:creationId xmlns:p14="http://schemas.microsoft.com/office/powerpoint/2010/main" val="38654042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Lef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Left)">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41987">
                                            <p:txEl>
                                              <p:pRg st="3" end="3"/>
                                            </p:txEl>
                                          </p:spTgt>
                                        </p:tgtEl>
                                        <p:attrNameLst>
                                          <p:attrName>style.visibility</p:attrName>
                                        </p:attrNameLst>
                                      </p:cBhvr>
                                      <p:to>
                                        <p:strVal val="visible"/>
                                      </p:to>
                                    </p:set>
                                    <p:animEffect transition="in" filter="strips(downLeft)">
                                      <p:cBhvr>
                                        <p:cTn id="17" dur="500"/>
                                        <p:tgtEl>
                                          <p:spTgt spid="4198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41987">
                                            <p:txEl>
                                              <p:pRg st="4" end="4"/>
                                            </p:txEl>
                                          </p:spTgt>
                                        </p:tgtEl>
                                        <p:attrNameLst>
                                          <p:attrName>style.visibility</p:attrName>
                                        </p:attrNameLst>
                                      </p:cBhvr>
                                      <p:to>
                                        <p:strVal val="visible"/>
                                      </p:to>
                                    </p:set>
                                    <p:animEffect transition="in" filter="strips(downLeft)">
                                      <p:cBhvr>
                                        <p:cTn id="22" dur="500"/>
                                        <p:tgtEl>
                                          <p:spTgt spid="41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09ACA0D-5709-4C13-BC88-897DE0C4FF10}"/>
              </a:ext>
            </a:extLst>
          </p:cNvPr>
          <p:cNvSpPr>
            <a:spLocks noGrp="1" noChangeArrowheads="1"/>
          </p:cNvSpPr>
          <p:nvPr>
            <p:ph type="title"/>
          </p:nvPr>
        </p:nvSpPr>
        <p:spPr>
          <a:xfrm>
            <a:off x="1944688" y="623888"/>
            <a:ext cx="6589712" cy="1281112"/>
          </a:xfrm>
        </p:spPr>
        <p:txBody>
          <a:bodyPr rtlCol="0">
            <a:normAutofit/>
          </a:bodyPr>
          <a:lstStyle/>
          <a:p>
            <a:pPr marL="800100" indent="-800100" eaLnBrk="1" fontAlgn="auto" hangingPunct="1">
              <a:spcAft>
                <a:spcPts val="0"/>
              </a:spcAft>
              <a:defRPr/>
            </a:pPr>
            <a:r>
              <a:rPr lang="es-ES" b="1" dirty="0">
                <a:solidFill>
                  <a:schemeClr val="tx2">
                    <a:lumMod val="75000"/>
                  </a:schemeClr>
                </a:solidFill>
                <a:effectLst>
                  <a:outerShdw blurRad="38100" dist="38100" dir="2700000" algn="tl">
                    <a:srgbClr val="000000"/>
                  </a:outerShdw>
                </a:effectLst>
              </a:rPr>
              <a:t>2. Patología del vínculo.</a:t>
            </a:r>
          </a:p>
        </p:txBody>
      </p:sp>
      <p:sp>
        <p:nvSpPr>
          <p:cNvPr id="43011" name="Rectangle 3">
            <a:extLst>
              <a:ext uri="{FF2B5EF4-FFF2-40B4-BE49-F238E27FC236}">
                <a16:creationId xmlns:a16="http://schemas.microsoft.com/office/drawing/2014/main" id="{DB399FDD-686F-47E3-9A80-995367C8E157}"/>
              </a:ext>
            </a:extLst>
          </p:cNvPr>
          <p:cNvSpPr>
            <a:spLocks noGrp="1" noChangeArrowheads="1"/>
          </p:cNvSpPr>
          <p:nvPr>
            <p:ph idx="1"/>
          </p:nvPr>
        </p:nvSpPr>
        <p:spPr>
          <a:xfrm>
            <a:off x="1115616" y="2133600"/>
            <a:ext cx="7418784" cy="3778250"/>
          </a:xfrm>
        </p:spPr>
        <p:txBody>
          <a:bodyPr/>
          <a:lstStyle/>
          <a:p>
            <a:pPr eaLnBrk="1" hangingPunct="1"/>
            <a:r>
              <a:rPr lang="es-ES" altLang="es-ES" b="1" dirty="0">
                <a:solidFill>
                  <a:schemeClr val="tx2">
                    <a:lumMod val="75000"/>
                  </a:schemeClr>
                </a:solidFill>
              </a:rPr>
              <a:t>El vínculo normal:</a:t>
            </a:r>
          </a:p>
          <a:p>
            <a:pPr eaLnBrk="1" hangingPunct="1">
              <a:buFont typeface="Wingdings" panose="05000000000000000000" pitchFamily="2" charset="2"/>
              <a:buNone/>
            </a:pPr>
            <a:r>
              <a:rPr lang="es-ES" altLang="es-ES" dirty="0"/>
              <a:t>  Pichón va a definir el vínculo normal en función de la comunicación y el aprendizaje; la primera debe ser permanente, franca, directa y dialéctica. El segundo se da como consecuencia de la primera, ya que siempre que hay comunicación, se aprende algo del otro. </a:t>
            </a:r>
          </a:p>
        </p:txBody>
      </p:sp>
    </p:spTree>
    <p:extLst>
      <p:ext uri="{BB962C8B-B14F-4D97-AF65-F5344CB8AC3E}">
        <p14:creationId xmlns:p14="http://schemas.microsoft.com/office/powerpoint/2010/main" val="3323865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strips(downLeft)">
                                      <p:cBhvr>
                                        <p:cTn id="7" dur="500"/>
                                        <p:tgtEl>
                                          <p:spTgt spid="43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strips(downLeft)">
                                      <p:cBhvr>
                                        <p:cTn id="12" dur="500"/>
                                        <p:tgtEl>
                                          <p:spTgt spid="430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a:extLst>
              <a:ext uri="{FF2B5EF4-FFF2-40B4-BE49-F238E27FC236}">
                <a16:creationId xmlns:a16="http://schemas.microsoft.com/office/drawing/2014/main" id="{25863328-198B-45F7-B261-29E93AC0275D}"/>
              </a:ext>
            </a:extLst>
          </p:cNvPr>
          <p:cNvSpPr>
            <a:spLocks noGrp="1" noChangeArrowheads="1"/>
          </p:cNvSpPr>
          <p:nvPr>
            <p:ph type="title"/>
          </p:nvPr>
        </p:nvSpPr>
        <p:spPr>
          <a:xfrm>
            <a:off x="1944688" y="623888"/>
            <a:ext cx="6589712" cy="1281112"/>
          </a:xfrm>
        </p:spPr>
        <p:txBody>
          <a:bodyPr rtlCol="0">
            <a:normAutofit/>
          </a:bodyPr>
          <a:lstStyle/>
          <a:p>
            <a:pPr marL="800100" indent="-800100" eaLnBrk="1" fontAlgn="auto" hangingPunct="1">
              <a:spcAft>
                <a:spcPts val="0"/>
              </a:spcAft>
              <a:defRPr/>
            </a:pPr>
            <a:r>
              <a:rPr lang="es-ES" b="1" dirty="0">
                <a:solidFill>
                  <a:schemeClr val="tx2">
                    <a:lumMod val="75000"/>
                  </a:schemeClr>
                </a:solidFill>
                <a:effectLst>
                  <a:outerShdw blurRad="38100" dist="38100" dir="2700000" algn="tl">
                    <a:srgbClr val="000000"/>
                  </a:outerShdw>
                </a:effectLst>
              </a:rPr>
              <a:t>2. Patología del vínculo.</a:t>
            </a:r>
          </a:p>
        </p:txBody>
      </p:sp>
      <p:sp>
        <p:nvSpPr>
          <p:cNvPr id="44035" name="Rectangle 3">
            <a:extLst>
              <a:ext uri="{FF2B5EF4-FFF2-40B4-BE49-F238E27FC236}">
                <a16:creationId xmlns:a16="http://schemas.microsoft.com/office/drawing/2014/main" id="{9F5915F4-CB8D-400E-BD78-BB71BC8336C5}"/>
              </a:ext>
            </a:extLst>
          </p:cNvPr>
          <p:cNvSpPr>
            <a:spLocks noGrp="1" noChangeArrowheads="1"/>
          </p:cNvSpPr>
          <p:nvPr>
            <p:ph idx="1"/>
          </p:nvPr>
        </p:nvSpPr>
        <p:spPr>
          <a:xfrm>
            <a:off x="827584" y="2133600"/>
            <a:ext cx="7706816" cy="3778250"/>
          </a:xfrm>
        </p:spPr>
        <p:txBody>
          <a:bodyPr rtlCol="0">
            <a:normAutofit fontScale="92500" lnSpcReduction="10000"/>
          </a:bodyPr>
          <a:lstStyle/>
          <a:p>
            <a:pPr marL="533400" indent="-533400" eaLnBrk="1" fontAlgn="auto" hangingPunct="1">
              <a:lnSpc>
                <a:spcPct val="90000"/>
              </a:lnSpc>
              <a:spcAft>
                <a:spcPts val="0"/>
              </a:spcAft>
              <a:buFont typeface="Wingdings 3" charset="2"/>
              <a:buChar char=""/>
              <a:defRPr/>
            </a:pPr>
            <a:r>
              <a:rPr lang="es-ES" sz="2400" b="1" dirty="0">
                <a:solidFill>
                  <a:schemeClr val="tx2">
                    <a:lumMod val="75000"/>
                  </a:schemeClr>
                </a:solidFill>
              </a:rPr>
              <a:t>El vínculo paranoico: </a:t>
            </a:r>
            <a:r>
              <a:rPr lang="es-ES" sz="2400" dirty="0">
                <a:solidFill>
                  <a:schemeClr val="tx1">
                    <a:lumMod val="75000"/>
                    <a:lumOff val="25000"/>
                  </a:schemeClr>
                </a:solidFill>
              </a:rPr>
              <a:t>“...se caracteriza por la desconfianza y la reivindicación que le sujeto experimenta con los demás”.</a:t>
            </a:r>
            <a:r>
              <a:rPr lang="es-ES" sz="2400" dirty="0">
                <a:solidFill>
                  <a:schemeClr val="tx1">
                    <a:lumMod val="75000"/>
                    <a:lumOff val="25000"/>
                  </a:schemeClr>
                </a:solidFill>
                <a:hlinkClick r:id="" action="ppaction://noaction"/>
              </a:rPr>
              <a:t>[1]</a:t>
            </a:r>
            <a:endParaRPr lang="es-ES" sz="2400" b="1" dirty="0">
              <a:solidFill>
                <a:schemeClr val="tx1">
                  <a:lumMod val="75000"/>
                  <a:lumOff val="25000"/>
                </a:schemeClr>
              </a:solidFill>
            </a:endParaRPr>
          </a:p>
          <a:p>
            <a:pPr marL="533400" indent="-533400" eaLnBrk="1" fontAlgn="auto" hangingPunct="1">
              <a:lnSpc>
                <a:spcPct val="90000"/>
              </a:lnSpc>
              <a:spcAft>
                <a:spcPts val="0"/>
              </a:spcAft>
              <a:buFont typeface="Wingdings 3" charset="2"/>
              <a:buChar char=""/>
              <a:defRPr/>
            </a:pPr>
            <a:r>
              <a:rPr lang="es-ES" sz="2400" b="1" dirty="0">
                <a:solidFill>
                  <a:schemeClr val="tx2">
                    <a:lumMod val="75000"/>
                  </a:schemeClr>
                </a:solidFill>
              </a:rPr>
              <a:t>El vínculo depresivo: </a:t>
            </a:r>
            <a:r>
              <a:rPr lang="es-ES" sz="2400" dirty="0">
                <a:solidFill>
                  <a:schemeClr val="tx1">
                    <a:lumMod val="75000"/>
                    <a:lumOff val="25000"/>
                  </a:schemeClr>
                </a:solidFill>
              </a:rPr>
              <a:t>se caracteriza por la culpa y la expiación.</a:t>
            </a:r>
            <a:endParaRPr lang="es-ES" sz="2400" b="1" dirty="0">
              <a:solidFill>
                <a:schemeClr val="tx1">
                  <a:lumMod val="75000"/>
                  <a:lumOff val="25000"/>
                </a:schemeClr>
              </a:solidFill>
            </a:endParaRPr>
          </a:p>
          <a:p>
            <a:pPr marL="533400" indent="-533400" eaLnBrk="1" fontAlgn="auto" hangingPunct="1">
              <a:lnSpc>
                <a:spcPct val="90000"/>
              </a:lnSpc>
              <a:spcAft>
                <a:spcPts val="0"/>
              </a:spcAft>
              <a:buFont typeface="Wingdings 3" charset="2"/>
              <a:buChar char=""/>
              <a:defRPr/>
            </a:pPr>
            <a:r>
              <a:rPr lang="es-ES" sz="2400" b="1" dirty="0">
                <a:solidFill>
                  <a:schemeClr val="tx2">
                    <a:lumMod val="75000"/>
                  </a:schemeClr>
                </a:solidFill>
              </a:rPr>
              <a:t>El vínculo obsesivo: </a:t>
            </a:r>
            <a:r>
              <a:rPr lang="es-ES" sz="2400" dirty="0">
                <a:solidFill>
                  <a:schemeClr val="tx1">
                    <a:lumMod val="75000"/>
                    <a:lumOff val="25000"/>
                  </a:schemeClr>
                </a:solidFill>
              </a:rPr>
              <a:t>se caracteriza por el control y el orden.</a:t>
            </a:r>
            <a:endParaRPr lang="es-ES" sz="2400" b="1" dirty="0">
              <a:solidFill>
                <a:schemeClr val="tx1">
                  <a:lumMod val="75000"/>
                  <a:lumOff val="25000"/>
                </a:schemeClr>
              </a:solidFill>
            </a:endParaRPr>
          </a:p>
          <a:p>
            <a:pPr marL="533400" indent="-533400" eaLnBrk="1" fontAlgn="auto" hangingPunct="1">
              <a:lnSpc>
                <a:spcPct val="90000"/>
              </a:lnSpc>
              <a:spcAft>
                <a:spcPts val="0"/>
              </a:spcAft>
              <a:buFont typeface="Wingdings 3" charset="2"/>
              <a:buChar char=""/>
              <a:defRPr/>
            </a:pPr>
            <a:r>
              <a:rPr lang="es-ES" sz="2400" b="1" dirty="0">
                <a:solidFill>
                  <a:schemeClr val="tx2">
                    <a:lumMod val="75000"/>
                  </a:schemeClr>
                </a:solidFill>
              </a:rPr>
              <a:t>El vínculo hipocondríaco: </a:t>
            </a:r>
            <a:r>
              <a:rPr lang="es-ES" sz="2400" dirty="0">
                <a:solidFill>
                  <a:schemeClr val="tx1">
                    <a:lumMod val="75000"/>
                    <a:lumOff val="25000"/>
                  </a:schemeClr>
                </a:solidFill>
              </a:rPr>
              <a:t>“...es el que el sujeto establece con los otros a través de su cuerpo, la salud y la queja”.</a:t>
            </a:r>
            <a:r>
              <a:rPr lang="es-ES" sz="2400" dirty="0">
                <a:solidFill>
                  <a:schemeClr val="tx1">
                    <a:lumMod val="75000"/>
                    <a:lumOff val="25000"/>
                  </a:schemeClr>
                </a:solidFill>
                <a:hlinkClick r:id="" action="ppaction://noaction"/>
              </a:rPr>
              <a:t>[2]</a:t>
            </a:r>
            <a:endParaRPr lang="es-ES" sz="2400" dirty="0">
              <a:solidFill>
                <a:schemeClr val="tx1">
                  <a:lumMod val="75000"/>
                  <a:lumOff val="25000"/>
                </a:schemeClr>
              </a:solidFill>
            </a:endParaRPr>
          </a:p>
          <a:p>
            <a:pPr marL="533400" indent="-533400" eaLnBrk="1" fontAlgn="auto" hangingPunct="1">
              <a:lnSpc>
                <a:spcPct val="90000"/>
              </a:lnSpc>
              <a:spcAft>
                <a:spcPts val="0"/>
              </a:spcAft>
              <a:buFont typeface="Wingdings" panose="05000000000000000000" pitchFamily="2" charset="2"/>
              <a:buNone/>
              <a:defRPr/>
            </a:pPr>
            <a:endParaRPr lang="es-ES" sz="1200" dirty="0">
              <a:solidFill>
                <a:schemeClr val="tx1">
                  <a:lumMod val="75000"/>
                  <a:lumOff val="25000"/>
                </a:schemeClr>
              </a:solidFill>
            </a:endParaRPr>
          </a:p>
          <a:p>
            <a:pPr marL="533400" indent="-533400" eaLnBrk="1" fontAlgn="auto" hangingPunct="1">
              <a:lnSpc>
                <a:spcPct val="90000"/>
              </a:lnSpc>
              <a:spcAft>
                <a:spcPts val="0"/>
              </a:spcAft>
              <a:buFont typeface="Wingdings 3" charset="2"/>
              <a:buChar char=""/>
              <a:defRPr/>
            </a:pPr>
            <a:r>
              <a:rPr lang="es-ES" sz="1200" dirty="0">
                <a:solidFill>
                  <a:schemeClr val="tx1">
                    <a:lumMod val="75000"/>
                    <a:lumOff val="25000"/>
                  </a:schemeClr>
                </a:solidFill>
                <a:hlinkClick r:id="" action="ppaction://noaction"/>
              </a:rPr>
              <a:t>[1]</a:t>
            </a:r>
            <a:r>
              <a:rPr lang="es-ES" sz="1200" dirty="0">
                <a:solidFill>
                  <a:schemeClr val="tx1">
                    <a:lumMod val="75000"/>
                    <a:lumOff val="25000"/>
                  </a:schemeClr>
                </a:solidFill>
              </a:rPr>
              <a:t> </a:t>
            </a:r>
            <a:r>
              <a:rPr lang="es-ES" sz="1200" dirty="0" err="1">
                <a:solidFill>
                  <a:schemeClr val="tx1">
                    <a:lumMod val="75000"/>
                    <a:lumOff val="25000"/>
                  </a:schemeClr>
                </a:solidFill>
              </a:rPr>
              <a:t>Pichón</a:t>
            </a:r>
            <a:r>
              <a:rPr lang="es-ES" sz="1200" dirty="0" err="1">
                <a:solidFill>
                  <a:schemeClr val="tx1">
                    <a:lumMod val="75000"/>
                    <a:lumOff val="25000"/>
                  </a:schemeClr>
                </a:solidFill>
                <a:sym typeface="Symbol" panose="05050102010706020507" pitchFamily="18" charset="2"/>
              </a:rPr>
              <a:t></a:t>
            </a:r>
            <a:r>
              <a:rPr lang="es-ES" sz="1200" dirty="0" err="1">
                <a:solidFill>
                  <a:schemeClr val="tx1">
                    <a:lumMod val="75000"/>
                    <a:lumOff val="25000"/>
                  </a:schemeClr>
                </a:solidFill>
              </a:rPr>
              <a:t>Rivière</a:t>
            </a:r>
            <a:r>
              <a:rPr lang="es-ES" sz="1200" dirty="0">
                <a:solidFill>
                  <a:schemeClr val="tx1">
                    <a:lumMod val="75000"/>
                    <a:lumOff val="25000"/>
                  </a:schemeClr>
                </a:solidFill>
              </a:rPr>
              <a:t>. </a:t>
            </a:r>
            <a:r>
              <a:rPr lang="es-ES" sz="1200" dirty="0" err="1">
                <a:solidFill>
                  <a:schemeClr val="tx1">
                    <a:lumMod val="75000"/>
                    <a:lumOff val="25000"/>
                  </a:schemeClr>
                </a:solidFill>
              </a:rPr>
              <a:t>Ibíd</a:t>
            </a:r>
            <a:r>
              <a:rPr lang="es-ES" sz="1200" dirty="0">
                <a:solidFill>
                  <a:schemeClr val="tx1">
                    <a:lumMod val="75000"/>
                    <a:lumOff val="25000"/>
                  </a:schemeClr>
                </a:solidFill>
              </a:rPr>
              <a:t>. Pág. 22</a:t>
            </a:r>
            <a:r>
              <a:rPr lang="es-ES" sz="1200" dirty="0">
                <a:solidFill>
                  <a:schemeClr val="tx1">
                    <a:lumMod val="75000"/>
                    <a:lumOff val="25000"/>
                  </a:schemeClr>
                </a:solidFill>
                <a:sym typeface="Symbol" panose="05050102010706020507" pitchFamily="18" charset="2"/>
              </a:rPr>
              <a:t></a:t>
            </a:r>
            <a:r>
              <a:rPr lang="es-ES" sz="1200" dirty="0">
                <a:solidFill>
                  <a:schemeClr val="tx1">
                    <a:lumMod val="75000"/>
                    <a:lumOff val="25000"/>
                  </a:schemeClr>
                </a:solidFill>
              </a:rPr>
              <a:t>23.</a:t>
            </a:r>
            <a:endParaRPr lang="es-ES" sz="1200" dirty="0">
              <a:solidFill>
                <a:schemeClr val="tx1">
                  <a:lumMod val="75000"/>
                  <a:lumOff val="25000"/>
                </a:schemeClr>
              </a:solidFill>
              <a:hlinkClick r:id="" action="ppaction://noaction"/>
            </a:endParaRPr>
          </a:p>
          <a:p>
            <a:pPr marL="533400" indent="-533400" eaLnBrk="1" fontAlgn="auto" hangingPunct="1">
              <a:lnSpc>
                <a:spcPct val="90000"/>
              </a:lnSpc>
              <a:spcAft>
                <a:spcPts val="0"/>
              </a:spcAft>
              <a:buFont typeface="Wingdings 3" charset="2"/>
              <a:buChar char=""/>
              <a:defRPr/>
            </a:pPr>
            <a:r>
              <a:rPr lang="es-ES" sz="1200" dirty="0">
                <a:solidFill>
                  <a:schemeClr val="tx1">
                    <a:lumMod val="75000"/>
                    <a:lumOff val="25000"/>
                  </a:schemeClr>
                </a:solidFill>
                <a:hlinkClick r:id="" action="ppaction://noaction"/>
              </a:rPr>
              <a:t>[2]</a:t>
            </a:r>
            <a:r>
              <a:rPr lang="es-ES" sz="1200" dirty="0">
                <a:solidFill>
                  <a:schemeClr val="tx1">
                    <a:lumMod val="75000"/>
                    <a:lumOff val="25000"/>
                  </a:schemeClr>
                </a:solidFill>
              </a:rPr>
              <a:t> </a:t>
            </a:r>
            <a:r>
              <a:rPr lang="es-ES" sz="1200" dirty="0" err="1">
                <a:solidFill>
                  <a:schemeClr val="tx1">
                    <a:lumMod val="75000"/>
                    <a:lumOff val="25000"/>
                  </a:schemeClr>
                </a:solidFill>
              </a:rPr>
              <a:t>Ibíd</a:t>
            </a:r>
            <a:r>
              <a:rPr lang="es-ES" sz="1200" dirty="0">
                <a:solidFill>
                  <a:schemeClr val="tx1">
                    <a:lumMod val="75000"/>
                    <a:lumOff val="25000"/>
                  </a:schemeClr>
                </a:solidFill>
              </a:rPr>
              <a:t>. Pág. 23.</a:t>
            </a:r>
          </a:p>
        </p:txBody>
      </p:sp>
    </p:spTree>
    <p:extLst>
      <p:ext uri="{BB962C8B-B14F-4D97-AF65-F5344CB8AC3E}">
        <p14:creationId xmlns:p14="http://schemas.microsoft.com/office/powerpoint/2010/main" val="15696536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plus(in)">
                                      <p:cBhvr>
                                        <p:cTn id="7" dur="20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plus(in)">
                                      <p:cBhvr>
                                        <p:cTn id="12" dur="20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plus(in)">
                                      <p:cBhvr>
                                        <p:cTn id="17" dur="2000"/>
                                        <p:tgtEl>
                                          <p:spTgt spid="440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44035">
                                            <p:txEl>
                                              <p:pRg st="3" end="3"/>
                                            </p:txEl>
                                          </p:spTgt>
                                        </p:tgtEl>
                                        <p:attrNameLst>
                                          <p:attrName>style.visibility</p:attrName>
                                        </p:attrNameLst>
                                      </p:cBhvr>
                                      <p:to>
                                        <p:strVal val="visible"/>
                                      </p:to>
                                    </p:set>
                                    <p:animEffect transition="in" filter="plus(in)">
                                      <p:cBhvr>
                                        <p:cTn id="22" dur="2000"/>
                                        <p:tgtEl>
                                          <p:spTgt spid="440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44035">
                                            <p:txEl>
                                              <p:pRg st="5" end="5"/>
                                            </p:txEl>
                                          </p:spTgt>
                                        </p:tgtEl>
                                        <p:attrNameLst>
                                          <p:attrName>style.visibility</p:attrName>
                                        </p:attrNameLst>
                                      </p:cBhvr>
                                      <p:to>
                                        <p:strVal val="visible"/>
                                      </p:to>
                                    </p:set>
                                    <p:animEffect transition="in" filter="plus(in)">
                                      <p:cBhvr>
                                        <p:cTn id="27" dur="2000"/>
                                        <p:tgtEl>
                                          <p:spTgt spid="44035">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44035">
                                            <p:txEl>
                                              <p:pRg st="6" end="6"/>
                                            </p:txEl>
                                          </p:spTgt>
                                        </p:tgtEl>
                                        <p:attrNameLst>
                                          <p:attrName>style.visibility</p:attrName>
                                        </p:attrNameLst>
                                      </p:cBhvr>
                                      <p:to>
                                        <p:strVal val="visible"/>
                                      </p:to>
                                    </p:set>
                                    <p:animEffect transition="in" filter="plus(in)">
                                      <p:cBhvr>
                                        <p:cTn id="32" dur="2000"/>
                                        <p:tgtEl>
                                          <p:spTgt spid="440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a:extLst>
              <a:ext uri="{FF2B5EF4-FFF2-40B4-BE49-F238E27FC236}">
                <a16:creationId xmlns:a16="http://schemas.microsoft.com/office/drawing/2014/main" id="{4406DEF1-6E02-43ED-B8FC-68FAF4E587EE}"/>
              </a:ext>
            </a:extLst>
          </p:cNvPr>
          <p:cNvSpPr>
            <a:spLocks noGrp="1" noChangeArrowheads="1"/>
          </p:cNvSpPr>
          <p:nvPr>
            <p:ph type="title"/>
          </p:nvPr>
        </p:nvSpPr>
        <p:spPr>
          <a:xfrm>
            <a:off x="1944688" y="623888"/>
            <a:ext cx="6589712" cy="1281112"/>
          </a:xfrm>
        </p:spPr>
        <p:txBody>
          <a:bodyPr rtlCol="0">
            <a:normAutofit/>
          </a:bodyPr>
          <a:lstStyle/>
          <a:p>
            <a:pPr marL="800100" indent="-800100" eaLnBrk="1" fontAlgn="auto" hangingPunct="1">
              <a:spcAft>
                <a:spcPts val="0"/>
              </a:spcAft>
              <a:defRPr/>
            </a:pPr>
            <a:r>
              <a:rPr lang="es-ES" b="1" dirty="0">
                <a:solidFill>
                  <a:schemeClr val="tx2">
                    <a:lumMod val="75000"/>
                  </a:schemeClr>
                </a:solidFill>
                <a:effectLst>
                  <a:outerShdw blurRad="38100" dist="38100" dir="2700000" algn="tl">
                    <a:srgbClr val="000000"/>
                  </a:outerShdw>
                </a:effectLst>
              </a:rPr>
              <a:t>2. Patología del vínculo.</a:t>
            </a:r>
          </a:p>
        </p:txBody>
      </p:sp>
      <p:sp>
        <p:nvSpPr>
          <p:cNvPr id="45059" name="Rectangle 3">
            <a:extLst>
              <a:ext uri="{FF2B5EF4-FFF2-40B4-BE49-F238E27FC236}">
                <a16:creationId xmlns:a16="http://schemas.microsoft.com/office/drawing/2014/main" id="{79CCA6C3-1FF0-440C-AFB9-964D208138D8}"/>
              </a:ext>
            </a:extLst>
          </p:cNvPr>
          <p:cNvSpPr>
            <a:spLocks noGrp="1" noChangeArrowheads="1"/>
          </p:cNvSpPr>
          <p:nvPr>
            <p:ph idx="1"/>
          </p:nvPr>
        </p:nvSpPr>
        <p:spPr>
          <a:xfrm>
            <a:off x="1115616" y="2133600"/>
            <a:ext cx="7418784" cy="3778250"/>
          </a:xfrm>
        </p:spPr>
        <p:txBody>
          <a:bodyPr rtlCol="0">
            <a:normAutofit/>
          </a:bodyPr>
          <a:lstStyle/>
          <a:p>
            <a:pPr marL="533400" indent="-533400" eaLnBrk="1" fontAlgn="auto" hangingPunct="1">
              <a:lnSpc>
                <a:spcPct val="90000"/>
              </a:lnSpc>
              <a:spcAft>
                <a:spcPts val="0"/>
              </a:spcAft>
              <a:buFont typeface="Wingdings 3" charset="2"/>
              <a:buChar char=""/>
              <a:defRPr/>
            </a:pPr>
            <a:r>
              <a:rPr lang="es-ES" sz="2400" b="1" dirty="0">
                <a:solidFill>
                  <a:schemeClr val="tx2">
                    <a:lumMod val="75000"/>
                  </a:schemeClr>
                </a:solidFill>
              </a:rPr>
              <a:t>El vínculo histérico: </a:t>
            </a:r>
            <a:r>
              <a:rPr lang="es-ES" sz="2400" dirty="0">
                <a:solidFill>
                  <a:schemeClr val="tx1">
                    <a:lumMod val="75000"/>
                    <a:lumOff val="25000"/>
                  </a:schemeClr>
                </a:solidFill>
              </a:rPr>
              <a:t>se caracteriza por la plasticidad y el dramatismo.</a:t>
            </a:r>
          </a:p>
          <a:p>
            <a:pPr marL="533400" indent="-533400" eaLnBrk="1" fontAlgn="auto" hangingPunct="1">
              <a:lnSpc>
                <a:spcPct val="90000"/>
              </a:lnSpc>
              <a:spcAft>
                <a:spcPts val="0"/>
              </a:spcAft>
              <a:buFont typeface="Wingdings 3" charset="2"/>
              <a:buChar char=""/>
              <a:defRPr/>
            </a:pPr>
            <a:endParaRPr lang="es-ES" sz="2400" b="1" dirty="0">
              <a:solidFill>
                <a:schemeClr val="tx1">
                  <a:lumMod val="75000"/>
                  <a:lumOff val="25000"/>
                </a:schemeClr>
              </a:solidFill>
            </a:endParaRPr>
          </a:p>
          <a:p>
            <a:pPr marL="533400" indent="-533400" eaLnBrk="1" fontAlgn="auto" hangingPunct="1">
              <a:lnSpc>
                <a:spcPct val="90000"/>
              </a:lnSpc>
              <a:spcAft>
                <a:spcPts val="0"/>
              </a:spcAft>
              <a:buFont typeface="Wingdings 3" charset="2"/>
              <a:buChar char=""/>
              <a:defRPr/>
            </a:pPr>
            <a:r>
              <a:rPr lang="es-ES" sz="2400" b="1" dirty="0">
                <a:solidFill>
                  <a:schemeClr val="tx2">
                    <a:lumMod val="75000"/>
                  </a:schemeClr>
                </a:solidFill>
              </a:rPr>
              <a:t>El vínculo nocturno: </a:t>
            </a:r>
            <a:r>
              <a:rPr lang="es-ES" sz="2400" dirty="0">
                <a:solidFill>
                  <a:schemeClr val="tx1">
                    <a:lumMod val="75000"/>
                    <a:lumOff val="25000"/>
                  </a:schemeClr>
                </a:solidFill>
              </a:rPr>
              <a:t>si bien se trata de un vínculo extraído de pacientes con cuadros oníricos de confusión metal, se puede decir de él que lo caracteriza la actividad de la noche y el sueño, es decir que se puede generalizar a todo sujeto que establece vínculos bajo estas dos circunstancias.</a:t>
            </a:r>
            <a:endParaRPr lang="es-ES" sz="2400" b="1" dirty="0">
              <a:solidFill>
                <a:schemeClr val="tx1">
                  <a:lumMod val="75000"/>
                  <a:lumOff val="25000"/>
                </a:schemeClr>
              </a:solidFill>
            </a:endParaRPr>
          </a:p>
          <a:p>
            <a:pPr marL="533400" indent="-533400" eaLnBrk="1" fontAlgn="auto" hangingPunct="1">
              <a:lnSpc>
                <a:spcPct val="90000"/>
              </a:lnSpc>
              <a:spcAft>
                <a:spcPts val="0"/>
              </a:spcAft>
              <a:buFont typeface="Wingdings 3" charset="2"/>
              <a:buChar char=""/>
              <a:defRPr/>
            </a:pPr>
            <a:endParaRPr lang="es-ES" sz="1600" dirty="0">
              <a:solidFill>
                <a:schemeClr val="tx1">
                  <a:lumMod val="75000"/>
                  <a:lumOff val="25000"/>
                </a:schemeClr>
              </a:solidFill>
            </a:endParaRPr>
          </a:p>
        </p:txBody>
      </p:sp>
    </p:spTree>
    <p:extLst>
      <p:ext uri="{BB962C8B-B14F-4D97-AF65-F5344CB8AC3E}">
        <p14:creationId xmlns:p14="http://schemas.microsoft.com/office/powerpoint/2010/main" val="251481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a:extLst>
              <a:ext uri="{FF2B5EF4-FFF2-40B4-BE49-F238E27FC236}">
                <a16:creationId xmlns:a16="http://schemas.microsoft.com/office/drawing/2014/main" id="{5156C957-F35E-4284-9C08-32D2708655F3}"/>
              </a:ext>
            </a:extLst>
          </p:cNvPr>
          <p:cNvSpPr>
            <a:spLocks noGrp="1" noChangeArrowheads="1"/>
          </p:cNvSpPr>
          <p:nvPr>
            <p:ph type="title"/>
          </p:nvPr>
        </p:nvSpPr>
        <p:spPr>
          <a:xfrm>
            <a:off x="1944688" y="623888"/>
            <a:ext cx="6589712" cy="1281112"/>
          </a:xfrm>
        </p:spPr>
        <p:txBody>
          <a:bodyPr rtlCol="0">
            <a:normAutofit/>
          </a:bodyPr>
          <a:lstStyle/>
          <a:p>
            <a:pPr marL="800100" indent="-800100" eaLnBrk="1" fontAlgn="auto" hangingPunct="1">
              <a:spcAft>
                <a:spcPts val="0"/>
              </a:spcAft>
              <a:defRPr/>
            </a:pPr>
            <a:r>
              <a:rPr lang="es-ES" b="1" dirty="0">
                <a:solidFill>
                  <a:schemeClr val="tx2">
                    <a:lumMod val="75000"/>
                  </a:schemeClr>
                </a:solidFill>
                <a:effectLst>
                  <a:outerShdw blurRad="38100" dist="38100" dir="2700000" algn="tl">
                    <a:srgbClr val="000000"/>
                  </a:outerShdw>
                </a:effectLst>
              </a:rPr>
              <a:t>2. Patología del vínculo.</a:t>
            </a:r>
          </a:p>
        </p:txBody>
      </p:sp>
      <p:sp>
        <p:nvSpPr>
          <p:cNvPr id="46083" name="Rectangle 3">
            <a:extLst>
              <a:ext uri="{FF2B5EF4-FFF2-40B4-BE49-F238E27FC236}">
                <a16:creationId xmlns:a16="http://schemas.microsoft.com/office/drawing/2014/main" id="{1074CFBF-08FD-494F-AA8F-2562E500BA87}"/>
              </a:ext>
            </a:extLst>
          </p:cNvPr>
          <p:cNvSpPr>
            <a:spLocks noGrp="1" noChangeArrowheads="1"/>
          </p:cNvSpPr>
          <p:nvPr>
            <p:ph idx="1"/>
          </p:nvPr>
        </p:nvSpPr>
        <p:spPr>
          <a:xfrm>
            <a:off x="1187624" y="2133600"/>
            <a:ext cx="7346776" cy="3778250"/>
          </a:xfrm>
        </p:spPr>
        <p:txBody>
          <a:bodyPr rtlCol="0">
            <a:normAutofit/>
          </a:bodyPr>
          <a:lstStyle/>
          <a:p>
            <a:pPr marL="533400" indent="-533400" eaLnBrk="1" fontAlgn="auto" hangingPunct="1">
              <a:spcAft>
                <a:spcPts val="0"/>
              </a:spcAft>
              <a:buFont typeface="Wingdings 3" charset="2"/>
              <a:buChar char=""/>
              <a:defRPr/>
            </a:pPr>
            <a:r>
              <a:rPr lang="es-ES" sz="2400" b="1" dirty="0">
                <a:solidFill>
                  <a:schemeClr val="tx2">
                    <a:lumMod val="75000"/>
                  </a:schemeClr>
                </a:solidFill>
              </a:rPr>
              <a:t>El vínculo regresivo: </a:t>
            </a:r>
            <a:r>
              <a:rPr lang="es-ES" sz="2400" dirty="0">
                <a:solidFill>
                  <a:schemeClr val="tx1">
                    <a:lumMod val="75000"/>
                    <a:lumOff val="25000"/>
                  </a:schemeClr>
                </a:solidFill>
              </a:rPr>
              <a:t>sucede cuando hay despersonalización o negación de la mismidad; está enmarcado por tanto dentro de los cuadros psicóticos.</a:t>
            </a:r>
          </a:p>
          <a:p>
            <a:pPr marL="533400" indent="-533400" eaLnBrk="1" fontAlgn="auto" hangingPunct="1">
              <a:spcAft>
                <a:spcPts val="0"/>
              </a:spcAft>
              <a:buFont typeface="Wingdings 3" charset="2"/>
              <a:buChar char=""/>
              <a:defRPr/>
            </a:pPr>
            <a:r>
              <a:rPr lang="es-ES" sz="2400" b="1" dirty="0">
                <a:solidFill>
                  <a:schemeClr val="tx2">
                    <a:lumMod val="75000"/>
                  </a:schemeClr>
                </a:solidFill>
              </a:rPr>
              <a:t>El vínculo de la confusión</a:t>
            </a:r>
            <a:r>
              <a:rPr lang="es-ES" sz="2400" dirty="0">
                <a:solidFill>
                  <a:schemeClr val="tx2">
                    <a:lumMod val="75000"/>
                  </a:schemeClr>
                </a:solidFill>
              </a:rPr>
              <a:t>:</a:t>
            </a:r>
            <a:r>
              <a:rPr lang="es-ES" sz="2400" dirty="0">
                <a:solidFill>
                  <a:schemeClr val="tx1">
                    <a:lumMod val="75000"/>
                    <a:lumOff val="25000"/>
                  </a:schemeClr>
                </a:solidFill>
              </a:rPr>
              <a:t> “...es en realidad el vínculo con el sueño  dice Pichón.</a:t>
            </a:r>
          </a:p>
          <a:p>
            <a:pPr marL="533400" indent="-533400" eaLnBrk="1" fontAlgn="auto" hangingPunct="1">
              <a:spcAft>
                <a:spcPts val="0"/>
              </a:spcAft>
              <a:buFont typeface="Wingdings" panose="05000000000000000000" pitchFamily="2" charset="2"/>
              <a:buNone/>
              <a:defRPr/>
            </a:pPr>
            <a:endParaRPr lang="es-ES" sz="2400" dirty="0">
              <a:solidFill>
                <a:schemeClr val="tx1">
                  <a:lumMod val="75000"/>
                  <a:lumOff val="25000"/>
                </a:schemeClr>
              </a:solidFill>
            </a:endParaRPr>
          </a:p>
        </p:txBody>
      </p:sp>
    </p:spTree>
    <p:extLst>
      <p:ext uri="{BB962C8B-B14F-4D97-AF65-F5344CB8AC3E}">
        <p14:creationId xmlns:p14="http://schemas.microsoft.com/office/powerpoint/2010/main" val="24573231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plus(in)">
                                      <p:cBhvr>
                                        <p:cTn id="7" dur="20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plus(in)">
                                      <p:cBhvr>
                                        <p:cTn id="12" dur="2000"/>
                                        <p:tgtEl>
                                          <p:spTgt spid="460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Factores de Riesgo en el Niño</a:t>
            </a:r>
          </a:p>
        </p:txBody>
      </p:sp>
      <p:sp>
        <p:nvSpPr>
          <p:cNvPr id="3" name="2 Marcador de contenido"/>
          <p:cNvSpPr>
            <a:spLocks noGrp="1"/>
          </p:cNvSpPr>
          <p:nvPr>
            <p:ph idx="1"/>
          </p:nvPr>
        </p:nvSpPr>
        <p:spPr/>
        <p:txBody>
          <a:bodyPr>
            <a:normAutofit/>
          </a:bodyPr>
          <a:lstStyle/>
          <a:p>
            <a:r>
              <a:rPr lang="es-MX" dirty="0"/>
              <a:t>Abandono del niño, sea con una renuncia explícita o implícita por parte de sus padres o tutores.</a:t>
            </a:r>
          </a:p>
          <a:p>
            <a:r>
              <a:rPr lang="es-MX" dirty="0"/>
              <a:t>Desatención en sus necesidades básicas de afecto, alimentación, higiene, salud, educación y seguridad.</a:t>
            </a:r>
          </a:p>
          <a:p>
            <a:r>
              <a:rPr lang="es-MX" dirty="0"/>
              <a:t>Abusos físicos sufridos dentro o fuera de la familia, tales como palizas, quemaduras, etc.</a:t>
            </a:r>
          </a:p>
          <a:p>
            <a:r>
              <a:rPr lang="es-MX" dirty="0"/>
              <a:t>Abusos psíquicos por los que el menor se siente rechazado, amenazado, ridiculizado y aislado, interfiriéndole en la satisfacción de sus necesidades psicológicas, particularmente los que tienen que ver con sus relaciones interpersonales y con la autoestima.</a:t>
            </a:r>
          </a:p>
          <a:p>
            <a:r>
              <a:rPr lang="es-MX" dirty="0"/>
              <a:t>Abusos sexuales en cualquiera de sus formas.</a:t>
            </a:r>
          </a:p>
          <a:p>
            <a:endParaRPr lang="es-MX" dirty="0"/>
          </a:p>
        </p:txBody>
      </p:sp>
      <p:pic>
        <p:nvPicPr>
          <p:cNvPr id="4" name="Picture 4">
            <a:extLst>
              <a:ext uri="{FF2B5EF4-FFF2-40B4-BE49-F238E27FC236}">
                <a16:creationId xmlns:a16="http://schemas.microsoft.com/office/drawing/2014/main" id="{550C40C3-FBAF-41DE-A911-30A17BCDE3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04813"/>
            <a:ext cx="1368401" cy="86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1008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Factores de Riesgo en el Niño</a:t>
            </a:r>
          </a:p>
        </p:txBody>
      </p:sp>
      <p:sp>
        <p:nvSpPr>
          <p:cNvPr id="3" name="2 Marcador de contenido"/>
          <p:cNvSpPr>
            <a:spLocks noGrp="1"/>
          </p:cNvSpPr>
          <p:nvPr>
            <p:ph idx="1"/>
          </p:nvPr>
        </p:nvSpPr>
        <p:spPr/>
        <p:txBody>
          <a:bodyPr>
            <a:normAutofit fontScale="85000" lnSpcReduction="10000"/>
          </a:bodyPr>
          <a:lstStyle/>
          <a:p>
            <a:r>
              <a:rPr lang="es-MX" dirty="0"/>
              <a:t>Falta de escolarización y ausentismo escolar.</a:t>
            </a:r>
          </a:p>
          <a:p>
            <a:r>
              <a:rPr lang="es-MX" dirty="0"/>
              <a:t>Explotación de diferentes tipos, entre las que destacan la mendicidad y la explotación laboral, obligando al menor a realizar trabajos (sean o no domésticos) que por exceder los límites de lo habitual, deberían ser realizados por adultos, e interfieren de manera clara en las actividades y necesidades escolares del niño.</a:t>
            </a:r>
          </a:p>
          <a:p>
            <a:r>
              <a:rPr lang="es-MX" dirty="0"/>
              <a:t>Discriminaciones sufridas por razón de raza, sexo, minusvalía o enfermedades.</a:t>
            </a:r>
          </a:p>
          <a:p>
            <a:r>
              <a:rPr lang="es-MX" dirty="0"/>
              <a:t>Pertenecer a un ambiente familiar con graves desestructuraciones, por causa de la problemática en que se encuentran sus padres.</a:t>
            </a:r>
          </a:p>
          <a:p>
            <a:r>
              <a:rPr lang="es-MX" dirty="0"/>
              <a:t>Estar integrado en un medio donde las conductas de los adultos promueven en el menor pautas de conductas antisociales o desviadas, particularmente en las áreas de la agresividad, la apropiación indebida, la sexualidad y el tráfico o consumo de drogas.</a:t>
            </a:r>
          </a:p>
          <a:p>
            <a:endParaRPr lang="es-MX" dirty="0"/>
          </a:p>
        </p:txBody>
      </p:sp>
      <p:pic>
        <p:nvPicPr>
          <p:cNvPr id="4" name="Picture 4">
            <a:extLst>
              <a:ext uri="{FF2B5EF4-FFF2-40B4-BE49-F238E27FC236}">
                <a16:creationId xmlns:a16="http://schemas.microsoft.com/office/drawing/2014/main" id="{550C40C3-FBAF-41DE-A911-30A17BCDE3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04813"/>
            <a:ext cx="1368401"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1753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Factores de Riesgo: Familiar</a:t>
            </a:r>
          </a:p>
        </p:txBody>
      </p:sp>
      <p:sp>
        <p:nvSpPr>
          <p:cNvPr id="3" name="2 Marcador de contenido"/>
          <p:cNvSpPr>
            <a:spLocks noGrp="1"/>
          </p:cNvSpPr>
          <p:nvPr>
            <p:ph idx="1"/>
          </p:nvPr>
        </p:nvSpPr>
        <p:spPr/>
        <p:txBody>
          <a:bodyPr/>
          <a:lstStyle/>
          <a:p>
            <a:r>
              <a:rPr lang="es-MX" dirty="0"/>
              <a:t>Las características familiares, como por ejemplo: </a:t>
            </a:r>
          </a:p>
          <a:p>
            <a:r>
              <a:rPr lang="es-MX" dirty="0"/>
              <a:t>la baja cohesión familiar, </a:t>
            </a:r>
          </a:p>
          <a:p>
            <a:r>
              <a:rPr lang="es-MX" dirty="0"/>
              <a:t>padres con enfermedad mental, </a:t>
            </a:r>
          </a:p>
          <a:p>
            <a:r>
              <a:rPr lang="es-MX" dirty="0"/>
              <a:t>presencia de estilos parentales coercitivos, ambivalentes o permisivos, han sido considerados como factores de riesgo asociados a diversas problemáticas. </a:t>
            </a:r>
          </a:p>
          <a:p>
            <a:r>
              <a:rPr lang="es-MX" dirty="0"/>
              <a:t>También se ha vinculado la pobreza familiar como un estresor que tiene un importante impacto sobre el desarrollo de niños y jóvenes</a:t>
            </a:r>
          </a:p>
        </p:txBody>
      </p:sp>
      <p:pic>
        <p:nvPicPr>
          <p:cNvPr id="4" name="Picture 4">
            <a:extLst>
              <a:ext uri="{FF2B5EF4-FFF2-40B4-BE49-F238E27FC236}">
                <a16:creationId xmlns:a16="http://schemas.microsoft.com/office/drawing/2014/main" id="{D3F6B342-A32B-4B25-B86A-FFB2E32CF6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404813"/>
            <a:ext cx="1440409" cy="791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9453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Que significa estar en Riesgo</a:t>
            </a:r>
          </a:p>
        </p:txBody>
      </p:sp>
      <p:sp>
        <p:nvSpPr>
          <p:cNvPr id="3" name="2 Marcador de contenido"/>
          <p:cNvSpPr>
            <a:spLocks noGrp="1"/>
          </p:cNvSpPr>
          <p:nvPr>
            <p:ph idx="1"/>
          </p:nvPr>
        </p:nvSpPr>
        <p:spPr>
          <a:xfrm>
            <a:off x="755576" y="1700808"/>
            <a:ext cx="6707088" cy="4876800"/>
          </a:xfrm>
        </p:spPr>
        <p:txBody>
          <a:bodyPr/>
          <a:lstStyle/>
          <a:p>
            <a:r>
              <a:rPr lang="es-MX" dirty="0"/>
              <a:t>La condición de estar en riesgo se define por la interacción de factores externos (influencia de pares, familia, escuela, comunidad y cultura) con vulnerabilidades individuales (características cognitivas, capacidad de resolución de conflictos, tolerancia a la frustración, etc.) que sensibilizan a ciertos individuos que se encuentran más expuestos ante estos.</a:t>
            </a:r>
          </a:p>
        </p:txBody>
      </p:sp>
      <p:pic>
        <p:nvPicPr>
          <p:cNvPr id="4" name="Picture 4">
            <a:extLst>
              <a:ext uri="{FF2B5EF4-FFF2-40B4-BE49-F238E27FC236}">
                <a16:creationId xmlns:a16="http://schemas.microsoft.com/office/drawing/2014/main" id="{1822D9A3-6B5E-4D0F-87D1-5AAED8F89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404813"/>
            <a:ext cx="1584425" cy="791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9771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Violencia Familiar</a:t>
            </a:r>
          </a:p>
        </p:txBody>
      </p:sp>
      <p:sp>
        <p:nvSpPr>
          <p:cNvPr id="3" name="2 Marcador de contenido"/>
          <p:cNvSpPr>
            <a:spLocks noGrp="1"/>
          </p:cNvSpPr>
          <p:nvPr>
            <p:ph idx="1"/>
          </p:nvPr>
        </p:nvSpPr>
        <p:spPr/>
        <p:txBody>
          <a:bodyPr>
            <a:normAutofit fontScale="92500" lnSpcReduction="20000"/>
          </a:bodyPr>
          <a:lstStyle/>
          <a:p>
            <a:r>
              <a:rPr lang="es-MX" dirty="0"/>
              <a:t>La </a:t>
            </a:r>
            <a:r>
              <a:rPr lang="es-MX" b="1" dirty="0"/>
              <a:t>violencia familiar</a:t>
            </a:r>
            <a:r>
              <a:rPr lang="es-MX" dirty="0"/>
              <a:t>, es la acción u omisión que el integrante de un grupo familiar ejerce contra otro y que produce un daño no accidental en el aspecto físico o psíquico.</a:t>
            </a:r>
          </a:p>
          <a:p>
            <a:endParaRPr lang="es-MX" dirty="0"/>
          </a:p>
          <a:p>
            <a:r>
              <a:rPr lang="es-MX" dirty="0"/>
              <a:t>Física que es la que se manifiesta a través de lesiones graves o bien a través de otras menores, que no requieren asistencia médica pero que igualmente causan un gran daño a todos los niveles a la víctima.</a:t>
            </a:r>
          </a:p>
          <a:p>
            <a:endParaRPr lang="es-MX" dirty="0"/>
          </a:p>
          <a:p>
            <a:r>
              <a:rPr lang="es-MX" dirty="0"/>
              <a:t>Psicológica que es aquella en la que la víctima no sufre físicamente sino psicológica (el rechazo, el ignorar, el terror o el aislamiento)</a:t>
            </a:r>
          </a:p>
          <a:p>
            <a:endParaRPr lang="es-MX" dirty="0"/>
          </a:p>
          <a:p>
            <a:r>
              <a:rPr lang="es-MX" b="1" dirty="0"/>
              <a:t>Omisión de obligaciones y responsabilidades</a:t>
            </a:r>
            <a:r>
              <a:rPr lang="es-MX" dirty="0"/>
              <a:t>. Por ejemplo, cuando un padre abandona a su hijo y no le proporciona los alimentos y el cuidado que éste necesita. </a:t>
            </a:r>
          </a:p>
        </p:txBody>
      </p:sp>
      <p:pic>
        <p:nvPicPr>
          <p:cNvPr id="4" name="Picture 4">
            <a:extLst>
              <a:ext uri="{FF2B5EF4-FFF2-40B4-BE49-F238E27FC236}">
                <a16:creationId xmlns:a16="http://schemas.microsoft.com/office/drawing/2014/main" id="{0E44DBA1-7288-4F57-8E3B-B50CCAAD30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404813"/>
            <a:ext cx="1584425" cy="86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7258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5C4BF-185C-490E-BBD4-150A2B9A9A5C}"/>
              </a:ext>
            </a:extLst>
          </p:cNvPr>
          <p:cNvSpPr>
            <a:spLocks noGrp="1"/>
          </p:cNvSpPr>
          <p:nvPr>
            <p:ph type="title"/>
          </p:nvPr>
        </p:nvSpPr>
        <p:spPr/>
        <p:txBody>
          <a:bodyPr/>
          <a:lstStyle/>
          <a:p>
            <a:r>
              <a:rPr lang="es-PE" dirty="0"/>
              <a:t>Violencia</a:t>
            </a:r>
          </a:p>
        </p:txBody>
      </p:sp>
      <p:sp>
        <p:nvSpPr>
          <p:cNvPr id="3" name="Content Placeholder 2">
            <a:extLst>
              <a:ext uri="{FF2B5EF4-FFF2-40B4-BE49-F238E27FC236}">
                <a16:creationId xmlns:a16="http://schemas.microsoft.com/office/drawing/2014/main" id="{0AB4286D-913F-4F21-9547-D84B43D3605A}"/>
              </a:ext>
            </a:extLst>
          </p:cNvPr>
          <p:cNvSpPr>
            <a:spLocks noGrp="1"/>
          </p:cNvSpPr>
          <p:nvPr>
            <p:ph idx="1"/>
          </p:nvPr>
        </p:nvSpPr>
        <p:spPr/>
        <p:txBody>
          <a:bodyPr/>
          <a:lstStyle/>
          <a:p>
            <a:r>
              <a:rPr lang="es-PE" dirty="0"/>
              <a:t>La </a:t>
            </a:r>
            <a:r>
              <a:rPr lang="es-PE" b="1" dirty="0"/>
              <a:t>violencia</a:t>
            </a:r>
            <a:r>
              <a:rPr lang="es-PE" b="1" baseline="30000" dirty="0"/>
              <a:t> </a:t>
            </a:r>
            <a:r>
              <a:rPr lang="es-PE" dirty="0"/>
              <a:t>es el tipo de </a:t>
            </a:r>
            <a:r>
              <a:rPr lang="es-PE" dirty="0">
                <a:hlinkClick r:id="rId2" tooltip="Interacción"/>
              </a:rPr>
              <a:t>interacción</a:t>
            </a:r>
            <a:r>
              <a:rPr lang="es-PE" dirty="0"/>
              <a:t> entre sujetos que se manifiesta en aquellas conductas o situaciones que, de forma deliberada, aprendida o imitada, provocan o amenazan con hacer </a:t>
            </a:r>
            <a:r>
              <a:rPr lang="es-PE" dirty="0">
                <a:hlinkClick r:id="rId3" tooltip="Daño"/>
              </a:rPr>
              <a:t>daño</a:t>
            </a:r>
            <a:r>
              <a:rPr lang="es-PE" dirty="0"/>
              <a:t>, </a:t>
            </a:r>
            <a:r>
              <a:rPr lang="es-PE" dirty="0">
                <a:hlinkClick r:id="rId4" tooltip="Mal"/>
              </a:rPr>
              <a:t>mal</a:t>
            </a:r>
            <a:r>
              <a:rPr lang="es-PE" dirty="0"/>
              <a:t> o sometimiento grave (físico, sexual, verbal o psicológico) o ignoran a un individuo o a una colectividad, o efectivamente lo realizan, afectando a sus víctimas de tal manera que limitan sus potencialidades presentes o futuras. </a:t>
            </a:r>
          </a:p>
          <a:p>
            <a:endParaRPr lang="es-PE" dirty="0"/>
          </a:p>
          <a:p>
            <a:r>
              <a:rPr lang="es-PE" dirty="0"/>
              <a:t>Puede producirse a través de acciones y lenguajes, pero también de silencios e inacciones. De repetición de procesos.</a:t>
            </a:r>
          </a:p>
        </p:txBody>
      </p:sp>
      <p:pic>
        <p:nvPicPr>
          <p:cNvPr id="4" name="Picture 4">
            <a:extLst>
              <a:ext uri="{FF2B5EF4-FFF2-40B4-BE49-F238E27FC236}">
                <a16:creationId xmlns:a16="http://schemas.microsoft.com/office/drawing/2014/main" id="{9060EB0B-B2B8-4C0C-9355-B64CC8651C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404664"/>
            <a:ext cx="1662113" cy="760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589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77900"/>
            <a:ext cx="8229600" cy="990600"/>
          </a:xfrm>
        </p:spPr>
        <p:txBody>
          <a:bodyPr/>
          <a:lstStyle/>
          <a:p>
            <a:r>
              <a:rPr lang="es-MX" dirty="0"/>
              <a:t>Desprotección Familiar</a:t>
            </a:r>
          </a:p>
        </p:txBody>
      </p:sp>
      <p:sp>
        <p:nvSpPr>
          <p:cNvPr id="3" name="2 Marcador de contenido"/>
          <p:cNvSpPr>
            <a:spLocks noGrp="1"/>
          </p:cNvSpPr>
          <p:nvPr>
            <p:ph idx="1"/>
          </p:nvPr>
        </p:nvSpPr>
        <p:spPr>
          <a:xfrm>
            <a:off x="539602" y="2348880"/>
            <a:ext cx="7632848" cy="4876800"/>
          </a:xfrm>
        </p:spPr>
        <p:txBody>
          <a:bodyPr/>
          <a:lstStyle/>
          <a:p>
            <a:r>
              <a:rPr lang="es-MX" dirty="0"/>
              <a:t>Las causas de la desprotección son muchas veces complejas, y varían de país en país, así como a lo largo de la historia. (</a:t>
            </a:r>
            <a:r>
              <a:rPr lang="es-MX" dirty="0" err="1"/>
              <a:t>Barthelemy</a:t>
            </a:r>
            <a:r>
              <a:rPr lang="es-MX" dirty="0"/>
              <a:t>, 1972). Existen infinidades causas de la desprotección de un menor, lo cual para el desarrollo de nuestra investigación tomamos como dimensiones la Situación económica de la familia, la maternidad prematura y la Disfunción familiar. </a:t>
            </a:r>
          </a:p>
        </p:txBody>
      </p:sp>
      <p:pic>
        <p:nvPicPr>
          <p:cNvPr id="4" name="Picture 4">
            <a:extLst>
              <a:ext uri="{FF2B5EF4-FFF2-40B4-BE49-F238E27FC236}">
                <a16:creationId xmlns:a16="http://schemas.microsoft.com/office/drawing/2014/main" id="{1843F581-24D4-491B-B273-CF3AC0C43E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404813"/>
            <a:ext cx="1656433"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1821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Desprotección Familiar</a:t>
            </a:r>
          </a:p>
        </p:txBody>
      </p:sp>
      <p:sp>
        <p:nvSpPr>
          <p:cNvPr id="3" name="2 Marcador de contenido"/>
          <p:cNvSpPr>
            <a:spLocks noGrp="1"/>
          </p:cNvSpPr>
          <p:nvPr>
            <p:ph idx="1"/>
          </p:nvPr>
        </p:nvSpPr>
        <p:spPr/>
        <p:txBody>
          <a:bodyPr/>
          <a:lstStyle/>
          <a:p>
            <a:r>
              <a:rPr lang="es-MX" dirty="0"/>
              <a:t>Disfunción familiar, es otro factor que motiva a los padres de deshacerse de sus hijos sin mediar el interés del menor, entendida como el no cumplimiento de algunas funciones de la familia por alteraciones en algunos de los subsistemas familiares. </a:t>
            </a:r>
          </a:p>
          <a:p>
            <a:endParaRPr lang="es-MX" dirty="0"/>
          </a:p>
          <a:p>
            <a:r>
              <a:rPr lang="es-MX" dirty="0"/>
              <a:t>Esta dimensión quizás sea el factor de mayor motivación de desprotección de menores, debido a sus distintas características.(peleas, </a:t>
            </a:r>
            <a:r>
              <a:rPr lang="es-MX" dirty="0" err="1"/>
              <a:t>descalificacioes</a:t>
            </a:r>
            <a:r>
              <a:rPr lang="es-MX" dirty="0"/>
              <a:t>, daño psicológico, vulnerabilidad) </a:t>
            </a:r>
          </a:p>
        </p:txBody>
      </p:sp>
      <p:pic>
        <p:nvPicPr>
          <p:cNvPr id="4" name="Picture 4">
            <a:extLst>
              <a:ext uri="{FF2B5EF4-FFF2-40B4-BE49-F238E27FC236}">
                <a16:creationId xmlns:a16="http://schemas.microsoft.com/office/drawing/2014/main" id="{3AC95703-E251-4200-9994-342ABAF736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404813"/>
            <a:ext cx="1440409" cy="71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5698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72BC130-D0A7-4985-BB79-1A49652A7F9F}"/>
              </a:ext>
            </a:extLst>
          </p:cNvPr>
          <p:cNvSpPr/>
          <p:nvPr/>
        </p:nvSpPr>
        <p:spPr>
          <a:xfrm>
            <a:off x="489248" y="2815796"/>
            <a:ext cx="1656184" cy="97724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a:solidFill>
                  <a:schemeClr val="tx1"/>
                </a:solidFill>
              </a:rPr>
              <a:t>Factores de Riesgo</a:t>
            </a:r>
          </a:p>
        </p:txBody>
      </p:sp>
      <p:sp>
        <p:nvSpPr>
          <p:cNvPr id="3" name="Rectangle 2">
            <a:extLst>
              <a:ext uri="{FF2B5EF4-FFF2-40B4-BE49-F238E27FC236}">
                <a16:creationId xmlns:a16="http://schemas.microsoft.com/office/drawing/2014/main" id="{B5AD8940-6AFE-45FF-B6F0-B7A51A06E684}"/>
              </a:ext>
            </a:extLst>
          </p:cNvPr>
          <p:cNvSpPr/>
          <p:nvPr/>
        </p:nvSpPr>
        <p:spPr>
          <a:xfrm>
            <a:off x="3275856" y="646996"/>
            <a:ext cx="1872208" cy="9144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a:solidFill>
                  <a:schemeClr val="tx1"/>
                </a:solidFill>
              </a:rPr>
              <a:t>Sociales</a:t>
            </a:r>
          </a:p>
        </p:txBody>
      </p:sp>
      <p:sp>
        <p:nvSpPr>
          <p:cNvPr id="4" name="Rectangle 3">
            <a:extLst>
              <a:ext uri="{FF2B5EF4-FFF2-40B4-BE49-F238E27FC236}">
                <a16:creationId xmlns:a16="http://schemas.microsoft.com/office/drawing/2014/main" id="{381B411F-0FD0-4B56-88F0-64F7216C808B}"/>
              </a:ext>
            </a:extLst>
          </p:cNvPr>
          <p:cNvSpPr/>
          <p:nvPr/>
        </p:nvSpPr>
        <p:spPr>
          <a:xfrm>
            <a:off x="3275856" y="2132856"/>
            <a:ext cx="1872208" cy="9144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a:t>Legales</a:t>
            </a:r>
          </a:p>
        </p:txBody>
      </p:sp>
      <p:sp>
        <p:nvSpPr>
          <p:cNvPr id="5" name="Rectangle 4">
            <a:extLst>
              <a:ext uri="{FF2B5EF4-FFF2-40B4-BE49-F238E27FC236}">
                <a16:creationId xmlns:a16="http://schemas.microsoft.com/office/drawing/2014/main" id="{528FBDF8-8E89-4C71-BDEB-E5FFED3F80D2}"/>
              </a:ext>
            </a:extLst>
          </p:cNvPr>
          <p:cNvSpPr/>
          <p:nvPr/>
        </p:nvSpPr>
        <p:spPr>
          <a:xfrm>
            <a:off x="3275856" y="3813232"/>
            <a:ext cx="1872208" cy="914400"/>
          </a:xfrm>
          <a:prstGeom prst="rect">
            <a:avLst/>
          </a:prstGeom>
          <a:solidFill>
            <a:srgbClr val="EFEB4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a:solidFill>
                  <a:schemeClr val="tx1"/>
                </a:solidFill>
              </a:rPr>
              <a:t>Concepto</a:t>
            </a:r>
          </a:p>
        </p:txBody>
      </p:sp>
      <p:sp>
        <p:nvSpPr>
          <p:cNvPr id="6" name="Rectangle 5">
            <a:extLst>
              <a:ext uri="{FF2B5EF4-FFF2-40B4-BE49-F238E27FC236}">
                <a16:creationId xmlns:a16="http://schemas.microsoft.com/office/drawing/2014/main" id="{E96EE3BE-90AC-4859-B856-1BFA5C9B0DB3}"/>
              </a:ext>
            </a:extLst>
          </p:cNvPr>
          <p:cNvSpPr/>
          <p:nvPr/>
        </p:nvSpPr>
        <p:spPr>
          <a:xfrm>
            <a:off x="3275856" y="5496624"/>
            <a:ext cx="1872208" cy="914400"/>
          </a:xfrm>
          <a:prstGeom prst="rect">
            <a:avLst/>
          </a:prstGeom>
          <a:solidFill>
            <a:srgbClr val="F0B74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a:solidFill>
                  <a:schemeClr val="tx1"/>
                </a:solidFill>
              </a:rPr>
              <a:t>Percepciones del Interventor</a:t>
            </a:r>
          </a:p>
        </p:txBody>
      </p:sp>
      <p:sp>
        <p:nvSpPr>
          <p:cNvPr id="7" name="Rectangle 6">
            <a:extLst>
              <a:ext uri="{FF2B5EF4-FFF2-40B4-BE49-F238E27FC236}">
                <a16:creationId xmlns:a16="http://schemas.microsoft.com/office/drawing/2014/main" id="{BC43EC57-0A38-4E86-A888-3AEEFD48E338}"/>
              </a:ext>
            </a:extLst>
          </p:cNvPr>
          <p:cNvSpPr/>
          <p:nvPr/>
        </p:nvSpPr>
        <p:spPr>
          <a:xfrm>
            <a:off x="7740352" y="1679104"/>
            <a:ext cx="914400" cy="3766120"/>
          </a:xfrm>
          <a:prstGeom prst="rect">
            <a:avLst/>
          </a:prstGeom>
          <a:solidFill>
            <a:srgbClr val="BA7C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a:t>V</a:t>
            </a:r>
          </a:p>
          <a:p>
            <a:pPr algn="ctr"/>
            <a:r>
              <a:rPr lang="es-PE" dirty="0"/>
              <a:t>I</a:t>
            </a:r>
          </a:p>
          <a:p>
            <a:pPr algn="ctr"/>
            <a:r>
              <a:rPr lang="es-PE" dirty="0"/>
              <a:t>O</a:t>
            </a:r>
          </a:p>
          <a:p>
            <a:pPr algn="ctr"/>
            <a:r>
              <a:rPr lang="es-PE" dirty="0"/>
              <a:t>L</a:t>
            </a:r>
          </a:p>
          <a:p>
            <a:pPr algn="ctr"/>
            <a:r>
              <a:rPr lang="es-PE" dirty="0"/>
              <a:t>E</a:t>
            </a:r>
          </a:p>
          <a:p>
            <a:pPr algn="ctr"/>
            <a:r>
              <a:rPr lang="es-PE" dirty="0"/>
              <a:t>N</a:t>
            </a:r>
          </a:p>
          <a:p>
            <a:pPr algn="ctr"/>
            <a:r>
              <a:rPr lang="es-PE" dirty="0"/>
              <a:t>C</a:t>
            </a:r>
          </a:p>
          <a:p>
            <a:pPr algn="ctr"/>
            <a:r>
              <a:rPr lang="es-PE" dirty="0"/>
              <a:t>I</a:t>
            </a:r>
          </a:p>
          <a:p>
            <a:pPr algn="ctr"/>
            <a:r>
              <a:rPr lang="es-PE" dirty="0"/>
              <a:t>A</a:t>
            </a:r>
          </a:p>
        </p:txBody>
      </p:sp>
      <p:cxnSp>
        <p:nvCxnSpPr>
          <p:cNvPr id="10" name="Straight Arrow Connector 9">
            <a:extLst>
              <a:ext uri="{FF2B5EF4-FFF2-40B4-BE49-F238E27FC236}">
                <a16:creationId xmlns:a16="http://schemas.microsoft.com/office/drawing/2014/main" id="{0E0BB64F-4DF9-439F-ACDD-3BE47D0A04ED}"/>
              </a:ext>
            </a:extLst>
          </p:cNvPr>
          <p:cNvCxnSpPr>
            <a:stCxn id="2" idx="3"/>
          </p:cNvCxnSpPr>
          <p:nvPr/>
        </p:nvCxnSpPr>
        <p:spPr>
          <a:xfrm flipV="1">
            <a:off x="2145432" y="1412776"/>
            <a:ext cx="986408" cy="1891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09A8B1A-C589-46FD-9A91-13E4C2FA9D3D}"/>
              </a:ext>
            </a:extLst>
          </p:cNvPr>
          <p:cNvCxnSpPr>
            <a:cxnSpLocks/>
          </p:cNvCxnSpPr>
          <p:nvPr/>
        </p:nvCxnSpPr>
        <p:spPr>
          <a:xfrm flipV="1">
            <a:off x="2145432" y="2663024"/>
            <a:ext cx="986408" cy="765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EB59BB4-4D60-47B5-A018-E9B3D348FD8D}"/>
              </a:ext>
            </a:extLst>
          </p:cNvPr>
          <p:cNvCxnSpPr>
            <a:stCxn id="2" idx="3"/>
          </p:cNvCxnSpPr>
          <p:nvPr/>
        </p:nvCxnSpPr>
        <p:spPr>
          <a:xfrm>
            <a:off x="2145432" y="3304416"/>
            <a:ext cx="914400" cy="765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2E77E01-2EBE-4A6F-8513-2A95081611F8}"/>
              </a:ext>
            </a:extLst>
          </p:cNvPr>
          <p:cNvCxnSpPr>
            <a:stCxn id="2" idx="3"/>
          </p:cNvCxnSpPr>
          <p:nvPr/>
        </p:nvCxnSpPr>
        <p:spPr>
          <a:xfrm>
            <a:off x="2145432" y="3304416"/>
            <a:ext cx="986408" cy="2428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390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76AA2-74E0-4C85-8F56-EC4B250CB549}"/>
              </a:ext>
            </a:extLst>
          </p:cNvPr>
          <p:cNvSpPr>
            <a:spLocks noGrp="1"/>
          </p:cNvSpPr>
          <p:nvPr>
            <p:ph type="title"/>
          </p:nvPr>
        </p:nvSpPr>
        <p:spPr/>
        <p:txBody>
          <a:bodyPr/>
          <a:lstStyle/>
          <a:p>
            <a:r>
              <a:rPr lang="es-PE" dirty="0"/>
              <a:t>Violencia</a:t>
            </a:r>
          </a:p>
        </p:txBody>
      </p:sp>
      <p:sp>
        <p:nvSpPr>
          <p:cNvPr id="3" name="Content Placeholder 2">
            <a:extLst>
              <a:ext uri="{FF2B5EF4-FFF2-40B4-BE49-F238E27FC236}">
                <a16:creationId xmlns:a16="http://schemas.microsoft.com/office/drawing/2014/main" id="{98D97607-FF9F-4B0A-AC79-94E46F62FA6C}"/>
              </a:ext>
            </a:extLst>
          </p:cNvPr>
          <p:cNvSpPr>
            <a:spLocks noGrp="1"/>
          </p:cNvSpPr>
          <p:nvPr>
            <p:ph idx="1"/>
          </p:nvPr>
        </p:nvSpPr>
        <p:spPr/>
        <p:txBody>
          <a:bodyPr/>
          <a:lstStyle/>
          <a:p>
            <a:r>
              <a:rPr lang="es-PE" dirty="0"/>
              <a:t>Cuando se considera que las características de las personas no ameritan una atención especializada.</a:t>
            </a:r>
          </a:p>
          <a:p>
            <a:endParaRPr lang="es-PE" dirty="0"/>
          </a:p>
          <a:p>
            <a:r>
              <a:rPr lang="es-PE" dirty="0"/>
              <a:t>Desvinculación con los espacios de protección y Justicia. P.R.</a:t>
            </a:r>
          </a:p>
          <a:p>
            <a:endParaRPr lang="es-PE" dirty="0"/>
          </a:p>
          <a:p>
            <a:r>
              <a:rPr lang="es-PE" dirty="0"/>
              <a:t>Ejemplos: </a:t>
            </a:r>
          </a:p>
          <a:p>
            <a:r>
              <a:rPr lang="es-PE" dirty="0"/>
              <a:t>Antes y ahora.</a:t>
            </a:r>
          </a:p>
        </p:txBody>
      </p:sp>
    </p:spTree>
    <p:extLst>
      <p:ext uri="{BB962C8B-B14F-4D97-AF65-F5344CB8AC3E}">
        <p14:creationId xmlns:p14="http://schemas.microsoft.com/office/powerpoint/2010/main" val="2589655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5 Marcador de número de diapositiva">
            <a:extLst>
              <a:ext uri="{FF2B5EF4-FFF2-40B4-BE49-F238E27FC236}">
                <a16:creationId xmlns:a16="http://schemas.microsoft.com/office/drawing/2014/main" id="{25F97B98-A5B8-435B-97CC-BE2582D841EE}"/>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AD644CD0-3258-4646-9058-FD838263AC8B}" type="slidenum">
              <a:rPr lang="es-ES" altLang="es-PE" sz="1400"/>
              <a:pPr algn="r" eaLnBrk="1" hangingPunct="1"/>
              <a:t>4</a:t>
            </a:fld>
            <a:endParaRPr lang="es-ES" altLang="es-PE" sz="1400"/>
          </a:p>
        </p:txBody>
      </p:sp>
      <p:graphicFrame>
        <p:nvGraphicFramePr>
          <p:cNvPr id="7171" name="Object 4">
            <a:extLst>
              <a:ext uri="{FF2B5EF4-FFF2-40B4-BE49-F238E27FC236}">
                <a16:creationId xmlns:a16="http://schemas.microsoft.com/office/drawing/2014/main" id="{2A1B6CAB-169F-41EF-A67C-6541F4AA0901}"/>
              </a:ext>
            </a:extLst>
          </p:cNvPr>
          <p:cNvGraphicFramePr>
            <a:graphicFrameLocks noChangeAspect="1"/>
          </p:cNvGraphicFramePr>
          <p:nvPr/>
        </p:nvGraphicFramePr>
        <p:xfrm>
          <a:off x="317500" y="188913"/>
          <a:ext cx="4397375" cy="620712"/>
        </p:xfrm>
        <a:graphic>
          <a:graphicData uri="http://schemas.openxmlformats.org/presentationml/2006/ole">
            <mc:AlternateContent xmlns:mc="http://schemas.openxmlformats.org/markup-compatibility/2006">
              <mc:Choice xmlns:v="urn:schemas-microsoft-com:vml" Requires="v">
                <p:oleObj spid="_x0000_s1031" name="Imagen de mapa de bits" r:id="rId4" imgW="1523810" imgH="1523810" progId="Paint.Picture">
                  <p:embed/>
                </p:oleObj>
              </mc:Choice>
              <mc:Fallback>
                <p:oleObj name="Imagen de mapa de bits" r:id="rId4" imgW="1523810" imgH="1523810" progId="Paint.Picture">
                  <p:embed/>
                  <p:pic>
                    <p:nvPicPr>
                      <p:cNvPr id="7171" name="Object 4">
                        <a:extLst>
                          <a:ext uri="{FF2B5EF4-FFF2-40B4-BE49-F238E27FC236}">
                            <a16:creationId xmlns:a16="http://schemas.microsoft.com/office/drawing/2014/main" id="{2A1B6CAB-169F-41EF-A67C-6541F4AA09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7500" y="188913"/>
                        <a:ext cx="4397375"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2" name="Rectangle 5">
            <a:extLst>
              <a:ext uri="{FF2B5EF4-FFF2-40B4-BE49-F238E27FC236}">
                <a16:creationId xmlns:a16="http://schemas.microsoft.com/office/drawing/2014/main" id="{77175485-69AD-4DDE-B57A-F8A327542B55}"/>
              </a:ext>
            </a:extLst>
          </p:cNvPr>
          <p:cNvSpPr txBox="1">
            <a:spLocks noChangeArrowheads="1"/>
          </p:cNvSpPr>
          <p:nvPr/>
        </p:nvSpPr>
        <p:spPr bwMode="auto">
          <a:xfrm>
            <a:off x="317500" y="425450"/>
            <a:ext cx="4105275" cy="576263"/>
          </a:xfrm>
          <a:prstGeom prst="rect">
            <a:avLst/>
          </a:prstGeom>
          <a:solidFill>
            <a:schemeClr val="bg1"/>
          </a:solidFill>
          <a:ln w="9525">
            <a:solidFill>
              <a:schemeClr val="accent2"/>
            </a:solidFill>
            <a:miter lim="800000"/>
            <a:headEnd/>
            <a:tailEnd/>
          </a:ln>
        </p:spPr>
        <p:txBody>
          <a:bodyPr/>
          <a:lstStyle>
            <a:lvl1pPr marL="533400" indent="-5334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20000"/>
              </a:spcBef>
            </a:pPr>
            <a:r>
              <a:rPr lang="es-ES" altLang="es-PE" sz="2800" b="1">
                <a:solidFill>
                  <a:srgbClr val="000066"/>
                </a:solidFill>
                <a:latin typeface="Cambria" panose="02040503050406030204" pitchFamily="18" charset="0"/>
              </a:rPr>
              <a:t>FACTORES DE RIESGO</a:t>
            </a:r>
          </a:p>
          <a:p>
            <a:pPr eaLnBrk="1" hangingPunct="1">
              <a:spcBef>
                <a:spcPct val="20000"/>
              </a:spcBef>
            </a:pPr>
            <a:r>
              <a:rPr lang="es-ES" altLang="es-PE" sz="2400">
                <a:solidFill>
                  <a:srgbClr val="000066"/>
                </a:solidFill>
                <a:latin typeface="Calibri" panose="020F0502020204030204" pitchFamily="34" charset="0"/>
                <a:cs typeface="Times New Roman" panose="02020603050405020304" pitchFamily="18" charset="0"/>
              </a:rPr>
              <a:t> </a:t>
            </a:r>
          </a:p>
        </p:txBody>
      </p:sp>
      <p:grpSp>
        <p:nvGrpSpPr>
          <p:cNvPr id="7173" name="Group 22">
            <a:extLst>
              <a:ext uri="{FF2B5EF4-FFF2-40B4-BE49-F238E27FC236}">
                <a16:creationId xmlns:a16="http://schemas.microsoft.com/office/drawing/2014/main" id="{94AED8F3-A6E1-4887-824B-02B41345F55F}"/>
              </a:ext>
            </a:extLst>
          </p:cNvPr>
          <p:cNvGrpSpPr>
            <a:grpSpLocks/>
          </p:cNvGrpSpPr>
          <p:nvPr/>
        </p:nvGrpSpPr>
        <p:grpSpPr bwMode="auto">
          <a:xfrm>
            <a:off x="684213" y="1916113"/>
            <a:ext cx="5688012" cy="4249737"/>
            <a:chOff x="521" y="1207"/>
            <a:chExt cx="3493" cy="2314"/>
          </a:xfrm>
        </p:grpSpPr>
        <p:sp>
          <p:nvSpPr>
            <p:cNvPr id="7180" name="Oval 9">
              <a:extLst>
                <a:ext uri="{FF2B5EF4-FFF2-40B4-BE49-F238E27FC236}">
                  <a16:creationId xmlns:a16="http://schemas.microsoft.com/office/drawing/2014/main" id="{019DC337-BDC8-4340-81C1-972E021ECB32}"/>
                </a:ext>
              </a:extLst>
            </p:cNvPr>
            <p:cNvSpPr>
              <a:spLocks noChangeArrowheads="1"/>
            </p:cNvSpPr>
            <p:nvPr/>
          </p:nvSpPr>
          <p:spPr bwMode="auto">
            <a:xfrm>
              <a:off x="1292" y="1207"/>
              <a:ext cx="1905" cy="1361"/>
            </a:xfrm>
            <a:prstGeom prst="ellipse">
              <a:avLst/>
            </a:prstGeom>
            <a:solidFill>
              <a:srgbClr val="FEFFC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PE" sz="2400" b="1">
                  <a:latin typeface="Calibri" panose="020F0502020204030204" pitchFamily="34" charset="0"/>
                </a:rPr>
                <a:t>Individuales</a:t>
              </a:r>
            </a:p>
          </p:txBody>
        </p:sp>
        <p:sp>
          <p:nvSpPr>
            <p:cNvPr id="7181" name="Oval 10">
              <a:extLst>
                <a:ext uri="{FF2B5EF4-FFF2-40B4-BE49-F238E27FC236}">
                  <a16:creationId xmlns:a16="http://schemas.microsoft.com/office/drawing/2014/main" id="{057B0313-4F1B-4E8A-92C0-1EC75CA6C515}"/>
                </a:ext>
              </a:extLst>
            </p:cNvPr>
            <p:cNvSpPr>
              <a:spLocks noChangeArrowheads="1"/>
            </p:cNvSpPr>
            <p:nvPr/>
          </p:nvSpPr>
          <p:spPr bwMode="auto">
            <a:xfrm>
              <a:off x="2109" y="2160"/>
              <a:ext cx="1905" cy="1361"/>
            </a:xfrm>
            <a:prstGeom prst="ellipse">
              <a:avLst/>
            </a:prstGeom>
            <a:solidFill>
              <a:srgbClr val="D7FFC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PE" sz="2400" b="1">
                  <a:latin typeface="Calibri" panose="020F0502020204030204" pitchFamily="34" charset="0"/>
                </a:rPr>
                <a:t>Sociales</a:t>
              </a:r>
            </a:p>
          </p:txBody>
        </p:sp>
        <p:sp>
          <p:nvSpPr>
            <p:cNvPr id="7182" name="Oval 11">
              <a:extLst>
                <a:ext uri="{FF2B5EF4-FFF2-40B4-BE49-F238E27FC236}">
                  <a16:creationId xmlns:a16="http://schemas.microsoft.com/office/drawing/2014/main" id="{636AD784-2A15-4F0E-866C-EACD0400AB2A}"/>
                </a:ext>
              </a:extLst>
            </p:cNvPr>
            <p:cNvSpPr>
              <a:spLocks noChangeArrowheads="1"/>
            </p:cNvSpPr>
            <p:nvPr/>
          </p:nvSpPr>
          <p:spPr bwMode="auto">
            <a:xfrm>
              <a:off x="521" y="2115"/>
              <a:ext cx="1905" cy="1361"/>
            </a:xfrm>
            <a:prstGeom prst="ellipse">
              <a:avLst/>
            </a:prstGeom>
            <a:solidFill>
              <a:srgbClr val="FECD6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PE" sz="2400" b="1">
                  <a:latin typeface="Calibri" panose="020F0502020204030204" pitchFamily="34" charset="0"/>
                </a:rPr>
                <a:t>Familiares</a:t>
              </a:r>
            </a:p>
          </p:txBody>
        </p:sp>
      </p:grpSp>
      <p:sp>
        <p:nvSpPr>
          <p:cNvPr id="14349" name="AutoShape 13">
            <a:extLst>
              <a:ext uri="{FF2B5EF4-FFF2-40B4-BE49-F238E27FC236}">
                <a16:creationId xmlns:a16="http://schemas.microsoft.com/office/drawing/2014/main" id="{A1069CC0-C244-413A-AFA0-F1EA1E0DBE82}"/>
              </a:ext>
            </a:extLst>
          </p:cNvPr>
          <p:cNvSpPr>
            <a:spLocks noChangeArrowheads="1"/>
          </p:cNvSpPr>
          <p:nvPr/>
        </p:nvSpPr>
        <p:spPr bwMode="auto">
          <a:xfrm>
            <a:off x="7019925" y="1700213"/>
            <a:ext cx="1800225" cy="3600450"/>
          </a:xfrm>
          <a:prstGeom prst="roundRect">
            <a:avLst>
              <a:gd name="adj" fmla="val 16667"/>
            </a:avLst>
          </a:prstGeom>
          <a:solidFill>
            <a:srgbClr val="FCE1FF">
              <a:alpha val="74901"/>
            </a:srgbClr>
          </a:solidFill>
          <a:ln w="9525">
            <a:solidFill>
              <a:srgbClr val="EDB8FE"/>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1"/>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PE" sz="2800" b="1">
                <a:latin typeface="Calibri" panose="020F0502020204030204" pitchFamily="34" charset="0"/>
              </a:rPr>
              <a:t>Factores</a:t>
            </a:r>
          </a:p>
          <a:p>
            <a:pPr algn="ctr" eaLnBrk="1" hangingPunct="1"/>
            <a:r>
              <a:rPr lang="es-ES" altLang="es-PE" sz="2800" b="1">
                <a:latin typeface="Calibri" panose="020F0502020204030204" pitchFamily="34" charset="0"/>
              </a:rPr>
              <a:t> de</a:t>
            </a:r>
          </a:p>
          <a:p>
            <a:pPr algn="ctr" eaLnBrk="1" hangingPunct="1"/>
            <a:r>
              <a:rPr lang="es-ES" altLang="es-PE" sz="2800" b="1">
                <a:latin typeface="Calibri" panose="020F0502020204030204" pitchFamily="34" charset="0"/>
              </a:rPr>
              <a:t> compensación</a:t>
            </a:r>
          </a:p>
        </p:txBody>
      </p:sp>
      <p:sp>
        <p:nvSpPr>
          <p:cNvPr id="14360" name="Oval 24">
            <a:extLst>
              <a:ext uri="{FF2B5EF4-FFF2-40B4-BE49-F238E27FC236}">
                <a16:creationId xmlns:a16="http://schemas.microsoft.com/office/drawing/2014/main" id="{72962440-8478-404F-AA5B-6D50F2452583}"/>
              </a:ext>
            </a:extLst>
          </p:cNvPr>
          <p:cNvSpPr>
            <a:spLocks noChangeArrowheads="1"/>
          </p:cNvSpPr>
          <p:nvPr/>
        </p:nvSpPr>
        <p:spPr bwMode="auto">
          <a:xfrm>
            <a:off x="2155825" y="2132013"/>
            <a:ext cx="3101975" cy="2500312"/>
          </a:xfrm>
          <a:prstGeom prst="ellipse">
            <a:avLst/>
          </a:prstGeom>
          <a:solidFill>
            <a:srgbClr val="FEFFC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PE" sz="1600">
                <a:solidFill>
                  <a:srgbClr val="000066"/>
                </a:solidFill>
                <a:latin typeface="Calibri" panose="020F0502020204030204" pitchFamily="34" charset="0"/>
              </a:rPr>
              <a:t>Prematuridad, bajo peso, retraso psicomotor, enfermedad crónica, retraso escolar, edad &lt; 3 años, hiperactivos, irritables, sexo distinto al deseado, niños sin escolarizar</a:t>
            </a:r>
          </a:p>
        </p:txBody>
      </p:sp>
      <p:sp>
        <p:nvSpPr>
          <p:cNvPr id="14362" name="Oval 26">
            <a:extLst>
              <a:ext uri="{FF2B5EF4-FFF2-40B4-BE49-F238E27FC236}">
                <a16:creationId xmlns:a16="http://schemas.microsoft.com/office/drawing/2014/main" id="{1AD17AB2-3CE7-4C6D-9231-C648CDEFA36D}"/>
              </a:ext>
            </a:extLst>
          </p:cNvPr>
          <p:cNvSpPr>
            <a:spLocks noChangeArrowheads="1"/>
          </p:cNvSpPr>
          <p:nvPr/>
        </p:nvSpPr>
        <p:spPr bwMode="auto">
          <a:xfrm>
            <a:off x="0" y="2924175"/>
            <a:ext cx="5686425" cy="3711575"/>
          </a:xfrm>
          <a:prstGeom prst="ellipse">
            <a:avLst/>
          </a:prstGeom>
          <a:solidFill>
            <a:srgbClr val="FECD6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PE" sz="1400">
                <a:solidFill>
                  <a:srgbClr val="000066"/>
                </a:solidFill>
                <a:latin typeface="Calibri" panose="020F0502020204030204" pitchFamily="34" charset="0"/>
              </a:rPr>
              <a:t>Embarazo no deseado, gestación no controlada, conflictos de pareja, delincuencia, marginación, alcoholismo, drogadicción, enfermedades mentales graves, bajo coeficiente intelectual, desempleo, baja autoestima, antecedentes de malos tratos transgeneracionales, inestabilidad del grupo familiar, familias monoparentales con cargas no compartidas, hijo de relación anterior, familias con dificultad para establecer pautas educativas y de crianza adecuada, o con poco tiempo, poca tolerancia al estrés, maltrato doméstico (o a otros miembros de la familia)</a:t>
            </a:r>
            <a:endParaRPr lang="es-ES" altLang="es-PE" sz="1400">
              <a:solidFill>
                <a:srgbClr val="000066"/>
              </a:solidFill>
              <a:cs typeface="Times New Roman" panose="02020603050405020304" pitchFamily="18" charset="0"/>
            </a:endParaRPr>
          </a:p>
        </p:txBody>
      </p:sp>
      <p:sp>
        <p:nvSpPr>
          <p:cNvPr id="14361" name="Oval 25">
            <a:extLst>
              <a:ext uri="{FF2B5EF4-FFF2-40B4-BE49-F238E27FC236}">
                <a16:creationId xmlns:a16="http://schemas.microsoft.com/office/drawing/2014/main" id="{A61326EA-40E0-4D1B-B787-2251607676F4}"/>
              </a:ext>
            </a:extLst>
          </p:cNvPr>
          <p:cNvSpPr>
            <a:spLocks noChangeArrowheads="1"/>
          </p:cNvSpPr>
          <p:nvPr/>
        </p:nvSpPr>
        <p:spPr bwMode="auto">
          <a:xfrm>
            <a:off x="3203575" y="3644900"/>
            <a:ext cx="3886200" cy="2820988"/>
          </a:xfrm>
          <a:prstGeom prst="ellipse">
            <a:avLst/>
          </a:prstGeom>
          <a:solidFill>
            <a:srgbClr val="D7FFC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PE" sz="2400" b="1">
                <a:solidFill>
                  <a:srgbClr val="000066"/>
                </a:solidFill>
                <a:latin typeface="Calibri" panose="020F0502020204030204" pitchFamily="34" charset="0"/>
              </a:rPr>
              <a:t>Normas sociales de violencia toleradas, inmigrantes no integrados, viviendas deficientes, aislamiento social, inestabilidad laboral, crisis económica</a:t>
            </a:r>
          </a:p>
        </p:txBody>
      </p:sp>
      <p:sp>
        <p:nvSpPr>
          <p:cNvPr id="14363" name="AutoShape 27">
            <a:extLst>
              <a:ext uri="{FF2B5EF4-FFF2-40B4-BE49-F238E27FC236}">
                <a16:creationId xmlns:a16="http://schemas.microsoft.com/office/drawing/2014/main" id="{E40B842F-FA70-436B-829F-F0A0A26F5F44}"/>
              </a:ext>
            </a:extLst>
          </p:cNvPr>
          <p:cNvSpPr>
            <a:spLocks noChangeArrowheads="1"/>
          </p:cNvSpPr>
          <p:nvPr/>
        </p:nvSpPr>
        <p:spPr bwMode="auto">
          <a:xfrm>
            <a:off x="0" y="2276475"/>
            <a:ext cx="7185025" cy="3779758"/>
          </a:xfrm>
          <a:prstGeom prst="roundRect">
            <a:avLst>
              <a:gd name="adj" fmla="val 16667"/>
            </a:avLst>
          </a:prstGeom>
          <a:solidFill>
            <a:srgbClr val="FCE1FF"/>
          </a:solidFill>
          <a:ln w="9525">
            <a:solidFill>
              <a:srgbClr val="EDB8FE"/>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ES" altLang="es-PE" sz="2400" b="1" dirty="0">
                <a:latin typeface="Calibri" panose="020F0502020204030204" pitchFamily="34" charset="0"/>
              </a:rPr>
              <a:t>Reconocimiento </a:t>
            </a:r>
            <a:r>
              <a:rPr lang="es-ES" altLang="es-PE" sz="2400" b="1" dirty="0">
                <a:solidFill>
                  <a:schemeClr val="accent2"/>
                </a:solidFill>
                <a:latin typeface="Calibri" panose="020F0502020204030204" pitchFamily="34" charset="0"/>
              </a:rPr>
              <a:t>de las propias experiencias de maltrato en la infancia,     hijos sanos,     </a:t>
            </a:r>
            <a:r>
              <a:rPr lang="es-ES" altLang="es-PE" sz="2400" b="1" dirty="0">
                <a:latin typeface="Calibri" panose="020F0502020204030204" pitchFamily="34" charset="0"/>
              </a:rPr>
              <a:t>apoyos sociales efectivos</a:t>
            </a:r>
            <a:r>
              <a:rPr lang="es-ES" altLang="es-PE" sz="2400" b="1" dirty="0">
                <a:solidFill>
                  <a:schemeClr val="accent2"/>
                </a:solidFill>
                <a:latin typeface="Calibri" panose="020F0502020204030204" pitchFamily="34" charset="0"/>
              </a:rPr>
              <a:t>, apoyo de la pareja, </a:t>
            </a:r>
            <a:r>
              <a:rPr lang="es-ES" altLang="es-PE" sz="2400" b="1" dirty="0">
                <a:latin typeface="Calibri" panose="020F0502020204030204" pitchFamily="34" charset="0"/>
              </a:rPr>
              <a:t>experiencias escolares positivas</a:t>
            </a:r>
            <a:r>
              <a:rPr lang="es-ES" altLang="es-PE" sz="2400" b="1" dirty="0">
                <a:solidFill>
                  <a:schemeClr val="accent2"/>
                </a:solidFill>
                <a:latin typeface="Calibri" panose="020F0502020204030204" pitchFamily="34" charset="0"/>
              </a:rPr>
              <a:t>, seguridad económica, </a:t>
            </a:r>
            <a:r>
              <a:rPr lang="es-ES" altLang="es-PE" sz="2400" b="1" dirty="0">
                <a:latin typeface="Calibri" panose="020F0502020204030204" pitchFamily="34" charset="0"/>
              </a:rPr>
              <a:t>normas culturales opuestas al empleo de la violencia</a:t>
            </a:r>
            <a:r>
              <a:rPr lang="es-ES" altLang="es-PE" sz="2400" b="1" dirty="0">
                <a:solidFill>
                  <a:schemeClr val="accent2"/>
                </a:solidFill>
                <a:latin typeface="Calibri" panose="020F0502020204030204" pitchFamily="34" charset="0"/>
              </a:rPr>
              <a:t>, escasos sucesos vitales estresantes, habilidades interpersonales adecuadas, </a:t>
            </a:r>
            <a:r>
              <a:rPr lang="es-ES" altLang="es-PE" sz="2400" b="1" dirty="0">
                <a:latin typeface="Calibri" panose="020F0502020204030204" pitchFamily="34" charset="0"/>
              </a:rPr>
              <a:t>divulgación de los derechos del niño</a:t>
            </a:r>
            <a:r>
              <a:rPr lang="es-ES" altLang="es-PE" sz="2400" b="1" dirty="0">
                <a:solidFill>
                  <a:schemeClr val="accent2"/>
                </a:solidFill>
                <a:latin typeface="Calibri" panose="020F0502020204030204" pitchFamily="34" charset="0"/>
              </a:rPr>
              <a:t>, CI elevado. Creación de espacios</a:t>
            </a:r>
          </a:p>
          <a:p>
            <a:pPr eaLnBrk="1" hangingPunct="1"/>
            <a:endParaRPr lang="es-ES" altLang="es-PE" sz="2400" b="1" dirty="0">
              <a:solidFill>
                <a:schemeClr val="accent2"/>
              </a:solidFill>
              <a:latin typeface="Calibri" panose="020F0502020204030204" pitchFamily="34" charset="0"/>
            </a:endParaRPr>
          </a:p>
        </p:txBody>
      </p:sp>
      <p:pic>
        <p:nvPicPr>
          <p:cNvPr id="7179" name="Picture 4">
            <a:extLst>
              <a:ext uri="{FF2B5EF4-FFF2-40B4-BE49-F238E27FC236}">
                <a16:creationId xmlns:a16="http://schemas.microsoft.com/office/drawing/2014/main" id="{B0AB403A-71AC-4AA1-A9F3-437EF31F7C3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37425" y="339725"/>
            <a:ext cx="1152525" cy="57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83265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6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4360"/>
                                        </p:tgtEl>
                                        <p:attrNameLst>
                                          <p:attrName>style.visibility</p:attrName>
                                        </p:attrNameLst>
                                      </p:cBhvr>
                                      <p:to>
                                        <p:strVal val="visible"/>
                                      </p:to>
                                    </p:set>
                                  </p:childTnLst>
                                </p:cTn>
                              </p:par>
                            </p:childTnLst>
                          </p:cTn>
                        </p:par>
                        <p:par>
                          <p:cTn id="11" fill="hold" nodeType="afterGroup">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4362"/>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361"/>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4349"/>
                                        </p:tgtEl>
                                        <p:attrNameLst>
                                          <p:attrName>style.visibility</p:attrName>
                                        </p:attrNameLst>
                                      </p:cBhvr>
                                      <p:to>
                                        <p:strVal val="visible"/>
                                      </p:to>
                                    </p:set>
                                    <p:anim calcmode="lin" valueType="num">
                                      <p:cBhvr additive="base">
                                        <p:cTn id="22" dur="500" fill="hold"/>
                                        <p:tgtEl>
                                          <p:spTgt spid="14349"/>
                                        </p:tgtEl>
                                        <p:attrNameLst>
                                          <p:attrName>ppt_x</p:attrName>
                                        </p:attrNameLst>
                                      </p:cBhvr>
                                      <p:tavLst>
                                        <p:tav tm="0">
                                          <p:val>
                                            <p:strVal val="#ppt_x"/>
                                          </p:val>
                                        </p:tav>
                                        <p:tav tm="100000">
                                          <p:val>
                                            <p:strVal val="#ppt_x"/>
                                          </p:val>
                                        </p:tav>
                                      </p:tavLst>
                                    </p:anim>
                                    <p:anim calcmode="lin" valueType="num">
                                      <p:cBhvr additive="base">
                                        <p:cTn id="23" dur="500" fill="hold"/>
                                        <p:tgtEl>
                                          <p:spTgt spid="14349"/>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4363"/>
                                        </p:tgtEl>
                                        <p:attrNameLst>
                                          <p:attrName>style.visibility</p:attrName>
                                        </p:attrNameLst>
                                      </p:cBhvr>
                                      <p:to>
                                        <p:strVal val="visible"/>
                                      </p:to>
                                    </p:set>
                                    <p:anim calcmode="lin" valueType="num">
                                      <p:cBhvr additive="base">
                                        <p:cTn id="28" dur="500" fill="hold"/>
                                        <p:tgtEl>
                                          <p:spTgt spid="14363"/>
                                        </p:tgtEl>
                                        <p:attrNameLst>
                                          <p:attrName>ppt_x</p:attrName>
                                        </p:attrNameLst>
                                      </p:cBhvr>
                                      <p:tavLst>
                                        <p:tav tm="0">
                                          <p:val>
                                            <p:strVal val="#ppt_x"/>
                                          </p:val>
                                        </p:tav>
                                        <p:tav tm="100000">
                                          <p:val>
                                            <p:strVal val="#ppt_x"/>
                                          </p:val>
                                        </p:tav>
                                      </p:tavLst>
                                    </p:anim>
                                    <p:anim calcmode="lin" valueType="num">
                                      <p:cBhvr additive="base">
                                        <p:cTn id="29" dur="500" fill="hold"/>
                                        <p:tgtEl>
                                          <p:spTgt spid="14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9" grpId="0" animBg="1"/>
      <p:bldP spid="14360" grpId="0" animBg="1"/>
      <p:bldP spid="14360" grpId="1" animBg="1"/>
      <p:bldP spid="14362" grpId="0" animBg="1"/>
      <p:bldP spid="14361" grpId="0" animBg="1"/>
      <p:bldP spid="1436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5D0BE-5977-4721-B83F-925022E58854}"/>
              </a:ext>
            </a:extLst>
          </p:cNvPr>
          <p:cNvSpPr>
            <a:spLocks noGrp="1"/>
          </p:cNvSpPr>
          <p:nvPr>
            <p:ph type="title"/>
          </p:nvPr>
        </p:nvSpPr>
        <p:spPr>
          <a:xfrm>
            <a:off x="1619672" y="2708920"/>
            <a:ext cx="8229600" cy="990600"/>
          </a:xfrm>
        </p:spPr>
        <p:txBody>
          <a:bodyPr>
            <a:normAutofit/>
          </a:bodyPr>
          <a:lstStyle/>
          <a:p>
            <a:r>
              <a:rPr lang="es-PE" sz="5400" dirty="0"/>
              <a:t>VINCULO SOCIAL</a:t>
            </a:r>
          </a:p>
        </p:txBody>
      </p:sp>
    </p:spTree>
    <p:extLst>
      <p:ext uri="{BB962C8B-B14F-4D97-AF65-F5344CB8AC3E}">
        <p14:creationId xmlns:p14="http://schemas.microsoft.com/office/powerpoint/2010/main" val="2328404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75AF56F2-020E-46E9-833D-7C3F1F02C016}"/>
              </a:ext>
            </a:extLst>
          </p:cNvPr>
          <p:cNvSpPr>
            <a:spLocks noGrp="1" noChangeArrowheads="1"/>
          </p:cNvSpPr>
          <p:nvPr>
            <p:ph type="title"/>
          </p:nvPr>
        </p:nvSpPr>
        <p:spPr/>
        <p:txBody>
          <a:bodyPr rtlCol="0">
            <a:normAutofit fontScale="90000"/>
          </a:bodyPr>
          <a:lstStyle/>
          <a:p>
            <a:pPr algn="ctr" eaLnBrk="1" fontAlgn="auto" hangingPunct="1">
              <a:spcAft>
                <a:spcPts val="0"/>
              </a:spcAft>
              <a:defRPr/>
            </a:pPr>
            <a:r>
              <a:rPr lang="es-ES" sz="3800" b="1" dirty="0">
                <a:solidFill>
                  <a:schemeClr val="tx2">
                    <a:lumMod val="75000"/>
                  </a:schemeClr>
                </a:solidFill>
                <a:effectLst>
                  <a:outerShdw blurRad="38100" dist="38100" dir="2700000" algn="tl">
                    <a:srgbClr val="000000"/>
                  </a:outerShdw>
                </a:effectLst>
              </a:rPr>
              <a:t>Sobre la teoría del Vínculo en Enrique Pichón Rivière</a:t>
            </a:r>
          </a:p>
        </p:txBody>
      </p:sp>
      <p:sp>
        <p:nvSpPr>
          <p:cNvPr id="27651" name="Rectangle 7">
            <a:extLst>
              <a:ext uri="{FF2B5EF4-FFF2-40B4-BE49-F238E27FC236}">
                <a16:creationId xmlns:a16="http://schemas.microsoft.com/office/drawing/2014/main" id="{C0E7664E-406F-4D3F-A092-BE1F0A24C2D2}"/>
              </a:ext>
            </a:extLst>
          </p:cNvPr>
          <p:cNvSpPr>
            <a:spLocks noGrp="1" noChangeArrowheads="1"/>
          </p:cNvSpPr>
          <p:nvPr>
            <p:ph sz="half" idx="1"/>
          </p:nvPr>
        </p:nvSpPr>
        <p:spPr>
          <a:xfrm>
            <a:off x="1173956" y="2136775"/>
            <a:ext cx="3197225" cy="3767138"/>
          </a:xfrm>
        </p:spPr>
        <p:txBody>
          <a:bodyPr/>
          <a:lstStyle/>
          <a:p>
            <a:pPr eaLnBrk="1" hangingPunct="1"/>
            <a:r>
              <a:rPr lang="es-ES" altLang="es-ES" sz="2400" dirty="0"/>
              <a:t>Teoría de las relaciones de objeto:</a:t>
            </a:r>
          </a:p>
        </p:txBody>
      </p:sp>
      <p:sp>
        <p:nvSpPr>
          <p:cNvPr id="27652" name="Rectangle 8">
            <a:extLst>
              <a:ext uri="{FF2B5EF4-FFF2-40B4-BE49-F238E27FC236}">
                <a16:creationId xmlns:a16="http://schemas.microsoft.com/office/drawing/2014/main" id="{E8380ACC-3B13-416A-A56B-D235DA8F324F}"/>
              </a:ext>
            </a:extLst>
          </p:cNvPr>
          <p:cNvSpPr>
            <a:spLocks noGrp="1" noChangeArrowheads="1"/>
          </p:cNvSpPr>
          <p:nvPr>
            <p:ph sz="half" idx="2"/>
          </p:nvPr>
        </p:nvSpPr>
        <p:spPr>
          <a:xfrm>
            <a:off x="5337175" y="2136775"/>
            <a:ext cx="3197225" cy="3767138"/>
          </a:xfrm>
        </p:spPr>
        <p:txBody>
          <a:bodyPr/>
          <a:lstStyle/>
          <a:p>
            <a:pPr eaLnBrk="1" hangingPunct="1"/>
            <a:r>
              <a:rPr lang="es-ES" altLang="es-ES" sz="2400"/>
              <a:t>Teoría del vínculo: </a:t>
            </a:r>
          </a:p>
        </p:txBody>
      </p:sp>
      <p:sp>
        <p:nvSpPr>
          <p:cNvPr id="27653" name="Text Box 5">
            <a:extLst>
              <a:ext uri="{FF2B5EF4-FFF2-40B4-BE49-F238E27FC236}">
                <a16:creationId xmlns:a16="http://schemas.microsoft.com/office/drawing/2014/main" id="{85906D60-2EA8-4ED1-AE1F-B8AB5CD85A24}"/>
              </a:ext>
            </a:extLst>
          </p:cNvPr>
          <p:cNvSpPr txBox="1">
            <a:spLocks noChangeArrowheads="1"/>
          </p:cNvSpPr>
          <p:nvPr/>
        </p:nvSpPr>
        <p:spPr bwMode="auto">
          <a:xfrm>
            <a:off x="1331913" y="2924175"/>
            <a:ext cx="41036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endParaRPr lang="es-PE" altLang="es-ES">
              <a:solidFill>
                <a:schemeClr val="tx1"/>
              </a:solidFill>
              <a:latin typeface="Arial" panose="020B0604020202020204" pitchFamily="34" charset="0"/>
            </a:endParaRPr>
          </a:p>
        </p:txBody>
      </p:sp>
      <p:sp>
        <p:nvSpPr>
          <p:cNvPr id="27654" name="Text Box 6">
            <a:extLst>
              <a:ext uri="{FF2B5EF4-FFF2-40B4-BE49-F238E27FC236}">
                <a16:creationId xmlns:a16="http://schemas.microsoft.com/office/drawing/2014/main" id="{3AC56C57-1E7A-42C5-BD7A-10F081A3EA63}"/>
              </a:ext>
            </a:extLst>
          </p:cNvPr>
          <p:cNvSpPr txBox="1">
            <a:spLocks noChangeArrowheads="1"/>
          </p:cNvSpPr>
          <p:nvPr/>
        </p:nvSpPr>
        <p:spPr bwMode="auto">
          <a:xfrm>
            <a:off x="900113" y="2852738"/>
            <a:ext cx="3744912" cy="20970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just" eaLnBrk="1" hangingPunct="1">
              <a:spcBef>
                <a:spcPct val="0"/>
              </a:spcBef>
              <a:buClrTx/>
              <a:buFontTx/>
              <a:buNone/>
            </a:pPr>
            <a:endParaRPr lang="es-ES" altLang="es-ES" sz="1200">
              <a:solidFill>
                <a:schemeClr val="tx1"/>
              </a:solidFill>
              <a:latin typeface="Arial" panose="020B0604020202020204" pitchFamily="34" charset="0"/>
            </a:endParaRPr>
          </a:p>
          <a:p>
            <a:pPr algn="just" eaLnBrk="1" hangingPunct="1">
              <a:spcBef>
                <a:spcPct val="0"/>
              </a:spcBef>
              <a:buClrTx/>
              <a:buFontTx/>
              <a:buNone/>
            </a:pPr>
            <a:endParaRPr lang="es-ES" altLang="es-ES" sz="1200">
              <a:solidFill>
                <a:schemeClr val="tx1"/>
              </a:solidFill>
              <a:latin typeface="Arial" panose="020B0604020202020204" pitchFamily="34" charset="0"/>
            </a:endParaRPr>
          </a:p>
          <a:p>
            <a:pPr algn="just" eaLnBrk="1" hangingPunct="1">
              <a:spcBef>
                <a:spcPct val="0"/>
              </a:spcBef>
              <a:buClrTx/>
              <a:buFontTx/>
              <a:buNone/>
            </a:pPr>
            <a:endParaRPr lang="es-ES" altLang="es-ES" sz="1200">
              <a:solidFill>
                <a:schemeClr val="tx1"/>
              </a:solidFill>
              <a:latin typeface="Arial" panose="020B0604020202020204" pitchFamily="34" charset="0"/>
            </a:endParaRPr>
          </a:p>
          <a:p>
            <a:pPr algn="just" eaLnBrk="1" hangingPunct="1">
              <a:spcBef>
                <a:spcPct val="0"/>
              </a:spcBef>
              <a:buClrTx/>
              <a:buFontTx/>
              <a:buNone/>
            </a:pPr>
            <a:endParaRPr lang="es-ES" altLang="es-ES" sz="1200">
              <a:solidFill>
                <a:schemeClr val="tx1"/>
              </a:solidFill>
              <a:latin typeface="Arial" panose="020B0604020202020204" pitchFamily="34" charset="0"/>
            </a:endParaRPr>
          </a:p>
          <a:p>
            <a:pPr algn="just" eaLnBrk="1" hangingPunct="1">
              <a:spcBef>
                <a:spcPct val="0"/>
              </a:spcBef>
              <a:buClrTx/>
              <a:buFontTx/>
              <a:buNone/>
            </a:pPr>
            <a:r>
              <a:rPr lang="es-ES" altLang="es-ES" b="1">
                <a:solidFill>
                  <a:schemeClr val="tx1"/>
                </a:solidFill>
                <a:latin typeface="Arial" panose="020B0604020202020204" pitchFamily="34" charset="0"/>
              </a:rPr>
              <a:t>Sujeto 			Objeto</a:t>
            </a:r>
          </a:p>
          <a:p>
            <a:pPr algn="just" eaLnBrk="1" hangingPunct="1">
              <a:spcBef>
                <a:spcPct val="0"/>
              </a:spcBef>
              <a:buClrTx/>
              <a:buFontTx/>
              <a:buNone/>
            </a:pPr>
            <a:endParaRPr lang="es-ES" altLang="es-ES" b="1">
              <a:solidFill>
                <a:schemeClr val="tx1"/>
              </a:solidFill>
              <a:latin typeface="Arial" panose="020B0604020202020204" pitchFamily="34" charset="0"/>
            </a:endParaRPr>
          </a:p>
          <a:p>
            <a:pPr algn="just" eaLnBrk="1" hangingPunct="1">
              <a:spcBef>
                <a:spcPct val="0"/>
              </a:spcBef>
              <a:buClrTx/>
              <a:buFontTx/>
              <a:buNone/>
            </a:pPr>
            <a:endParaRPr lang="es-ES" altLang="es-ES" b="1">
              <a:solidFill>
                <a:schemeClr val="tx1"/>
              </a:solidFill>
              <a:latin typeface="Arial" panose="020B0604020202020204" pitchFamily="34" charset="0"/>
            </a:endParaRPr>
          </a:p>
          <a:p>
            <a:pPr algn="ctr" eaLnBrk="1" hangingPunct="1">
              <a:spcBef>
                <a:spcPct val="0"/>
              </a:spcBef>
              <a:buClrTx/>
              <a:buFontTx/>
              <a:buNone/>
            </a:pPr>
            <a:r>
              <a:rPr lang="es-ES" altLang="es-ES" b="1">
                <a:solidFill>
                  <a:schemeClr val="tx1"/>
                </a:solidFill>
                <a:latin typeface="Arial" panose="020B0604020202020204" pitchFamily="34" charset="0"/>
              </a:rPr>
              <a:t>Unidireccional</a:t>
            </a:r>
            <a:endParaRPr lang="es-ES" altLang="es-ES" sz="2800" b="1">
              <a:solidFill>
                <a:schemeClr val="tx1"/>
              </a:solidFill>
              <a:latin typeface="Arial" panose="020B0604020202020204" pitchFamily="34" charset="0"/>
            </a:endParaRPr>
          </a:p>
        </p:txBody>
      </p:sp>
      <p:sp>
        <p:nvSpPr>
          <p:cNvPr id="27655" name="Line 9">
            <a:extLst>
              <a:ext uri="{FF2B5EF4-FFF2-40B4-BE49-F238E27FC236}">
                <a16:creationId xmlns:a16="http://schemas.microsoft.com/office/drawing/2014/main" id="{F71ECDE1-9802-4C18-8721-DF1552CAE59C}"/>
              </a:ext>
            </a:extLst>
          </p:cNvPr>
          <p:cNvSpPr>
            <a:spLocks noChangeShapeType="1"/>
          </p:cNvSpPr>
          <p:nvPr/>
        </p:nvSpPr>
        <p:spPr bwMode="auto">
          <a:xfrm>
            <a:off x="1908175" y="3789363"/>
            <a:ext cx="165576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27656" name="Text Box 10">
            <a:extLst>
              <a:ext uri="{FF2B5EF4-FFF2-40B4-BE49-F238E27FC236}">
                <a16:creationId xmlns:a16="http://schemas.microsoft.com/office/drawing/2014/main" id="{E1E4AC5F-D708-4B4E-B08F-8DA662ABDB33}"/>
              </a:ext>
            </a:extLst>
          </p:cNvPr>
          <p:cNvSpPr txBox="1">
            <a:spLocks noChangeArrowheads="1"/>
          </p:cNvSpPr>
          <p:nvPr/>
        </p:nvSpPr>
        <p:spPr bwMode="auto">
          <a:xfrm>
            <a:off x="5219700" y="2492375"/>
            <a:ext cx="3529013" cy="30241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s-ES" altLang="es-ES" sz="1200">
              <a:solidFill>
                <a:schemeClr val="tx1"/>
              </a:solidFill>
              <a:latin typeface="Arial" panose="020B0604020202020204" pitchFamily="34" charset="0"/>
            </a:endParaRPr>
          </a:p>
          <a:p>
            <a:pPr eaLnBrk="1" hangingPunct="1">
              <a:spcBef>
                <a:spcPct val="0"/>
              </a:spcBef>
              <a:buClrTx/>
              <a:buFontTx/>
              <a:buNone/>
            </a:pPr>
            <a:endParaRPr lang="es-ES" altLang="es-ES" sz="1200">
              <a:solidFill>
                <a:schemeClr val="tx1"/>
              </a:solidFill>
              <a:latin typeface="Arial" panose="020B0604020202020204" pitchFamily="34" charset="0"/>
            </a:endParaRPr>
          </a:p>
          <a:p>
            <a:pPr eaLnBrk="1" hangingPunct="1">
              <a:spcBef>
                <a:spcPct val="0"/>
              </a:spcBef>
              <a:buClrTx/>
              <a:buFontTx/>
              <a:buNone/>
            </a:pPr>
            <a:endParaRPr lang="es-ES" altLang="es-ES" sz="1200">
              <a:solidFill>
                <a:schemeClr val="tx1"/>
              </a:solidFill>
              <a:latin typeface="Arial" panose="020B0604020202020204" pitchFamily="34" charset="0"/>
            </a:endParaRPr>
          </a:p>
          <a:p>
            <a:pPr eaLnBrk="1" hangingPunct="1">
              <a:spcBef>
                <a:spcPct val="0"/>
              </a:spcBef>
              <a:buClrTx/>
              <a:buFontTx/>
              <a:buNone/>
            </a:pPr>
            <a:endParaRPr lang="es-ES" altLang="es-ES" sz="1200">
              <a:solidFill>
                <a:schemeClr val="tx1"/>
              </a:solidFill>
              <a:latin typeface="Arial" panose="020B0604020202020204" pitchFamily="34" charset="0"/>
            </a:endParaRPr>
          </a:p>
          <a:p>
            <a:pPr eaLnBrk="1" hangingPunct="1">
              <a:spcBef>
                <a:spcPct val="0"/>
              </a:spcBef>
              <a:buClrTx/>
              <a:buFontTx/>
              <a:buNone/>
            </a:pPr>
            <a:endParaRPr lang="es-ES" altLang="es-ES" sz="1200">
              <a:solidFill>
                <a:schemeClr val="tx1"/>
              </a:solidFill>
              <a:latin typeface="Arial" panose="020B0604020202020204" pitchFamily="34" charset="0"/>
            </a:endParaRPr>
          </a:p>
          <a:p>
            <a:pPr algn="ctr" eaLnBrk="1" hangingPunct="1">
              <a:spcBef>
                <a:spcPct val="0"/>
              </a:spcBef>
              <a:buClrTx/>
              <a:buFontTx/>
              <a:buNone/>
            </a:pPr>
            <a:r>
              <a:rPr lang="es-ES" altLang="es-ES" b="1">
                <a:solidFill>
                  <a:schemeClr val="tx1"/>
                </a:solidFill>
                <a:latin typeface="Arial" panose="020B0604020202020204" pitchFamily="34" charset="0"/>
              </a:rPr>
              <a:t>Sujeto		Sujeto</a:t>
            </a:r>
          </a:p>
          <a:p>
            <a:pPr eaLnBrk="1" hangingPunct="1">
              <a:spcBef>
                <a:spcPct val="0"/>
              </a:spcBef>
              <a:buClrTx/>
              <a:buFontTx/>
              <a:buNone/>
            </a:pPr>
            <a:endParaRPr lang="es-ES" altLang="es-ES" b="1">
              <a:solidFill>
                <a:schemeClr val="tx1"/>
              </a:solidFill>
              <a:latin typeface="Arial" panose="020B0604020202020204" pitchFamily="34" charset="0"/>
            </a:endParaRPr>
          </a:p>
          <a:p>
            <a:pPr eaLnBrk="1" hangingPunct="1">
              <a:spcBef>
                <a:spcPct val="0"/>
              </a:spcBef>
              <a:buClrTx/>
              <a:buFontTx/>
              <a:buNone/>
            </a:pPr>
            <a:endParaRPr lang="es-ES" altLang="es-ES" sz="1200" b="1">
              <a:solidFill>
                <a:schemeClr val="tx1"/>
              </a:solidFill>
              <a:latin typeface="Arial" panose="020B0604020202020204" pitchFamily="34" charset="0"/>
            </a:endParaRPr>
          </a:p>
          <a:p>
            <a:pPr eaLnBrk="1" hangingPunct="1">
              <a:spcBef>
                <a:spcPct val="0"/>
              </a:spcBef>
              <a:buClrTx/>
              <a:buFontTx/>
              <a:buNone/>
            </a:pPr>
            <a:endParaRPr lang="es-ES" altLang="es-ES" sz="1200" b="1">
              <a:solidFill>
                <a:schemeClr val="tx1"/>
              </a:solidFill>
              <a:latin typeface="Arial" panose="020B0604020202020204" pitchFamily="34" charset="0"/>
            </a:endParaRPr>
          </a:p>
          <a:p>
            <a:pPr algn="ctr" eaLnBrk="1" hangingPunct="1">
              <a:spcBef>
                <a:spcPct val="0"/>
              </a:spcBef>
              <a:buClrTx/>
              <a:buFontTx/>
              <a:buNone/>
            </a:pPr>
            <a:endParaRPr lang="es-ES" altLang="es-ES" sz="1200" b="1">
              <a:solidFill>
                <a:schemeClr val="tx1"/>
              </a:solidFill>
              <a:latin typeface="Arial" panose="020B0604020202020204" pitchFamily="34" charset="0"/>
            </a:endParaRPr>
          </a:p>
          <a:p>
            <a:pPr algn="ctr" eaLnBrk="1" hangingPunct="1">
              <a:spcBef>
                <a:spcPct val="0"/>
              </a:spcBef>
              <a:buClrTx/>
              <a:buFontTx/>
              <a:buNone/>
            </a:pPr>
            <a:endParaRPr lang="es-ES" altLang="es-ES" sz="1200" b="1">
              <a:solidFill>
                <a:schemeClr val="tx1"/>
              </a:solidFill>
              <a:latin typeface="Arial" panose="020B0604020202020204" pitchFamily="34" charset="0"/>
            </a:endParaRPr>
          </a:p>
          <a:p>
            <a:pPr algn="ctr" eaLnBrk="1" hangingPunct="1">
              <a:spcBef>
                <a:spcPct val="0"/>
              </a:spcBef>
              <a:buClrTx/>
              <a:buFontTx/>
              <a:buNone/>
            </a:pPr>
            <a:r>
              <a:rPr lang="es-ES" altLang="es-ES" sz="1600" b="1">
                <a:solidFill>
                  <a:schemeClr val="tx1"/>
                </a:solidFill>
                <a:latin typeface="Tahoma" panose="020B0604030504040204" pitchFamily="34" charset="0"/>
              </a:rPr>
              <a:t>Bidireccionalidad y mutua afectación</a:t>
            </a:r>
          </a:p>
          <a:p>
            <a:pPr algn="ctr" eaLnBrk="1" hangingPunct="1">
              <a:spcBef>
                <a:spcPct val="0"/>
              </a:spcBef>
              <a:buClrTx/>
              <a:buFontTx/>
              <a:buNone/>
            </a:pPr>
            <a:endParaRPr lang="es-ES" altLang="es-ES" sz="2400" b="1">
              <a:solidFill>
                <a:schemeClr val="tx1"/>
              </a:solidFill>
              <a:latin typeface="Arial" panose="020B0604020202020204" pitchFamily="34" charset="0"/>
            </a:endParaRPr>
          </a:p>
        </p:txBody>
      </p:sp>
      <p:sp>
        <p:nvSpPr>
          <p:cNvPr id="27657" name="AutoShape 11">
            <a:extLst>
              <a:ext uri="{FF2B5EF4-FFF2-40B4-BE49-F238E27FC236}">
                <a16:creationId xmlns:a16="http://schemas.microsoft.com/office/drawing/2014/main" id="{318B9363-FB69-440D-994D-AFD671608C7D}"/>
              </a:ext>
            </a:extLst>
          </p:cNvPr>
          <p:cNvSpPr>
            <a:spLocks noChangeArrowheads="1"/>
          </p:cNvSpPr>
          <p:nvPr/>
        </p:nvSpPr>
        <p:spPr bwMode="auto">
          <a:xfrm>
            <a:off x="5724525" y="4005263"/>
            <a:ext cx="2663825" cy="503237"/>
          </a:xfrm>
          <a:prstGeom prst="curvedUpArrow">
            <a:avLst>
              <a:gd name="adj1" fmla="val 105868"/>
              <a:gd name="adj2" fmla="val 21173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s-PE" altLang="es-ES">
              <a:solidFill>
                <a:schemeClr val="tx1"/>
              </a:solidFill>
              <a:latin typeface="Arial" panose="020B0604020202020204" pitchFamily="34" charset="0"/>
            </a:endParaRPr>
          </a:p>
        </p:txBody>
      </p:sp>
      <p:sp>
        <p:nvSpPr>
          <p:cNvPr id="27658" name="AutoShape 13">
            <a:extLst>
              <a:ext uri="{FF2B5EF4-FFF2-40B4-BE49-F238E27FC236}">
                <a16:creationId xmlns:a16="http://schemas.microsoft.com/office/drawing/2014/main" id="{6CCE6BB1-7C19-4EED-AFAB-1E20FE64C049}"/>
              </a:ext>
            </a:extLst>
          </p:cNvPr>
          <p:cNvSpPr>
            <a:spLocks noChangeArrowheads="1"/>
          </p:cNvSpPr>
          <p:nvPr/>
        </p:nvSpPr>
        <p:spPr bwMode="auto">
          <a:xfrm rot="10800000">
            <a:off x="5508625" y="2708275"/>
            <a:ext cx="2808288" cy="576263"/>
          </a:xfrm>
          <a:prstGeom prst="curvedUpArrow">
            <a:avLst>
              <a:gd name="adj1" fmla="val 97465"/>
              <a:gd name="adj2" fmla="val 194931"/>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s-PE" altLang="es-ES">
              <a:solidFill>
                <a:schemeClr val="tx1"/>
              </a:solidFill>
              <a:latin typeface="Arial" panose="020B0604020202020204" pitchFamily="34" charset="0"/>
            </a:endParaRPr>
          </a:p>
        </p:txBody>
      </p:sp>
    </p:spTree>
    <p:extLst>
      <p:ext uri="{BB962C8B-B14F-4D97-AF65-F5344CB8AC3E}">
        <p14:creationId xmlns:p14="http://schemas.microsoft.com/office/powerpoint/2010/main" val="184248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8D198364-BDFE-4642-870B-7718AAFD1AA2}"/>
              </a:ext>
            </a:extLst>
          </p:cNvPr>
          <p:cNvSpPr>
            <a:spLocks noGrp="1" noChangeArrowheads="1"/>
          </p:cNvSpPr>
          <p:nvPr>
            <p:ph type="title"/>
          </p:nvPr>
        </p:nvSpPr>
        <p:spPr>
          <a:xfrm>
            <a:off x="1944688" y="623888"/>
            <a:ext cx="6589712" cy="1281112"/>
          </a:xfrm>
        </p:spPr>
        <p:txBody>
          <a:bodyPr rtlCol="0">
            <a:normAutofit fontScale="90000"/>
          </a:bodyPr>
          <a:lstStyle/>
          <a:p>
            <a:pPr eaLnBrk="1" fontAlgn="auto" hangingPunct="1">
              <a:spcAft>
                <a:spcPts val="0"/>
              </a:spcAft>
              <a:defRPr/>
            </a:pPr>
            <a:r>
              <a:rPr lang="es-ES" b="1" dirty="0">
                <a:solidFill>
                  <a:schemeClr val="tx2">
                    <a:lumMod val="75000"/>
                  </a:schemeClr>
                </a:solidFill>
                <a:effectLst>
                  <a:outerShdw blurRad="38100" dist="38100" dir="2700000" algn="tl">
                    <a:srgbClr val="000000"/>
                  </a:outerShdw>
                </a:effectLst>
              </a:rPr>
              <a:t>1. Características del vínculo:</a:t>
            </a:r>
          </a:p>
        </p:txBody>
      </p:sp>
      <p:sp>
        <p:nvSpPr>
          <p:cNvPr id="38915" name="Rectangle 3">
            <a:extLst>
              <a:ext uri="{FF2B5EF4-FFF2-40B4-BE49-F238E27FC236}">
                <a16:creationId xmlns:a16="http://schemas.microsoft.com/office/drawing/2014/main" id="{DDA72E56-5DA6-4C29-ACF7-80306B1AEC9A}"/>
              </a:ext>
            </a:extLst>
          </p:cNvPr>
          <p:cNvSpPr>
            <a:spLocks noGrp="1" noChangeArrowheads="1"/>
          </p:cNvSpPr>
          <p:nvPr>
            <p:ph idx="1"/>
          </p:nvPr>
        </p:nvSpPr>
        <p:spPr>
          <a:xfrm>
            <a:off x="899592" y="2133600"/>
            <a:ext cx="7634808" cy="3778250"/>
          </a:xfrm>
        </p:spPr>
        <p:txBody>
          <a:bodyPr/>
          <a:lstStyle/>
          <a:p>
            <a:pPr marL="533400" indent="-533400" eaLnBrk="1" hangingPunct="1"/>
            <a:r>
              <a:rPr lang="es-ES" altLang="es-ES" b="1" u="sng" dirty="0">
                <a:solidFill>
                  <a:schemeClr val="tx2">
                    <a:lumMod val="75000"/>
                  </a:schemeClr>
                </a:solidFill>
              </a:rPr>
              <a:t>El concepto de vínculo es “la mínima unidad de análisis” de la psicología social: </a:t>
            </a:r>
          </a:p>
          <a:p>
            <a:pPr marL="0" indent="0" eaLnBrk="1" hangingPunct="1">
              <a:buNone/>
            </a:pPr>
            <a:endParaRPr lang="es-ES" altLang="es-ES" b="1" u="sng" dirty="0">
              <a:solidFill>
                <a:schemeClr val="tx2">
                  <a:lumMod val="75000"/>
                </a:schemeClr>
              </a:solidFill>
            </a:endParaRPr>
          </a:p>
          <a:p>
            <a:pPr marL="533400" indent="-533400" eaLnBrk="1" hangingPunct="1">
              <a:buFont typeface="Wingdings" panose="05000000000000000000" pitchFamily="2" charset="2"/>
              <a:buNone/>
            </a:pPr>
            <a:r>
              <a:rPr lang="es-ES" altLang="es-ES" dirty="0"/>
              <a:t>      lo que se estudia en la psicología social es cómo un sujeto se relaciona con un objeto </a:t>
            </a:r>
            <a:r>
              <a:rPr lang="es-ES" altLang="es-ES" dirty="0">
                <a:sym typeface="Symbol" panose="05050102010706020507" pitchFamily="18" charset="2"/>
              </a:rPr>
              <a:t>-</a:t>
            </a:r>
            <a:r>
              <a:rPr lang="es-ES" altLang="es-ES" dirty="0"/>
              <a:t>que en este caso es otro sujeto- y viceversa: cómo este objeto</a:t>
            </a:r>
            <a:r>
              <a:rPr lang="es-ES" altLang="es-ES" dirty="0">
                <a:sym typeface="Symbol" panose="05050102010706020507" pitchFamily="18" charset="2"/>
              </a:rPr>
              <a:t>-</a:t>
            </a:r>
            <a:r>
              <a:rPr lang="es-ES" altLang="es-ES" dirty="0"/>
              <a:t>sujeto afecta al sujeto que establece un vínculo con él. </a:t>
            </a:r>
          </a:p>
          <a:p>
            <a:pPr marL="533400" indent="-533400" eaLnBrk="1" hangingPunct="1"/>
            <a:endParaRPr lang="es-ES" altLang="es-ES" dirty="0"/>
          </a:p>
        </p:txBody>
      </p:sp>
    </p:spTree>
    <p:extLst>
      <p:ext uri="{BB962C8B-B14F-4D97-AF65-F5344CB8AC3E}">
        <p14:creationId xmlns:p14="http://schemas.microsoft.com/office/powerpoint/2010/main" val="19937098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wedge">
                                      <p:cBhvr>
                                        <p:cTn id="7" dur="20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wedge">
                                      <p:cBhvr>
                                        <p:cTn id="12" dur="20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a:extLst>
              <a:ext uri="{FF2B5EF4-FFF2-40B4-BE49-F238E27FC236}">
                <a16:creationId xmlns:a16="http://schemas.microsoft.com/office/drawing/2014/main" id="{2C971ADC-988C-486A-9753-974D6EADE215}"/>
              </a:ext>
            </a:extLst>
          </p:cNvPr>
          <p:cNvSpPr>
            <a:spLocks noGrp="1" noChangeArrowheads="1"/>
          </p:cNvSpPr>
          <p:nvPr>
            <p:ph type="title"/>
          </p:nvPr>
        </p:nvSpPr>
        <p:spPr>
          <a:xfrm>
            <a:off x="1944688" y="623888"/>
            <a:ext cx="6589712" cy="1281112"/>
          </a:xfrm>
        </p:spPr>
        <p:txBody>
          <a:bodyPr rtlCol="0">
            <a:normAutofit fontScale="90000"/>
          </a:bodyPr>
          <a:lstStyle/>
          <a:p>
            <a:pPr eaLnBrk="1" fontAlgn="auto" hangingPunct="1">
              <a:spcAft>
                <a:spcPts val="0"/>
              </a:spcAft>
              <a:defRPr/>
            </a:pPr>
            <a:r>
              <a:rPr lang="es-ES" b="1" dirty="0">
                <a:solidFill>
                  <a:schemeClr val="tx2">
                    <a:lumMod val="75000"/>
                  </a:schemeClr>
                </a:solidFill>
                <a:effectLst>
                  <a:outerShdw blurRad="38100" dist="38100" dir="2700000" algn="tl">
                    <a:srgbClr val="000000"/>
                  </a:outerShdw>
                </a:effectLst>
              </a:rPr>
              <a:t>1. Características del vínculo:</a:t>
            </a:r>
          </a:p>
        </p:txBody>
      </p:sp>
      <p:sp>
        <p:nvSpPr>
          <p:cNvPr id="39939" name="Rectangle 3">
            <a:extLst>
              <a:ext uri="{FF2B5EF4-FFF2-40B4-BE49-F238E27FC236}">
                <a16:creationId xmlns:a16="http://schemas.microsoft.com/office/drawing/2014/main" id="{0F94EF0E-3D05-4C7F-BCE3-BCD6B01A1225}"/>
              </a:ext>
            </a:extLst>
          </p:cNvPr>
          <p:cNvSpPr>
            <a:spLocks noGrp="1" noChangeArrowheads="1"/>
          </p:cNvSpPr>
          <p:nvPr>
            <p:ph idx="1"/>
          </p:nvPr>
        </p:nvSpPr>
        <p:spPr>
          <a:xfrm>
            <a:off x="971600" y="2133600"/>
            <a:ext cx="7562800" cy="3778250"/>
          </a:xfrm>
        </p:spPr>
        <p:txBody>
          <a:bodyPr rtlCol="0">
            <a:normAutofit fontScale="92500" lnSpcReduction="10000"/>
          </a:bodyPr>
          <a:lstStyle/>
          <a:p>
            <a:pPr eaLnBrk="1" fontAlgn="auto" hangingPunct="1">
              <a:spcAft>
                <a:spcPts val="0"/>
              </a:spcAft>
              <a:buFont typeface="Wingdings 3" charset="2"/>
              <a:buChar char=""/>
              <a:defRPr/>
            </a:pPr>
            <a:r>
              <a:rPr lang="es-ES" sz="2400" b="1" dirty="0">
                <a:solidFill>
                  <a:schemeClr val="tx2">
                    <a:lumMod val="75000"/>
                  </a:schemeClr>
                </a:solidFill>
              </a:rPr>
              <a:t>El vínculo es condición de supervivencia</a:t>
            </a:r>
            <a:r>
              <a:rPr lang="es-ES" sz="2400" dirty="0">
                <a:solidFill>
                  <a:schemeClr val="tx2">
                    <a:lumMod val="75000"/>
                  </a:schemeClr>
                </a:solidFill>
              </a:rPr>
              <a:t>:</a:t>
            </a:r>
          </a:p>
          <a:p>
            <a:pPr eaLnBrk="1" fontAlgn="auto" hangingPunct="1">
              <a:spcAft>
                <a:spcPts val="0"/>
              </a:spcAft>
              <a:buFont typeface="Wingdings" panose="05000000000000000000" pitchFamily="2" charset="2"/>
              <a:buNone/>
              <a:defRPr/>
            </a:pPr>
            <a:r>
              <a:rPr lang="es-ES" sz="2400" dirty="0">
                <a:solidFill>
                  <a:schemeClr val="tx1">
                    <a:lumMod val="75000"/>
                    <a:lumOff val="25000"/>
                  </a:schemeClr>
                </a:solidFill>
              </a:rPr>
              <a:t>   es imposible que el recién nacido sobreviva sin la asistencia del otro social (vínculo de «indefensión» o «desamparo»).</a:t>
            </a:r>
          </a:p>
          <a:p>
            <a:pPr eaLnBrk="1" fontAlgn="auto" hangingPunct="1">
              <a:spcAft>
                <a:spcPts val="0"/>
              </a:spcAft>
              <a:buFont typeface="Wingdings" panose="05000000000000000000" pitchFamily="2" charset="2"/>
              <a:buNone/>
              <a:defRPr/>
            </a:pPr>
            <a:endParaRPr lang="es-ES" sz="2400" dirty="0">
              <a:solidFill>
                <a:schemeClr val="tx1">
                  <a:lumMod val="75000"/>
                  <a:lumOff val="25000"/>
                </a:schemeClr>
              </a:solidFill>
            </a:endParaRPr>
          </a:p>
          <a:p>
            <a:pPr eaLnBrk="1" fontAlgn="auto" hangingPunct="1">
              <a:spcAft>
                <a:spcPts val="0"/>
              </a:spcAft>
              <a:buFont typeface="Wingdings 3" charset="2"/>
              <a:buChar char=""/>
              <a:defRPr/>
            </a:pPr>
            <a:r>
              <a:rPr lang="es-ES" sz="2400" b="1" dirty="0">
                <a:solidFill>
                  <a:schemeClr val="tx2">
                    <a:lumMod val="75000"/>
                  </a:schemeClr>
                </a:solidFill>
              </a:rPr>
              <a:t>En todo vínculo hay circuitos de comunicación y aprendizaje:</a:t>
            </a:r>
          </a:p>
          <a:p>
            <a:pPr eaLnBrk="1" fontAlgn="auto" hangingPunct="1">
              <a:spcAft>
                <a:spcPts val="0"/>
              </a:spcAft>
              <a:buFont typeface="Wingdings" panose="05000000000000000000" pitchFamily="2" charset="2"/>
              <a:buNone/>
              <a:defRPr/>
            </a:pPr>
            <a:r>
              <a:rPr lang="es-ES" sz="2400" dirty="0">
                <a:solidFill>
                  <a:schemeClr val="tx1">
                    <a:lumMod val="75000"/>
                    <a:lumOff val="25000"/>
                  </a:schemeClr>
                </a:solidFill>
              </a:rPr>
              <a:t>   La noción de aprendizaje es tomada de la psicología conductista, junto con la de comunicación, para convertirlas en dos de los más importantes objetivos de la intervención en psicología social.</a:t>
            </a:r>
          </a:p>
        </p:txBody>
      </p:sp>
    </p:spTree>
    <p:extLst>
      <p:ext uri="{BB962C8B-B14F-4D97-AF65-F5344CB8AC3E}">
        <p14:creationId xmlns:p14="http://schemas.microsoft.com/office/powerpoint/2010/main" val="17910392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strips(downLeft)">
                                      <p:cBhvr>
                                        <p:cTn id="7" dur="500"/>
                                        <p:tgtEl>
                                          <p:spTgt spid="39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strips(downLeft)">
                                      <p:cBhvr>
                                        <p:cTn id="12" dur="500"/>
                                        <p:tgtEl>
                                          <p:spTgt spid="399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9939">
                                            <p:txEl>
                                              <p:pRg st="3" end="3"/>
                                            </p:txEl>
                                          </p:spTgt>
                                        </p:tgtEl>
                                        <p:attrNameLst>
                                          <p:attrName>style.visibility</p:attrName>
                                        </p:attrNameLst>
                                      </p:cBhvr>
                                      <p:to>
                                        <p:strVal val="visible"/>
                                      </p:to>
                                    </p:set>
                                    <p:animEffect transition="in" filter="strips(downLeft)">
                                      <p:cBhvr>
                                        <p:cTn id="17" dur="500"/>
                                        <p:tgtEl>
                                          <p:spTgt spid="3993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9939">
                                            <p:txEl>
                                              <p:pRg st="4" end="4"/>
                                            </p:txEl>
                                          </p:spTgt>
                                        </p:tgtEl>
                                        <p:attrNameLst>
                                          <p:attrName>style.visibility</p:attrName>
                                        </p:attrNameLst>
                                      </p:cBhvr>
                                      <p:to>
                                        <p:strVal val="visible"/>
                                      </p:to>
                                    </p:set>
                                    <p:animEffect transition="in" filter="strips(downLeft)">
                                      <p:cBhvr>
                                        <p:cTn id="22"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a:extLst>
              <a:ext uri="{FF2B5EF4-FFF2-40B4-BE49-F238E27FC236}">
                <a16:creationId xmlns:a16="http://schemas.microsoft.com/office/drawing/2014/main" id="{32A18F75-CF0F-42C5-AA58-B2BCA5CE8946}"/>
              </a:ext>
            </a:extLst>
          </p:cNvPr>
          <p:cNvSpPr>
            <a:spLocks noGrp="1" noChangeArrowheads="1"/>
          </p:cNvSpPr>
          <p:nvPr>
            <p:ph type="title"/>
          </p:nvPr>
        </p:nvSpPr>
        <p:spPr>
          <a:xfrm>
            <a:off x="1944688" y="623888"/>
            <a:ext cx="6589712" cy="1281112"/>
          </a:xfrm>
        </p:spPr>
        <p:txBody>
          <a:bodyPr rtlCol="0">
            <a:normAutofit fontScale="90000"/>
          </a:bodyPr>
          <a:lstStyle/>
          <a:p>
            <a:pPr eaLnBrk="1" fontAlgn="auto" hangingPunct="1">
              <a:spcAft>
                <a:spcPts val="0"/>
              </a:spcAft>
              <a:defRPr/>
            </a:pPr>
            <a:r>
              <a:rPr lang="es-ES" b="1" dirty="0">
                <a:solidFill>
                  <a:schemeClr val="tx2">
                    <a:lumMod val="75000"/>
                  </a:schemeClr>
                </a:solidFill>
                <a:effectLst>
                  <a:outerShdw blurRad="38100" dist="38100" dir="2700000" algn="tl">
                    <a:srgbClr val="000000"/>
                  </a:outerShdw>
                </a:effectLst>
              </a:rPr>
              <a:t>1. Características del vínculo:</a:t>
            </a:r>
          </a:p>
        </p:txBody>
      </p:sp>
      <p:sp>
        <p:nvSpPr>
          <p:cNvPr id="40963" name="Rectangle 3">
            <a:extLst>
              <a:ext uri="{FF2B5EF4-FFF2-40B4-BE49-F238E27FC236}">
                <a16:creationId xmlns:a16="http://schemas.microsoft.com/office/drawing/2014/main" id="{3F4845A4-FFBB-4F20-B79D-A804F8C67C7F}"/>
              </a:ext>
            </a:extLst>
          </p:cNvPr>
          <p:cNvSpPr>
            <a:spLocks noGrp="1" noChangeArrowheads="1"/>
          </p:cNvSpPr>
          <p:nvPr>
            <p:ph idx="1"/>
          </p:nvPr>
        </p:nvSpPr>
        <p:spPr>
          <a:xfrm>
            <a:off x="1115616" y="2133600"/>
            <a:ext cx="7418784" cy="3778250"/>
          </a:xfrm>
        </p:spPr>
        <p:txBody>
          <a:bodyPr rtlCol="0">
            <a:normAutofit fontScale="92500"/>
          </a:bodyPr>
          <a:lstStyle/>
          <a:p>
            <a:pPr eaLnBrk="1" fontAlgn="auto" hangingPunct="1">
              <a:spcAft>
                <a:spcPts val="0"/>
              </a:spcAft>
              <a:buFont typeface="Wingdings 3" charset="2"/>
              <a:buChar char=""/>
              <a:defRPr/>
            </a:pPr>
            <a:r>
              <a:rPr lang="es-ES" sz="2400" b="1" dirty="0">
                <a:solidFill>
                  <a:schemeClr val="tx2">
                    <a:lumMod val="75000"/>
                  </a:schemeClr>
                </a:solidFill>
              </a:rPr>
              <a:t>El vínculo es “una estructura compleja”</a:t>
            </a:r>
            <a:r>
              <a:rPr lang="es-ES" sz="2400" dirty="0">
                <a:solidFill>
                  <a:schemeClr val="tx2">
                    <a:lumMod val="75000"/>
                  </a:schemeClr>
                </a:solidFill>
              </a:rPr>
              <a:t>:</a:t>
            </a:r>
          </a:p>
          <a:p>
            <a:pPr eaLnBrk="1" fontAlgn="auto" hangingPunct="1">
              <a:spcAft>
                <a:spcPts val="0"/>
              </a:spcAft>
              <a:buFont typeface="Wingdings" panose="05000000000000000000" pitchFamily="2" charset="2"/>
              <a:buNone/>
              <a:defRPr/>
            </a:pPr>
            <a:r>
              <a:rPr lang="es-ES" sz="2400" dirty="0">
                <a:solidFill>
                  <a:schemeClr val="tx1">
                    <a:lumMod val="75000"/>
                    <a:lumOff val="25000"/>
                  </a:schemeClr>
                </a:solidFill>
              </a:rPr>
              <a:t>  se trata de una estructura triangular, es decir que hay un tercero en juego en la relación sujeto a sujeto; “…el gran tercero de todo vínculo es la cultura”.</a:t>
            </a:r>
          </a:p>
          <a:p>
            <a:pPr eaLnBrk="1" fontAlgn="auto" hangingPunct="1">
              <a:spcAft>
                <a:spcPts val="0"/>
              </a:spcAft>
              <a:buFont typeface="Wingdings" panose="05000000000000000000" pitchFamily="2" charset="2"/>
              <a:buNone/>
              <a:defRPr/>
            </a:pPr>
            <a:endParaRPr lang="es-ES" sz="2400" dirty="0">
              <a:solidFill>
                <a:schemeClr val="tx1">
                  <a:lumMod val="75000"/>
                  <a:lumOff val="25000"/>
                </a:schemeClr>
              </a:solidFill>
            </a:endParaRPr>
          </a:p>
          <a:p>
            <a:pPr eaLnBrk="1" fontAlgn="auto" hangingPunct="1">
              <a:spcAft>
                <a:spcPts val="0"/>
              </a:spcAft>
              <a:buFont typeface="Wingdings 3" charset="2"/>
              <a:buChar char=""/>
              <a:defRPr/>
            </a:pPr>
            <a:r>
              <a:rPr lang="es-ES" sz="2400" b="1" dirty="0">
                <a:solidFill>
                  <a:schemeClr val="tx2">
                    <a:lumMod val="75000"/>
                  </a:schemeClr>
                </a:solidFill>
              </a:rPr>
              <a:t>Hay una </a:t>
            </a:r>
            <a:r>
              <a:rPr lang="es-ES" sz="2400" b="1" dirty="0" err="1">
                <a:solidFill>
                  <a:schemeClr val="tx2">
                    <a:lumMod val="75000"/>
                  </a:schemeClr>
                </a:solidFill>
              </a:rPr>
              <a:t>triangularidad</a:t>
            </a:r>
            <a:r>
              <a:rPr lang="es-ES" sz="2400" b="1" dirty="0">
                <a:solidFill>
                  <a:schemeClr val="tx2">
                    <a:lumMod val="75000"/>
                  </a:schemeClr>
                </a:solidFill>
              </a:rPr>
              <a:t> en el vínculo:</a:t>
            </a:r>
          </a:p>
          <a:p>
            <a:pPr eaLnBrk="1" fontAlgn="auto" hangingPunct="1">
              <a:spcAft>
                <a:spcPts val="0"/>
              </a:spcAft>
              <a:buFont typeface="Wingdings" panose="05000000000000000000" pitchFamily="2" charset="2"/>
              <a:buNone/>
              <a:defRPr/>
            </a:pPr>
            <a:r>
              <a:rPr lang="es-ES" sz="2400" dirty="0">
                <a:solidFill>
                  <a:schemeClr val="tx1">
                    <a:lumMod val="75000"/>
                    <a:lumOff val="25000"/>
                  </a:schemeClr>
                </a:solidFill>
              </a:rPr>
              <a:t>  Es </a:t>
            </a:r>
            <a:r>
              <a:rPr lang="es-ES" sz="2400" dirty="0" err="1">
                <a:solidFill>
                  <a:schemeClr val="tx1">
                    <a:lumMod val="75000"/>
                    <a:lumOff val="25000"/>
                  </a:schemeClr>
                </a:solidFill>
              </a:rPr>
              <a:t>bi</a:t>
            </a:r>
            <a:r>
              <a:rPr lang="es-ES" sz="2400" dirty="0" err="1">
                <a:solidFill>
                  <a:schemeClr val="tx1">
                    <a:lumMod val="75000"/>
                    <a:lumOff val="25000"/>
                  </a:schemeClr>
                </a:solidFill>
                <a:sym typeface="Symbol" panose="05050102010706020507" pitchFamily="18" charset="2"/>
              </a:rPr>
              <a:t></a:t>
            </a:r>
            <a:r>
              <a:rPr lang="es-ES" sz="2400" dirty="0" err="1">
                <a:solidFill>
                  <a:schemeClr val="tx1">
                    <a:lumMod val="75000"/>
                    <a:lumOff val="25000"/>
                  </a:schemeClr>
                </a:solidFill>
              </a:rPr>
              <a:t>corporal</a:t>
            </a:r>
            <a:r>
              <a:rPr lang="es-ES" sz="2400" dirty="0">
                <a:solidFill>
                  <a:schemeClr val="tx1">
                    <a:lumMod val="75000"/>
                    <a:lumOff val="25000"/>
                  </a:schemeClr>
                </a:solidFill>
              </a:rPr>
              <a:t> porque hay en juego siempre dos sujetos relacionados entre sí y afectándose mutuamente. Y es </a:t>
            </a:r>
            <a:r>
              <a:rPr lang="es-ES" sz="2400" dirty="0" err="1">
                <a:solidFill>
                  <a:schemeClr val="tx1">
                    <a:lumMod val="75000"/>
                    <a:lumOff val="25000"/>
                  </a:schemeClr>
                </a:solidFill>
              </a:rPr>
              <a:t>tri</a:t>
            </a:r>
            <a:r>
              <a:rPr lang="es-ES" sz="2400" dirty="0" err="1">
                <a:solidFill>
                  <a:schemeClr val="tx1">
                    <a:lumMod val="75000"/>
                    <a:lumOff val="25000"/>
                  </a:schemeClr>
                </a:solidFill>
                <a:sym typeface="Symbol" panose="05050102010706020507" pitchFamily="18" charset="2"/>
              </a:rPr>
              <a:t></a:t>
            </a:r>
            <a:r>
              <a:rPr lang="es-ES" sz="2400" dirty="0" err="1">
                <a:solidFill>
                  <a:schemeClr val="tx1">
                    <a:lumMod val="75000"/>
                    <a:lumOff val="25000"/>
                  </a:schemeClr>
                </a:solidFill>
              </a:rPr>
              <a:t>personal</a:t>
            </a:r>
            <a:r>
              <a:rPr lang="es-ES" sz="2400" dirty="0">
                <a:solidFill>
                  <a:schemeClr val="tx1">
                    <a:lumMod val="75000"/>
                    <a:lumOff val="25000"/>
                  </a:schemeClr>
                </a:solidFill>
              </a:rPr>
              <a:t> porque hay una tercera “persona” presente en esa relación </a:t>
            </a:r>
            <a:r>
              <a:rPr lang="es-ES" sz="2400" dirty="0" err="1">
                <a:solidFill>
                  <a:schemeClr val="tx1">
                    <a:lumMod val="75000"/>
                    <a:lumOff val="25000"/>
                  </a:schemeClr>
                </a:solidFill>
              </a:rPr>
              <a:t>bi</a:t>
            </a:r>
            <a:r>
              <a:rPr lang="es-ES" sz="2400" dirty="0" err="1">
                <a:solidFill>
                  <a:schemeClr val="tx1">
                    <a:lumMod val="75000"/>
                    <a:lumOff val="25000"/>
                  </a:schemeClr>
                </a:solidFill>
                <a:sym typeface="Symbol" panose="05050102010706020507" pitchFamily="18" charset="2"/>
              </a:rPr>
              <a:t></a:t>
            </a:r>
            <a:r>
              <a:rPr lang="es-ES" sz="2400" dirty="0" err="1">
                <a:solidFill>
                  <a:schemeClr val="tx1">
                    <a:lumMod val="75000"/>
                    <a:lumOff val="25000"/>
                  </a:schemeClr>
                </a:solidFill>
              </a:rPr>
              <a:t>corporal</a:t>
            </a:r>
            <a:r>
              <a:rPr lang="es-ES" sz="2400" dirty="0">
                <a:solidFill>
                  <a:schemeClr val="tx1">
                    <a:lumMod val="75000"/>
                    <a:lumOff val="25000"/>
                  </a:schemeClr>
                </a:solidFill>
              </a:rPr>
              <a:t>.</a:t>
            </a:r>
          </a:p>
        </p:txBody>
      </p:sp>
    </p:spTree>
    <p:extLst>
      <p:ext uri="{BB962C8B-B14F-4D97-AF65-F5344CB8AC3E}">
        <p14:creationId xmlns:p14="http://schemas.microsoft.com/office/powerpoint/2010/main" val="26207752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strips(downLeft)">
                                      <p:cBhvr>
                                        <p:cTn id="7" dur="500"/>
                                        <p:tgtEl>
                                          <p:spTgt spid="40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strips(downLeft)">
                                      <p:cBhvr>
                                        <p:cTn id="12" dur="500"/>
                                        <p:tgtEl>
                                          <p:spTgt spid="409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40963">
                                            <p:txEl>
                                              <p:pRg st="3" end="3"/>
                                            </p:txEl>
                                          </p:spTgt>
                                        </p:tgtEl>
                                        <p:attrNameLst>
                                          <p:attrName>style.visibility</p:attrName>
                                        </p:attrNameLst>
                                      </p:cBhvr>
                                      <p:to>
                                        <p:strVal val="visible"/>
                                      </p:to>
                                    </p:set>
                                    <p:animEffect transition="in" filter="strips(downLeft)">
                                      <p:cBhvr>
                                        <p:cTn id="17" dur="500"/>
                                        <p:tgtEl>
                                          <p:spTgt spid="4096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40963">
                                            <p:txEl>
                                              <p:pRg st="4" end="4"/>
                                            </p:txEl>
                                          </p:spTgt>
                                        </p:tgtEl>
                                        <p:attrNameLst>
                                          <p:attrName>style.visibility</p:attrName>
                                        </p:attrNameLst>
                                      </p:cBhvr>
                                      <p:to>
                                        <p:strVal val="visible"/>
                                      </p:to>
                                    </p:set>
                                    <p:animEffect transition="in" filter="strips(downLeft)">
                                      <p:cBhvr>
                                        <p:cTn id="22"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117</TotalTime>
  <Words>1449</Words>
  <Application>Microsoft Office PowerPoint</Application>
  <PresentationFormat>On-screen Show (4:3)</PresentationFormat>
  <Paragraphs>141</Paragraphs>
  <Slides>22</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Arial</vt:lpstr>
      <vt:lpstr>Calibri</vt:lpstr>
      <vt:lpstr>Cambria</vt:lpstr>
      <vt:lpstr>Symbol</vt:lpstr>
      <vt:lpstr>Tahoma</vt:lpstr>
      <vt:lpstr>Times New Roman</vt:lpstr>
      <vt:lpstr>Wingdings</vt:lpstr>
      <vt:lpstr>Wingdings 3</vt:lpstr>
      <vt:lpstr>Claridad</vt:lpstr>
      <vt:lpstr>Imagen de mapa de bits</vt:lpstr>
      <vt:lpstr>VIOLENCIA COMO FACTOR ASOCIADO A SITUACIONES DE RIESGO DE DESPROTECCION FAMILIAR del niño</vt:lpstr>
      <vt:lpstr>Violencia</vt:lpstr>
      <vt:lpstr>Violencia</vt:lpstr>
      <vt:lpstr>PowerPoint Presentation</vt:lpstr>
      <vt:lpstr>VINCULO SOCIAL</vt:lpstr>
      <vt:lpstr>Sobre la teoría del Vínculo en Enrique Pichón Rivière</vt:lpstr>
      <vt:lpstr>1. Características del vínculo:</vt:lpstr>
      <vt:lpstr>1. Características del vínculo:</vt:lpstr>
      <vt:lpstr>1. Características del vínculo:</vt:lpstr>
      <vt:lpstr>1. Características del vínculo:</vt:lpstr>
      <vt:lpstr>2. Patología del vínculo.</vt:lpstr>
      <vt:lpstr>2. Patología del vínculo.</vt:lpstr>
      <vt:lpstr>2. Patología del vínculo.</vt:lpstr>
      <vt:lpstr>2. Patología del vínculo.</vt:lpstr>
      <vt:lpstr>Factores de Riesgo en el Niño</vt:lpstr>
      <vt:lpstr>Factores de Riesgo en el Niño</vt:lpstr>
      <vt:lpstr>Factores de Riesgo: Familiar</vt:lpstr>
      <vt:lpstr>Que significa estar en Riesgo</vt:lpstr>
      <vt:lpstr>Violencia Familiar</vt:lpstr>
      <vt:lpstr>Desprotección Familiar</vt:lpstr>
      <vt:lpstr>Desprotección Familiar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MARIA CASTAÑEDA CHANG</dc:creator>
  <cp:lastModifiedBy>Ana Maria</cp:lastModifiedBy>
  <cp:revision>12</cp:revision>
  <dcterms:created xsi:type="dcterms:W3CDTF">2017-11-21T12:24:00Z</dcterms:created>
  <dcterms:modified xsi:type="dcterms:W3CDTF">2017-11-21T16:32:40Z</dcterms:modified>
</cp:coreProperties>
</file>