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6" r:id="rId2"/>
    <p:sldId id="271" r:id="rId3"/>
    <p:sldId id="272" r:id="rId4"/>
    <p:sldId id="301" r:id="rId5"/>
    <p:sldId id="327" r:id="rId6"/>
    <p:sldId id="328" r:id="rId7"/>
    <p:sldId id="329" r:id="rId8"/>
    <p:sldId id="289" r:id="rId9"/>
    <p:sldId id="287" r:id="rId10"/>
    <p:sldId id="309" r:id="rId11"/>
    <p:sldId id="325" r:id="rId12"/>
    <p:sldId id="311" r:id="rId13"/>
    <p:sldId id="326" r:id="rId14"/>
    <p:sldId id="312" r:id="rId15"/>
    <p:sldId id="313" r:id="rId16"/>
    <p:sldId id="314" r:id="rId17"/>
    <p:sldId id="315" r:id="rId18"/>
    <p:sldId id="316" r:id="rId19"/>
    <p:sldId id="310" r:id="rId20"/>
    <p:sldId id="318" r:id="rId21"/>
    <p:sldId id="319" r:id="rId22"/>
    <p:sldId id="308" r:id="rId23"/>
    <p:sldId id="323" r:id="rId24"/>
    <p:sldId id="317" r:id="rId25"/>
    <p:sldId id="320" r:id="rId26"/>
    <p:sldId id="321" r:id="rId27"/>
    <p:sldId id="322" r:id="rId28"/>
    <p:sldId id="324" r:id="rId29"/>
    <p:sldId id="330" r:id="rId30"/>
    <p:sldId id="267" r:id="rId31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C8BBE-8359-4FE7-B0B9-57C5C4B9AA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PE"/>
        </a:p>
      </dgm:t>
    </dgm:pt>
    <dgm:pt modelId="{8E2D2441-B08A-4F0E-B7E5-4752B388FD7F}">
      <dgm:prSet custT="1"/>
      <dgm:spPr/>
      <dgm:t>
        <a:bodyPr/>
        <a:lstStyle/>
        <a:p>
          <a:pPr algn="just"/>
          <a:r>
            <a:rPr lang="es-PE" sz="2400" b="1" dirty="0">
              <a:latin typeface="Arial" panose="020B0604020202020204" pitchFamily="34" charset="0"/>
              <a:cs typeface="Arial" panose="020B0604020202020204" pitchFamily="34" charset="0"/>
            </a:rPr>
            <a:t>LEY N° 29783, </a:t>
          </a:r>
          <a:r>
            <a:rPr lang="es-PE" sz="2400" dirty="0">
              <a:latin typeface="Arial" panose="020B0604020202020204" pitchFamily="34" charset="0"/>
              <a:cs typeface="Arial" panose="020B0604020202020204" pitchFamily="34" charset="0"/>
            </a:rPr>
            <a:t>Ley de Seguridad y Salud en el Trabajo, y Modificatorias. </a:t>
          </a:r>
          <a:endParaRPr lang="es-PE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F23FCA-7AF1-41A6-A9BC-F71F2E12E210}" type="parTrans" cxnId="{30A1BD9A-CFF7-4F98-97E4-45AC1750C44A}">
      <dgm:prSet/>
      <dgm:spPr/>
      <dgm:t>
        <a:bodyPr/>
        <a:lstStyle/>
        <a:p>
          <a:pPr algn="just"/>
          <a:endParaRPr lang="es-PE" sz="1200" b="1">
            <a:solidFill>
              <a:schemeClr val="tx1"/>
            </a:solidFill>
            <a:latin typeface="+mn-lt"/>
          </a:endParaRPr>
        </a:p>
      </dgm:t>
    </dgm:pt>
    <dgm:pt modelId="{A94E3A52-3FC6-440F-A09D-BE34C6C0C5B4}" type="sibTrans" cxnId="{30A1BD9A-CFF7-4F98-97E4-45AC1750C44A}">
      <dgm:prSet/>
      <dgm:spPr/>
      <dgm:t>
        <a:bodyPr/>
        <a:lstStyle/>
        <a:p>
          <a:pPr algn="just"/>
          <a:endParaRPr lang="es-PE" sz="1200" b="1">
            <a:solidFill>
              <a:schemeClr val="tx1"/>
            </a:solidFill>
            <a:latin typeface="+mn-lt"/>
          </a:endParaRPr>
        </a:p>
      </dgm:t>
    </dgm:pt>
    <dgm:pt modelId="{951B8AC4-E266-43DB-A882-968E3D35DDBA}">
      <dgm:prSet custT="1"/>
      <dgm:spPr/>
      <dgm:t>
        <a:bodyPr/>
        <a:lstStyle/>
        <a:p>
          <a:pPr algn="just"/>
          <a:r>
            <a:rPr lang="es-P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DECRETO SUPREMO N° 005-2012-TR, </a:t>
          </a:r>
          <a:r>
            <a:rPr lang="es-P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 aprueba el Reglamento de la Ley de Seguridad y Salud en el Trabajo, y Modificatorias.</a:t>
          </a:r>
        </a:p>
      </dgm:t>
    </dgm:pt>
    <dgm:pt modelId="{73C8C06E-8D05-43CF-B144-50D7DDF61E7B}" type="parTrans" cxnId="{FE7ADC55-93B5-4C13-A5F1-5DB764731833}">
      <dgm:prSet/>
      <dgm:spPr/>
      <dgm:t>
        <a:bodyPr/>
        <a:lstStyle/>
        <a:p>
          <a:pPr algn="just"/>
          <a:endParaRPr lang="es-PE" sz="1200">
            <a:latin typeface="+mn-lt"/>
          </a:endParaRPr>
        </a:p>
      </dgm:t>
    </dgm:pt>
    <dgm:pt modelId="{BA1EA444-2A0E-4284-BFF1-EF77E0C0CE45}" type="sibTrans" cxnId="{FE7ADC55-93B5-4C13-A5F1-5DB764731833}">
      <dgm:prSet/>
      <dgm:spPr/>
      <dgm:t>
        <a:bodyPr/>
        <a:lstStyle/>
        <a:p>
          <a:pPr algn="just"/>
          <a:endParaRPr lang="es-PE" sz="1200">
            <a:latin typeface="+mn-lt"/>
          </a:endParaRPr>
        </a:p>
      </dgm:t>
    </dgm:pt>
    <dgm:pt modelId="{8B3357C8-3CF5-40BA-8A9C-95437B669F5C}" type="pres">
      <dgm:prSet presAssocID="{357C8BBE-8359-4FE7-B0B9-57C5C4B9AA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754FB486-B8D7-498F-AA3E-F13EBBE7246D}" type="pres">
      <dgm:prSet presAssocID="{357C8BBE-8359-4FE7-B0B9-57C5C4B9AA57}" presName="Name1" presStyleCnt="0"/>
      <dgm:spPr/>
    </dgm:pt>
    <dgm:pt modelId="{DDABA827-11C2-47FF-99EB-F58A1BC1C742}" type="pres">
      <dgm:prSet presAssocID="{357C8BBE-8359-4FE7-B0B9-57C5C4B9AA57}" presName="cycle" presStyleCnt="0"/>
      <dgm:spPr/>
    </dgm:pt>
    <dgm:pt modelId="{7B926ECD-A3EF-4C40-A464-26189F02673B}" type="pres">
      <dgm:prSet presAssocID="{357C8BBE-8359-4FE7-B0B9-57C5C4B9AA57}" presName="srcNode" presStyleLbl="node1" presStyleIdx="0" presStyleCnt="2"/>
      <dgm:spPr/>
    </dgm:pt>
    <dgm:pt modelId="{7576B185-49A5-4A8A-BE51-65632082D8E5}" type="pres">
      <dgm:prSet presAssocID="{357C8BBE-8359-4FE7-B0B9-57C5C4B9AA57}" presName="conn" presStyleLbl="parChTrans1D2" presStyleIdx="0" presStyleCnt="1"/>
      <dgm:spPr/>
      <dgm:t>
        <a:bodyPr/>
        <a:lstStyle/>
        <a:p>
          <a:endParaRPr lang="es-PE"/>
        </a:p>
      </dgm:t>
    </dgm:pt>
    <dgm:pt modelId="{BF4464E6-7756-45AF-9DEF-B372DF7B484B}" type="pres">
      <dgm:prSet presAssocID="{357C8BBE-8359-4FE7-B0B9-57C5C4B9AA57}" presName="extraNode" presStyleLbl="node1" presStyleIdx="0" presStyleCnt="2"/>
      <dgm:spPr/>
    </dgm:pt>
    <dgm:pt modelId="{B492C1DA-9D9D-4741-A12F-9376CBCC3F2B}" type="pres">
      <dgm:prSet presAssocID="{357C8BBE-8359-4FE7-B0B9-57C5C4B9AA57}" presName="dstNode" presStyleLbl="node1" presStyleIdx="0" presStyleCnt="2"/>
      <dgm:spPr/>
    </dgm:pt>
    <dgm:pt modelId="{8A449103-125B-476F-BC28-FE8015E54C6B}" type="pres">
      <dgm:prSet presAssocID="{8E2D2441-B08A-4F0E-B7E5-4752B388FD7F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D90140B-1461-4C46-B9AC-BDB550D44D7F}" type="pres">
      <dgm:prSet presAssocID="{8E2D2441-B08A-4F0E-B7E5-4752B388FD7F}" presName="accent_1" presStyleCnt="0"/>
      <dgm:spPr/>
    </dgm:pt>
    <dgm:pt modelId="{8AF2C7E0-FFC6-40AA-9F36-607B93CC7B03}" type="pres">
      <dgm:prSet presAssocID="{8E2D2441-B08A-4F0E-B7E5-4752B388FD7F}" presName="accentRepeatNode" presStyleLbl="solidFgAcc1" presStyleIdx="0" presStyleCnt="2"/>
      <dgm:spPr/>
    </dgm:pt>
    <dgm:pt modelId="{F395A05A-C8BA-4EB9-99B9-E62751830795}" type="pres">
      <dgm:prSet presAssocID="{951B8AC4-E266-43DB-A882-968E3D35DDB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44B585C-FF39-4B72-A903-92A277BD6BAF}" type="pres">
      <dgm:prSet presAssocID="{951B8AC4-E266-43DB-A882-968E3D35DDBA}" presName="accent_2" presStyleCnt="0"/>
      <dgm:spPr/>
    </dgm:pt>
    <dgm:pt modelId="{01560341-1817-4BB3-A4C9-85BFFABEF1AF}" type="pres">
      <dgm:prSet presAssocID="{951B8AC4-E266-43DB-A882-968E3D35DDBA}" presName="accentRepeatNode" presStyleLbl="solidFgAcc1" presStyleIdx="1" presStyleCnt="2"/>
      <dgm:spPr/>
    </dgm:pt>
  </dgm:ptLst>
  <dgm:cxnLst>
    <dgm:cxn modelId="{03A67098-46FB-4A03-9F5A-DFAAB4ED910C}" type="presOf" srcId="{8E2D2441-B08A-4F0E-B7E5-4752B388FD7F}" destId="{8A449103-125B-476F-BC28-FE8015E54C6B}" srcOrd="0" destOrd="0" presId="urn:microsoft.com/office/officeart/2008/layout/VerticalCurvedList"/>
    <dgm:cxn modelId="{B0D2232F-FCDF-4348-B8FA-25A58DD64FEC}" type="presOf" srcId="{357C8BBE-8359-4FE7-B0B9-57C5C4B9AA57}" destId="{8B3357C8-3CF5-40BA-8A9C-95437B669F5C}" srcOrd="0" destOrd="0" presId="urn:microsoft.com/office/officeart/2008/layout/VerticalCurvedList"/>
    <dgm:cxn modelId="{CF700A80-7031-464E-99F3-36AFA27A0251}" type="presOf" srcId="{A94E3A52-3FC6-440F-A09D-BE34C6C0C5B4}" destId="{7576B185-49A5-4A8A-BE51-65632082D8E5}" srcOrd="0" destOrd="0" presId="urn:microsoft.com/office/officeart/2008/layout/VerticalCurvedList"/>
    <dgm:cxn modelId="{FE7ADC55-93B5-4C13-A5F1-5DB764731833}" srcId="{357C8BBE-8359-4FE7-B0B9-57C5C4B9AA57}" destId="{951B8AC4-E266-43DB-A882-968E3D35DDBA}" srcOrd="1" destOrd="0" parTransId="{73C8C06E-8D05-43CF-B144-50D7DDF61E7B}" sibTransId="{BA1EA444-2A0E-4284-BFF1-EF77E0C0CE45}"/>
    <dgm:cxn modelId="{30A1BD9A-CFF7-4F98-97E4-45AC1750C44A}" srcId="{357C8BBE-8359-4FE7-B0B9-57C5C4B9AA57}" destId="{8E2D2441-B08A-4F0E-B7E5-4752B388FD7F}" srcOrd="0" destOrd="0" parTransId="{B2F23FCA-7AF1-41A6-A9BC-F71F2E12E210}" sibTransId="{A94E3A52-3FC6-440F-A09D-BE34C6C0C5B4}"/>
    <dgm:cxn modelId="{61853F44-EC9A-4E98-9CEB-82B7D1E783A0}" type="presOf" srcId="{951B8AC4-E266-43DB-A882-968E3D35DDBA}" destId="{F395A05A-C8BA-4EB9-99B9-E62751830795}" srcOrd="0" destOrd="0" presId="urn:microsoft.com/office/officeart/2008/layout/VerticalCurvedList"/>
    <dgm:cxn modelId="{5C2AAD83-D8E7-45AC-8D84-3E1859C2A9B2}" type="presParOf" srcId="{8B3357C8-3CF5-40BA-8A9C-95437B669F5C}" destId="{754FB486-B8D7-498F-AA3E-F13EBBE7246D}" srcOrd="0" destOrd="0" presId="urn:microsoft.com/office/officeart/2008/layout/VerticalCurvedList"/>
    <dgm:cxn modelId="{3015FF52-D850-4E7A-897B-AC7F563E2CD0}" type="presParOf" srcId="{754FB486-B8D7-498F-AA3E-F13EBBE7246D}" destId="{DDABA827-11C2-47FF-99EB-F58A1BC1C742}" srcOrd="0" destOrd="0" presId="urn:microsoft.com/office/officeart/2008/layout/VerticalCurvedList"/>
    <dgm:cxn modelId="{A7C569E4-72CC-46D4-9748-3B75A88E1F02}" type="presParOf" srcId="{DDABA827-11C2-47FF-99EB-F58A1BC1C742}" destId="{7B926ECD-A3EF-4C40-A464-26189F02673B}" srcOrd="0" destOrd="0" presId="urn:microsoft.com/office/officeart/2008/layout/VerticalCurvedList"/>
    <dgm:cxn modelId="{6ED9AF03-CEA0-4200-B4CA-8F0159C029BD}" type="presParOf" srcId="{DDABA827-11C2-47FF-99EB-F58A1BC1C742}" destId="{7576B185-49A5-4A8A-BE51-65632082D8E5}" srcOrd="1" destOrd="0" presId="urn:microsoft.com/office/officeart/2008/layout/VerticalCurvedList"/>
    <dgm:cxn modelId="{763D16E8-CE24-4F9D-9428-5E038D8D6D91}" type="presParOf" srcId="{DDABA827-11C2-47FF-99EB-F58A1BC1C742}" destId="{BF4464E6-7756-45AF-9DEF-B372DF7B484B}" srcOrd="2" destOrd="0" presId="urn:microsoft.com/office/officeart/2008/layout/VerticalCurvedList"/>
    <dgm:cxn modelId="{B986059C-4656-4CC4-B0C5-F89CC44F4967}" type="presParOf" srcId="{DDABA827-11C2-47FF-99EB-F58A1BC1C742}" destId="{B492C1DA-9D9D-4741-A12F-9376CBCC3F2B}" srcOrd="3" destOrd="0" presId="urn:microsoft.com/office/officeart/2008/layout/VerticalCurvedList"/>
    <dgm:cxn modelId="{3E1BE7FF-F8B7-4FE4-9FB6-D4CC2109FC51}" type="presParOf" srcId="{754FB486-B8D7-498F-AA3E-F13EBBE7246D}" destId="{8A449103-125B-476F-BC28-FE8015E54C6B}" srcOrd="1" destOrd="0" presId="urn:microsoft.com/office/officeart/2008/layout/VerticalCurvedList"/>
    <dgm:cxn modelId="{66B37E5F-337C-46BF-B99C-EBD06B65B9C1}" type="presParOf" srcId="{754FB486-B8D7-498F-AA3E-F13EBBE7246D}" destId="{0D90140B-1461-4C46-B9AC-BDB550D44D7F}" srcOrd="2" destOrd="0" presId="urn:microsoft.com/office/officeart/2008/layout/VerticalCurvedList"/>
    <dgm:cxn modelId="{1D773801-10FA-410F-85FA-00C7488FF4D0}" type="presParOf" srcId="{0D90140B-1461-4C46-B9AC-BDB550D44D7F}" destId="{8AF2C7E0-FFC6-40AA-9F36-607B93CC7B03}" srcOrd="0" destOrd="0" presId="urn:microsoft.com/office/officeart/2008/layout/VerticalCurvedList"/>
    <dgm:cxn modelId="{9765FCCD-DF3F-4DDD-B306-9C842196133D}" type="presParOf" srcId="{754FB486-B8D7-498F-AA3E-F13EBBE7246D}" destId="{F395A05A-C8BA-4EB9-99B9-E62751830795}" srcOrd="3" destOrd="0" presId="urn:microsoft.com/office/officeart/2008/layout/VerticalCurvedList"/>
    <dgm:cxn modelId="{E0248857-632D-4121-B32D-834952CDC202}" type="presParOf" srcId="{754FB486-B8D7-498F-AA3E-F13EBBE7246D}" destId="{544B585C-FF39-4B72-A903-92A277BD6BAF}" srcOrd="4" destOrd="0" presId="urn:microsoft.com/office/officeart/2008/layout/VerticalCurvedList"/>
    <dgm:cxn modelId="{8D664A29-0957-4A58-B6F8-07150E20FD25}" type="presParOf" srcId="{544B585C-FF39-4B72-A903-92A277BD6BAF}" destId="{01560341-1817-4BB3-A4C9-85BFFABEF1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305E29-D7F7-4544-9137-BE38CFDB082B}" type="doc">
      <dgm:prSet loTypeId="urn:microsoft.com/office/officeart/2005/8/layout/chart3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PE"/>
        </a:p>
      </dgm:t>
    </dgm:pt>
    <dgm:pt modelId="{2660A78E-7EF2-4E52-8362-FE2601E51383}">
      <dgm:prSet phldrT="[Texto]" custT="1"/>
      <dgm:spPr/>
      <dgm:t>
        <a:bodyPr/>
        <a:lstStyle/>
        <a:p>
          <a:r>
            <a:rPr lang="es-PE" sz="1600" dirty="0"/>
            <a:t>Objetivos y alcances</a:t>
          </a:r>
        </a:p>
      </dgm:t>
    </dgm:pt>
    <dgm:pt modelId="{9DAE5F41-525C-4D2D-A1F4-BC3072ABA765}" type="parTrans" cxnId="{00F30A7D-B75B-4320-BACB-2979D607F3A9}">
      <dgm:prSet/>
      <dgm:spPr/>
      <dgm:t>
        <a:bodyPr/>
        <a:lstStyle/>
        <a:p>
          <a:endParaRPr lang="es-PE"/>
        </a:p>
      </dgm:t>
    </dgm:pt>
    <dgm:pt modelId="{7AADEBB8-F0AD-4A19-9065-FAB97A8E4927}" type="sibTrans" cxnId="{00F30A7D-B75B-4320-BACB-2979D607F3A9}">
      <dgm:prSet/>
      <dgm:spPr/>
      <dgm:t>
        <a:bodyPr/>
        <a:lstStyle/>
        <a:p>
          <a:endParaRPr lang="es-PE"/>
        </a:p>
      </dgm:t>
    </dgm:pt>
    <dgm:pt modelId="{B6D82F49-4D75-4EE5-B4E0-8A70E6C7F00F}">
      <dgm:prSet phldrT="[Texto]" custT="1"/>
      <dgm:spPr/>
      <dgm:t>
        <a:bodyPr/>
        <a:lstStyle/>
        <a:p>
          <a:r>
            <a:rPr lang="es-PE" sz="1600" dirty="0"/>
            <a:t>Liderazgo, compromisos y la Política de Seguridad y Salud</a:t>
          </a:r>
        </a:p>
      </dgm:t>
    </dgm:pt>
    <dgm:pt modelId="{E6D99BD5-F735-4DAC-ADAD-1A6733621C64}" type="parTrans" cxnId="{07314A52-21D8-42B7-8034-244439334E57}">
      <dgm:prSet/>
      <dgm:spPr/>
      <dgm:t>
        <a:bodyPr/>
        <a:lstStyle/>
        <a:p>
          <a:endParaRPr lang="es-PE"/>
        </a:p>
      </dgm:t>
    </dgm:pt>
    <dgm:pt modelId="{D51DD7C9-0AFE-4B1E-80BA-4CAF1DEE21AD}" type="sibTrans" cxnId="{07314A52-21D8-42B7-8034-244439334E57}">
      <dgm:prSet/>
      <dgm:spPr/>
      <dgm:t>
        <a:bodyPr/>
        <a:lstStyle/>
        <a:p>
          <a:endParaRPr lang="es-PE"/>
        </a:p>
      </dgm:t>
    </dgm:pt>
    <dgm:pt modelId="{A8F229E9-E834-45F0-B5F6-5888FFF56CA7}">
      <dgm:prSet phldrT="[Texto]" custT="1"/>
      <dgm:spPr/>
      <dgm:t>
        <a:bodyPr/>
        <a:lstStyle/>
        <a:p>
          <a:pPr algn="l"/>
          <a:r>
            <a:rPr lang="es-PE" sz="1400" dirty="0"/>
            <a:t>Atribuciones y obligaciones:</a:t>
          </a:r>
        </a:p>
        <a:p>
          <a:pPr algn="l"/>
          <a:r>
            <a:rPr lang="es-PE" sz="1400" dirty="0"/>
            <a:t>- Empleador, </a:t>
          </a:r>
        </a:p>
        <a:p>
          <a:pPr algn="l"/>
          <a:r>
            <a:rPr lang="es-PE" sz="1400" dirty="0"/>
            <a:t>- Supervisores, </a:t>
          </a:r>
        </a:p>
        <a:p>
          <a:pPr algn="l"/>
          <a:r>
            <a:rPr lang="es-PE" sz="1400" dirty="0"/>
            <a:t>- CSST, </a:t>
          </a:r>
        </a:p>
        <a:p>
          <a:pPr algn="l"/>
          <a:r>
            <a:rPr lang="es-PE" sz="1400" dirty="0"/>
            <a:t>- Trabajadores y </a:t>
          </a:r>
        </a:p>
        <a:p>
          <a:pPr algn="l"/>
          <a:r>
            <a:rPr lang="es-PE" sz="1400" dirty="0"/>
            <a:t>- Contratistas.</a:t>
          </a:r>
        </a:p>
      </dgm:t>
    </dgm:pt>
    <dgm:pt modelId="{EABD1348-A81B-4FEB-BE03-8A6F72FC0633}" type="parTrans" cxnId="{B7FB7E06-5B8F-48FD-9941-EA181AAD58C7}">
      <dgm:prSet/>
      <dgm:spPr/>
      <dgm:t>
        <a:bodyPr/>
        <a:lstStyle/>
        <a:p>
          <a:endParaRPr lang="es-PE"/>
        </a:p>
      </dgm:t>
    </dgm:pt>
    <dgm:pt modelId="{4620C26B-3896-4669-97F7-4FA5524D6AF6}" type="sibTrans" cxnId="{B7FB7E06-5B8F-48FD-9941-EA181AAD58C7}">
      <dgm:prSet/>
      <dgm:spPr/>
      <dgm:t>
        <a:bodyPr/>
        <a:lstStyle/>
        <a:p>
          <a:endParaRPr lang="es-PE"/>
        </a:p>
      </dgm:t>
    </dgm:pt>
    <dgm:pt modelId="{E029CF86-E62E-4DB9-82A9-BBD2E9DA70B4}">
      <dgm:prSet custT="1"/>
      <dgm:spPr/>
      <dgm:t>
        <a:bodyPr/>
        <a:lstStyle/>
        <a:p>
          <a:pPr algn="r"/>
          <a:r>
            <a:rPr lang="es-PE" sz="1600" dirty="0"/>
            <a:t>Estándares de seguridad y salud en las operaciones</a:t>
          </a:r>
        </a:p>
      </dgm:t>
    </dgm:pt>
    <dgm:pt modelId="{237DF234-C67B-4DD8-B66C-E616E55B078A}" type="parTrans" cxnId="{F6E59867-EF50-4AE0-B389-335B0B9BE51D}">
      <dgm:prSet/>
      <dgm:spPr/>
      <dgm:t>
        <a:bodyPr/>
        <a:lstStyle/>
        <a:p>
          <a:endParaRPr lang="es-PE"/>
        </a:p>
      </dgm:t>
    </dgm:pt>
    <dgm:pt modelId="{64F12FD9-571F-4DF2-90DA-F84F6447D01E}" type="sibTrans" cxnId="{F6E59867-EF50-4AE0-B389-335B0B9BE51D}">
      <dgm:prSet/>
      <dgm:spPr/>
      <dgm:t>
        <a:bodyPr/>
        <a:lstStyle/>
        <a:p>
          <a:endParaRPr lang="es-PE"/>
        </a:p>
      </dgm:t>
    </dgm:pt>
    <dgm:pt modelId="{6C28CB52-6195-4683-A20B-C360059E73E3}">
      <dgm:prSet custT="1"/>
      <dgm:spPr/>
      <dgm:t>
        <a:bodyPr/>
        <a:lstStyle/>
        <a:p>
          <a:pPr algn="r"/>
          <a:r>
            <a:rPr lang="es-PE" sz="1400" dirty="0"/>
            <a:t>Estándares de seguridad y salud en los servicios y actividades conexas</a:t>
          </a:r>
        </a:p>
      </dgm:t>
    </dgm:pt>
    <dgm:pt modelId="{31ED1BD0-68C1-4E95-8BFA-D2428AB1EC72}" type="parTrans" cxnId="{6900F93A-371D-4827-A546-59D6E98068AB}">
      <dgm:prSet/>
      <dgm:spPr/>
      <dgm:t>
        <a:bodyPr/>
        <a:lstStyle/>
        <a:p>
          <a:endParaRPr lang="es-PE"/>
        </a:p>
      </dgm:t>
    </dgm:pt>
    <dgm:pt modelId="{7461AB49-0A5B-4D6E-86EB-3A3EDD308B96}" type="sibTrans" cxnId="{6900F93A-371D-4827-A546-59D6E98068AB}">
      <dgm:prSet/>
      <dgm:spPr/>
      <dgm:t>
        <a:bodyPr/>
        <a:lstStyle/>
        <a:p>
          <a:endParaRPr lang="es-PE"/>
        </a:p>
      </dgm:t>
    </dgm:pt>
    <dgm:pt modelId="{7CAB1332-0B68-44F3-9C65-D897A991297A}">
      <dgm:prSet custT="1"/>
      <dgm:spPr/>
      <dgm:t>
        <a:bodyPr/>
        <a:lstStyle/>
        <a:p>
          <a:r>
            <a:rPr lang="es-PE" sz="1600" dirty="0"/>
            <a:t>Preparación y respuesta a emergencias</a:t>
          </a:r>
        </a:p>
      </dgm:t>
    </dgm:pt>
    <dgm:pt modelId="{207DC663-9E71-4A6D-B35F-27D96F0A970C}" type="parTrans" cxnId="{B0822808-B8EF-43DD-915E-7092E68F6AA4}">
      <dgm:prSet/>
      <dgm:spPr/>
      <dgm:t>
        <a:bodyPr/>
        <a:lstStyle/>
        <a:p>
          <a:endParaRPr lang="es-PE"/>
        </a:p>
      </dgm:t>
    </dgm:pt>
    <dgm:pt modelId="{818F720B-AA7B-4708-876F-DEE474E5F2A4}" type="sibTrans" cxnId="{B0822808-B8EF-43DD-915E-7092E68F6AA4}">
      <dgm:prSet/>
      <dgm:spPr/>
      <dgm:t>
        <a:bodyPr/>
        <a:lstStyle/>
        <a:p>
          <a:endParaRPr lang="es-PE"/>
        </a:p>
      </dgm:t>
    </dgm:pt>
    <dgm:pt modelId="{52F92E45-D8AC-4AE2-B81D-F710E9AC071D}" type="pres">
      <dgm:prSet presAssocID="{BA305E29-D7F7-4544-9137-BE38CFDB082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2274EF1-EC32-462B-8955-1D989058FA90}" type="pres">
      <dgm:prSet presAssocID="{BA305E29-D7F7-4544-9137-BE38CFDB082B}" presName="wedge1" presStyleLbl="node1" presStyleIdx="0" presStyleCnt="6"/>
      <dgm:spPr/>
      <dgm:t>
        <a:bodyPr/>
        <a:lstStyle/>
        <a:p>
          <a:endParaRPr lang="es-PE"/>
        </a:p>
      </dgm:t>
    </dgm:pt>
    <dgm:pt modelId="{9668B034-D15C-47CC-801B-54E6857453A6}" type="pres">
      <dgm:prSet presAssocID="{BA305E29-D7F7-4544-9137-BE38CFDB082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94AD7A1-5876-4A62-A91F-DC2E649235CB}" type="pres">
      <dgm:prSet presAssocID="{BA305E29-D7F7-4544-9137-BE38CFDB082B}" presName="wedge2" presStyleLbl="node1" presStyleIdx="1" presStyleCnt="6"/>
      <dgm:spPr/>
      <dgm:t>
        <a:bodyPr/>
        <a:lstStyle/>
        <a:p>
          <a:endParaRPr lang="es-PE"/>
        </a:p>
      </dgm:t>
    </dgm:pt>
    <dgm:pt modelId="{8D446BD6-2FD8-489B-BECF-4DDDFDF3C3FF}" type="pres">
      <dgm:prSet presAssocID="{BA305E29-D7F7-4544-9137-BE38CFDB082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7371988-ED81-425A-BB90-A9D3A38624FF}" type="pres">
      <dgm:prSet presAssocID="{BA305E29-D7F7-4544-9137-BE38CFDB082B}" presName="wedge3" presStyleLbl="node1" presStyleIdx="2" presStyleCnt="6"/>
      <dgm:spPr/>
      <dgm:t>
        <a:bodyPr/>
        <a:lstStyle/>
        <a:p>
          <a:endParaRPr lang="es-PE"/>
        </a:p>
      </dgm:t>
    </dgm:pt>
    <dgm:pt modelId="{5273D1DA-7B7E-425B-850C-023C51E2CF94}" type="pres">
      <dgm:prSet presAssocID="{BA305E29-D7F7-4544-9137-BE38CFDB082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0D7C567-D92B-44D2-9B99-CE5C6AE485FE}" type="pres">
      <dgm:prSet presAssocID="{BA305E29-D7F7-4544-9137-BE38CFDB082B}" presName="wedge4" presStyleLbl="node1" presStyleIdx="3" presStyleCnt="6"/>
      <dgm:spPr/>
      <dgm:t>
        <a:bodyPr/>
        <a:lstStyle/>
        <a:p>
          <a:endParaRPr lang="es-PE"/>
        </a:p>
      </dgm:t>
    </dgm:pt>
    <dgm:pt modelId="{FB3B8CE2-2238-49C2-9163-FBC33693C004}" type="pres">
      <dgm:prSet presAssocID="{BA305E29-D7F7-4544-9137-BE38CFDB082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C257ADA-769B-469D-A1D5-D2D5CE4F636D}" type="pres">
      <dgm:prSet presAssocID="{BA305E29-D7F7-4544-9137-BE38CFDB082B}" presName="wedge5" presStyleLbl="node1" presStyleIdx="4" presStyleCnt="6"/>
      <dgm:spPr/>
      <dgm:t>
        <a:bodyPr/>
        <a:lstStyle/>
        <a:p>
          <a:endParaRPr lang="es-PE"/>
        </a:p>
      </dgm:t>
    </dgm:pt>
    <dgm:pt modelId="{8E8F5B32-72F4-4B8A-ABA1-D3D720DCF499}" type="pres">
      <dgm:prSet presAssocID="{BA305E29-D7F7-4544-9137-BE38CFDB082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0ADA43B-088E-4258-9EB2-493CD702EE4F}" type="pres">
      <dgm:prSet presAssocID="{BA305E29-D7F7-4544-9137-BE38CFDB082B}" presName="wedge6" presStyleLbl="node1" presStyleIdx="5" presStyleCnt="6"/>
      <dgm:spPr/>
      <dgm:t>
        <a:bodyPr/>
        <a:lstStyle/>
        <a:p>
          <a:endParaRPr lang="es-PE"/>
        </a:p>
      </dgm:t>
    </dgm:pt>
    <dgm:pt modelId="{E5F58902-25E6-4FEE-AC5C-485DCF5B9A80}" type="pres">
      <dgm:prSet presAssocID="{BA305E29-D7F7-4544-9137-BE38CFDB082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0F30A7D-B75B-4320-BACB-2979D607F3A9}" srcId="{BA305E29-D7F7-4544-9137-BE38CFDB082B}" destId="{2660A78E-7EF2-4E52-8362-FE2601E51383}" srcOrd="0" destOrd="0" parTransId="{9DAE5F41-525C-4D2D-A1F4-BC3072ABA765}" sibTransId="{7AADEBB8-F0AD-4A19-9065-FAB97A8E4927}"/>
    <dgm:cxn modelId="{699074F0-AA26-4168-91DA-2FEFB2161BD2}" type="presOf" srcId="{B6D82F49-4D75-4EE5-B4E0-8A70E6C7F00F}" destId="{8D446BD6-2FD8-489B-BECF-4DDDFDF3C3FF}" srcOrd="1" destOrd="0" presId="urn:microsoft.com/office/officeart/2005/8/layout/chart3"/>
    <dgm:cxn modelId="{C081BB16-3BBE-404C-90FA-BC4352A37FBA}" type="presOf" srcId="{E029CF86-E62E-4DB9-82A9-BBD2E9DA70B4}" destId="{A0D7C567-D92B-44D2-9B99-CE5C6AE485FE}" srcOrd="0" destOrd="0" presId="urn:microsoft.com/office/officeart/2005/8/layout/chart3"/>
    <dgm:cxn modelId="{B065E9BA-F332-4008-83B0-3DC0BC3865DB}" type="presOf" srcId="{A8F229E9-E834-45F0-B5F6-5888FFF56CA7}" destId="{F7371988-ED81-425A-BB90-A9D3A38624FF}" srcOrd="0" destOrd="0" presId="urn:microsoft.com/office/officeart/2005/8/layout/chart3"/>
    <dgm:cxn modelId="{1B0A8717-8C91-4D0A-ADE2-0707A8EAB1AD}" type="presOf" srcId="{A8F229E9-E834-45F0-B5F6-5888FFF56CA7}" destId="{5273D1DA-7B7E-425B-850C-023C51E2CF94}" srcOrd="1" destOrd="0" presId="urn:microsoft.com/office/officeart/2005/8/layout/chart3"/>
    <dgm:cxn modelId="{AC1EFD88-0DD5-47B8-A404-18CFD30A6D89}" type="presOf" srcId="{7CAB1332-0B68-44F3-9C65-D897A991297A}" destId="{E5F58902-25E6-4FEE-AC5C-485DCF5B9A80}" srcOrd="1" destOrd="0" presId="urn:microsoft.com/office/officeart/2005/8/layout/chart3"/>
    <dgm:cxn modelId="{DCFAA747-7691-4E39-BD30-358156341808}" type="presOf" srcId="{B6D82F49-4D75-4EE5-B4E0-8A70E6C7F00F}" destId="{D94AD7A1-5876-4A62-A91F-DC2E649235CB}" srcOrd="0" destOrd="0" presId="urn:microsoft.com/office/officeart/2005/8/layout/chart3"/>
    <dgm:cxn modelId="{6900F93A-371D-4827-A546-59D6E98068AB}" srcId="{BA305E29-D7F7-4544-9137-BE38CFDB082B}" destId="{6C28CB52-6195-4683-A20B-C360059E73E3}" srcOrd="4" destOrd="0" parTransId="{31ED1BD0-68C1-4E95-8BFA-D2428AB1EC72}" sibTransId="{7461AB49-0A5B-4D6E-86EB-3A3EDD308B96}"/>
    <dgm:cxn modelId="{0B5F46D4-3376-421A-AF9D-C08BA06997B1}" type="presOf" srcId="{6C28CB52-6195-4683-A20B-C360059E73E3}" destId="{AC257ADA-769B-469D-A1D5-D2D5CE4F636D}" srcOrd="0" destOrd="0" presId="urn:microsoft.com/office/officeart/2005/8/layout/chart3"/>
    <dgm:cxn modelId="{1E9192BF-1CD9-4C62-8D93-3163863E3E57}" type="presOf" srcId="{2660A78E-7EF2-4E52-8362-FE2601E51383}" destId="{9668B034-D15C-47CC-801B-54E6857453A6}" srcOrd="1" destOrd="0" presId="urn:microsoft.com/office/officeart/2005/8/layout/chart3"/>
    <dgm:cxn modelId="{B7FB7E06-5B8F-48FD-9941-EA181AAD58C7}" srcId="{BA305E29-D7F7-4544-9137-BE38CFDB082B}" destId="{A8F229E9-E834-45F0-B5F6-5888FFF56CA7}" srcOrd="2" destOrd="0" parTransId="{EABD1348-A81B-4FEB-BE03-8A6F72FC0633}" sibTransId="{4620C26B-3896-4669-97F7-4FA5524D6AF6}"/>
    <dgm:cxn modelId="{75D08892-54EC-461E-855F-0C68CDDE1E92}" type="presOf" srcId="{BA305E29-D7F7-4544-9137-BE38CFDB082B}" destId="{52F92E45-D8AC-4AE2-B81D-F710E9AC071D}" srcOrd="0" destOrd="0" presId="urn:microsoft.com/office/officeart/2005/8/layout/chart3"/>
    <dgm:cxn modelId="{B0822808-B8EF-43DD-915E-7092E68F6AA4}" srcId="{BA305E29-D7F7-4544-9137-BE38CFDB082B}" destId="{7CAB1332-0B68-44F3-9C65-D897A991297A}" srcOrd="5" destOrd="0" parTransId="{207DC663-9E71-4A6D-B35F-27D96F0A970C}" sibTransId="{818F720B-AA7B-4708-876F-DEE474E5F2A4}"/>
    <dgm:cxn modelId="{07314A52-21D8-42B7-8034-244439334E57}" srcId="{BA305E29-D7F7-4544-9137-BE38CFDB082B}" destId="{B6D82F49-4D75-4EE5-B4E0-8A70E6C7F00F}" srcOrd="1" destOrd="0" parTransId="{E6D99BD5-F735-4DAC-ADAD-1A6733621C64}" sibTransId="{D51DD7C9-0AFE-4B1E-80BA-4CAF1DEE21AD}"/>
    <dgm:cxn modelId="{2258B6E7-F5D8-43EC-A0D2-10474837389F}" type="presOf" srcId="{E029CF86-E62E-4DB9-82A9-BBD2E9DA70B4}" destId="{FB3B8CE2-2238-49C2-9163-FBC33693C004}" srcOrd="1" destOrd="0" presId="urn:microsoft.com/office/officeart/2005/8/layout/chart3"/>
    <dgm:cxn modelId="{2101AC7A-2161-4A2C-8DC9-1E45D278C557}" type="presOf" srcId="{6C28CB52-6195-4683-A20B-C360059E73E3}" destId="{8E8F5B32-72F4-4B8A-ABA1-D3D720DCF499}" srcOrd="1" destOrd="0" presId="urn:microsoft.com/office/officeart/2005/8/layout/chart3"/>
    <dgm:cxn modelId="{F6E59867-EF50-4AE0-B389-335B0B9BE51D}" srcId="{BA305E29-D7F7-4544-9137-BE38CFDB082B}" destId="{E029CF86-E62E-4DB9-82A9-BBD2E9DA70B4}" srcOrd="3" destOrd="0" parTransId="{237DF234-C67B-4DD8-B66C-E616E55B078A}" sibTransId="{64F12FD9-571F-4DF2-90DA-F84F6447D01E}"/>
    <dgm:cxn modelId="{32EC6E39-6000-47E2-93D9-EDADE274E149}" type="presOf" srcId="{7CAB1332-0B68-44F3-9C65-D897A991297A}" destId="{C0ADA43B-088E-4258-9EB2-493CD702EE4F}" srcOrd="0" destOrd="0" presId="urn:microsoft.com/office/officeart/2005/8/layout/chart3"/>
    <dgm:cxn modelId="{6A231C73-4805-4116-B88A-26AF339DFC39}" type="presOf" srcId="{2660A78E-7EF2-4E52-8362-FE2601E51383}" destId="{B2274EF1-EC32-462B-8955-1D989058FA90}" srcOrd="0" destOrd="0" presId="urn:microsoft.com/office/officeart/2005/8/layout/chart3"/>
    <dgm:cxn modelId="{678A8F36-1BF8-44F5-98A1-E789A304992D}" type="presParOf" srcId="{52F92E45-D8AC-4AE2-B81D-F710E9AC071D}" destId="{B2274EF1-EC32-462B-8955-1D989058FA90}" srcOrd="0" destOrd="0" presId="urn:microsoft.com/office/officeart/2005/8/layout/chart3"/>
    <dgm:cxn modelId="{313E0AE7-93C1-4EE5-81D7-B4FC2779C16E}" type="presParOf" srcId="{52F92E45-D8AC-4AE2-B81D-F710E9AC071D}" destId="{9668B034-D15C-47CC-801B-54E6857453A6}" srcOrd="1" destOrd="0" presId="urn:microsoft.com/office/officeart/2005/8/layout/chart3"/>
    <dgm:cxn modelId="{2CAA139D-6AB0-45E3-B99F-E452B9A0010F}" type="presParOf" srcId="{52F92E45-D8AC-4AE2-B81D-F710E9AC071D}" destId="{D94AD7A1-5876-4A62-A91F-DC2E649235CB}" srcOrd="2" destOrd="0" presId="urn:microsoft.com/office/officeart/2005/8/layout/chart3"/>
    <dgm:cxn modelId="{52F9EC30-C048-4FBD-9693-A19D1B491AF1}" type="presParOf" srcId="{52F92E45-D8AC-4AE2-B81D-F710E9AC071D}" destId="{8D446BD6-2FD8-489B-BECF-4DDDFDF3C3FF}" srcOrd="3" destOrd="0" presId="urn:microsoft.com/office/officeart/2005/8/layout/chart3"/>
    <dgm:cxn modelId="{63DC735E-D82E-4308-9519-FB3E43C89860}" type="presParOf" srcId="{52F92E45-D8AC-4AE2-B81D-F710E9AC071D}" destId="{F7371988-ED81-425A-BB90-A9D3A38624FF}" srcOrd="4" destOrd="0" presId="urn:microsoft.com/office/officeart/2005/8/layout/chart3"/>
    <dgm:cxn modelId="{5F06BB77-1734-431C-98EA-4E4FBF86FD2B}" type="presParOf" srcId="{52F92E45-D8AC-4AE2-B81D-F710E9AC071D}" destId="{5273D1DA-7B7E-425B-850C-023C51E2CF94}" srcOrd="5" destOrd="0" presId="urn:microsoft.com/office/officeart/2005/8/layout/chart3"/>
    <dgm:cxn modelId="{E76D65E1-7452-4C3B-87C8-AFEDCE96698F}" type="presParOf" srcId="{52F92E45-D8AC-4AE2-B81D-F710E9AC071D}" destId="{A0D7C567-D92B-44D2-9B99-CE5C6AE485FE}" srcOrd="6" destOrd="0" presId="urn:microsoft.com/office/officeart/2005/8/layout/chart3"/>
    <dgm:cxn modelId="{86B0F037-7DD2-47C6-B0EF-977941B3D96E}" type="presParOf" srcId="{52F92E45-D8AC-4AE2-B81D-F710E9AC071D}" destId="{FB3B8CE2-2238-49C2-9163-FBC33693C004}" srcOrd="7" destOrd="0" presId="urn:microsoft.com/office/officeart/2005/8/layout/chart3"/>
    <dgm:cxn modelId="{B2B32566-0A07-46B5-A6B3-0094899B5724}" type="presParOf" srcId="{52F92E45-D8AC-4AE2-B81D-F710E9AC071D}" destId="{AC257ADA-769B-469D-A1D5-D2D5CE4F636D}" srcOrd="8" destOrd="0" presId="urn:microsoft.com/office/officeart/2005/8/layout/chart3"/>
    <dgm:cxn modelId="{ABCAA8BE-083C-4A28-8576-28C4B010A443}" type="presParOf" srcId="{52F92E45-D8AC-4AE2-B81D-F710E9AC071D}" destId="{8E8F5B32-72F4-4B8A-ABA1-D3D720DCF499}" srcOrd="9" destOrd="0" presId="urn:microsoft.com/office/officeart/2005/8/layout/chart3"/>
    <dgm:cxn modelId="{2A86B085-3056-4C5A-9207-B6BA7350B8BA}" type="presParOf" srcId="{52F92E45-D8AC-4AE2-B81D-F710E9AC071D}" destId="{C0ADA43B-088E-4258-9EB2-493CD702EE4F}" srcOrd="10" destOrd="0" presId="urn:microsoft.com/office/officeart/2005/8/layout/chart3"/>
    <dgm:cxn modelId="{EFBA18DA-4F27-4753-B030-801CAE1BE902}" type="presParOf" srcId="{52F92E45-D8AC-4AE2-B81D-F710E9AC071D}" destId="{E5F58902-25E6-4FEE-AC5C-485DCF5B9A80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3D961B-79A4-4025-B820-FA33A77FD058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CE1A9A4-8831-412B-9212-B0547AD7A078}">
      <dgm:prSet custT="1"/>
      <dgm:spPr/>
      <dgm:t>
        <a:bodyPr/>
        <a:lstStyle/>
        <a:p>
          <a:r>
            <a:rPr lang="es-MX" sz="4000" b="1" dirty="0">
              <a:solidFill>
                <a:schemeClr val="tx1"/>
              </a:solidFill>
              <a:latin typeface="Arial Narrow" panose="020B0606020202030204" pitchFamily="34" charset="0"/>
            </a:rPr>
            <a:t>PELIGRO</a:t>
          </a:r>
        </a:p>
      </dgm:t>
    </dgm:pt>
    <dgm:pt modelId="{07C1E228-8EEE-48E4-A99F-A8BCDAC16D04}" type="parTrans" cxnId="{A2051523-0256-4D1C-BA5D-6CFCE52DFF9B}">
      <dgm:prSet/>
      <dgm:spPr/>
      <dgm:t>
        <a:bodyPr/>
        <a:lstStyle/>
        <a:p>
          <a:endParaRPr lang="en-US"/>
        </a:p>
      </dgm:t>
    </dgm:pt>
    <dgm:pt modelId="{0F396222-179D-48DF-9A65-A23E4C133577}" type="sibTrans" cxnId="{A2051523-0256-4D1C-BA5D-6CFCE52DFF9B}">
      <dgm:prSet/>
      <dgm:spPr/>
      <dgm:t>
        <a:bodyPr/>
        <a:lstStyle/>
        <a:p>
          <a:endParaRPr lang="en-US"/>
        </a:p>
      </dgm:t>
    </dgm:pt>
    <dgm:pt modelId="{5602C7B1-9F5A-4252-B4BE-4558A18BCE91}">
      <dgm:prSet/>
      <dgm:spPr/>
      <dgm:t>
        <a:bodyPr/>
        <a:lstStyle/>
        <a:p>
          <a:r>
            <a:rPr lang="es-P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Situación o característica intrínseca </a:t>
          </a:r>
          <a:r>
            <a:rPr lang="es-PE" b="0" dirty="0">
              <a:solidFill>
                <a:schemeClr val="tx1"/>
              </a:solidFill>
              <a:latin typeface="Arial Narrow" panose="020B0606020202030204" pitchFamily="34" charset="0"/>
            </a:rPr>
            <a:t>de algo capaz de ocasionar daños a las personas, equipos, procesos y ambiente. </a:t>
          </a:r>
          <a:endParaRPr lang="es-MX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53CB0FA-94FE-48D5-B366-8D7E3758EF4E}" type="parTrans" cxnId="{6E939C08-EA8A-4998-B33D-0AEA998243A3}">
      <dgm:prSet/>
      <dgm:spPr/>
      <dgm:t>
        <a:bodyPr/>
        <a:lstStyle/>
        <a:p>
          <a:endParaRPr lang="en-US"/>
        </a:p>
      </dgm:t>
    </dgm:pt>
    <dgm:pt modelId="{56404F20-84C3-4C21-9E5E-057027EB0965}" type="sibTrans" cxnId="{6E939C08-EA8A-4998-B33D-0AEA998243A3}">
      <dgm:prSet/>
      <dgm:spPr/>
      <dgm:t>
        <a:bodyPr/>
        <a:lstStyle/>
        <a:p>
          <a:endParaRPr lang="en-US"/>
        </a:p>
      </dgm:t>
    </dgm:pt>
    <dgm:pt modelId="{342FED7D-D514-4058-929F-8AA2D05D706F}" type="pres">
      <dgm:prSet presAssocID="{6F3D961B-79A4-4025-B820-FA33A77FD0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0A54E05-8529-4990-B705-E22D687CCB0D}" type="pres">
      <dgm:prSet presAssocID="{4CE1A9A4-8831-412B-9212-B0547AD7A07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E96CFC9-509F-4EC0-A636-A6FD1A82FD3B}" type="pres">
      <dgm:prSet presAssocID="{0F396222-179D-48DF-9A65-A23E4C133577}" presName="sibTrans" presStyleCnt="0"/>
      <dgm:spPr/>
    </dgm:pt>
    <dgm:pt modelId="{299BE66F-5A43-4D99-9B92-610973480ADC}" type="pres">
      <dgm:prSet presAssocID="{5602C7B1-9F5A-4252-B4BE-4558A18BCE9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E939C08-EA8A-4998-B33D-0AEA998243A3}" srcId="{6F3D961B-79A4-4025-B820-FA33A77FD058}" destId="{5602C7B1-9F5A-4252-B4BE-4558A18BCE91}" srcOrd="1" destOrd="0" parTransId="{E53CB0FA-94FE-48D5-B366-8D7E3758EF4E}" sibTransId="{56404F20-84C3-4C21-9E5E-057027EB0965}"/>
    <dgm:cxn modelId="{3054A808-9ECD-4D4B-8489-C6A92E9C7770}" type="presOf" srcId="{4CE1A9A4-8831-412B-9212-B0547AD7A078}" destId="{50A54E05-8529-4990-B705-E22D687CCB0D}" srcOrd="0" destOrd="0" presId="urn:microsoft.com/office/officeart/2005/8/layout/hList6"/>
    <dgm:cxn modelId="{C34711B3-8C54-4601-A57E-5754ED8A38EF}" type="presOf" srcId="{5602C7B1-9F5A-4252-B4BE-4558A18BCE91}" destId="{299BE66F-5A43-4D99-9B92-610973480ADC}" srcOrd="0" destOrd="0" presId="urn:microsoft.com/office/officeart/2005/8/layout/hList6"/>
    <dgm:cxn modelId="{A2051523-0256-4D1C-BA5D-6CFCE52DFF9B}" srcId="{6F3D961B-79A4-4025-B820-FA33A77FD058}" destId="{4CE1A9A4-8831-412B-9212-B0547AD7A078}" srcOrd="0" destOrd="0" parTransId="{07C1E228-8EEE-48E4-A99F-A8BCDAC16D04}" sibTransId="{0F396222-179D-48DF-9A65-A23E4C133577}"/>
    <dgm:cxn modelId="{0C628B49-41E5-4F8A-AA5F-56EE42B31157}" type="presOf" srcId="{6F3D961B-79A4-4025-B820-FA33A77FD058}" destId="{342FED7D-D514-4058-929F-8AA2D05D706F}" srcOrd="0" destOrd="0" presId="urn:microsoft.com/office/officeart/2005/8/layout/hList6"/>
    <dgm:cxn modelId="{12CAE81B-D8C7-40B4-B43D-851578D71E0A}" type="presParOf" srcId="{342FED7D-D514-4058-929F-8AA2D05D706F}" destId="{50A54E05-8529-4990-B705-E22D687CCB0D}" srcOrd="0" destOrd="0" presId="urn:microsoft.com/office/officeart/2005/8/layout/hList6"/>
    <dgm:cxn modelId="{37660B53-CC16-4858-B86E-CFDDB14AA718}" type="presParOf" srcId="{342FED7D-D514-4058-929F-8AA2D05D706F}" destId="{2E96CFC9-509F-4EC0-A636-A6FD1A82FD3B}" srcOrd="1" destOrd="0" presId="urn:microsoft.com/office/officeart/2005/8/layout/hList6"/>
    <dgm:cxn modelId="{C69DF90B-63DA-4F04-9FAB-D8B5E26509C0}" type="presParOf" srcId="{342FED7D-D514-4058-929F-8AA2D05D706F}" destId="{299BE66F-5A43-4D99-9B92-610973480AD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3D961B-79A4-4025-B820-FA33A77FD058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01DD5E3E-4D35-45C4-8518-312E8E262319}">
      <dgm:prSet phldrT="[Texto]" custT="1"/>
      <dgm:spPr/>
      <dgm:t>
        <a:bodyPr/>
        <a:lstStyle/>
        <a:p>
          <a:pPr algn="ctr"/>
          <a:r>
            <a:rPr lang="es-PE" sz="2400" b="1" dirty="0">
              <a:solidFill>
                <a:schemeClr val="tx1"/>
              </a:solidFill>
              <a:latin typeface="Arial Narrow" panose="020B0606020202030204" pitchFamily="34" charset="0"/>
            </a:rPr>
            <a:t>RIESGO</a:t>
          </a:r>
          <a:endParaRPr lang="es-MX" sz="2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542810A-5A5E-4873-B04E-ECBEF72BC4F7}" type="parTrans" cxnId="{3FB4DC4F-F7D1-4901-A519-8BA30B231B67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78E45060-0713-4039-AE81-E59F85E7ABB7}" type="sibTrans" cxnId="{3FB4DC4F-F7D1-4901-A519-8BA30B231B67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BAD89337-C297-4F98-A997-1844F6ACF8CA}">
      <dgm:prSet phldrT="[Texto]" custT="1"/>
      <dgm:spPr/>
      <dgm:t>
        <a:bodyPr/>
        <a:lstStyle/>
        <a:p>
          <a:pPr algn="just"/>
          <a:r>
            <a:rPr lang="es-P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Probabilidad</a:t>
          </a:r>
          <a:r>
            <a:rPr lang="es-PE" sz="2400" b="0" dirty="0">
              <a:solidFill>
                <a:schemeClr val="tx1"/>
              </a:solidFill>
              <a:latin typeface="Arial Narrow" panose="020B0606020202030204" pitchFamily="34" charset="0"/>
            </a:rPr>
            <a:t> de que un peligro se materialice en determinadas condiciones y genere daños a las personas, equipos y al ambiente. </a:t>
          </a:r>
          <a:endParaRPr lang="es-MX" sz="2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020A7F6-FFF9-41CD-AB55-0BB7A7030C46}" type="parTrans" cxnId="{D2A33701-B8F0-4D5D-BC42-1F3519B05E74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2583FB5C-13C4-4451-9847-7FFA45B67B8B}" type="sibTrans" cxnId="{D2A33701-B8F0-4D5D-BC42-1F3519B05E74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342FED7D-D514-4058-929F-8AA2D05D706F}" type="pres">
      <dgm:prSet presAssocID="{6F3D961B-79A4-4025-B820-FA33A77FD0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30F70BE-CC7F-4220-A18A-6C20EACB5F66}" type="pres">
      <dgm:prSet presAssocID="{01DD5E3E-4D35-45C4-8518-312E8E262319}" presName="node" presStyleLbl="node1" presStyleIdx="0" presStyleCnt="2" custLinFactNeighborX="-513" custLinFactNeighborY="-288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AD276A6-65EA-44CB-88B3-4831F5F44EB2}" type="pres">
      <dgm:prSet presAssocID="{78E45060-0713-4039-AE81-E59F85E7ABB7}" presName="sibTrans" presStyleCnt="0"/>
      <dgm:spPr/>
    </dgm:pt>
    <dgm:pt modelId="{ABDBD0BF-DA24-4542-ADE9-F27EC347022E}" type="pres">
      <dgm:prSet presAssocID="{BAD89337-C297-4F98-A997-1844F6ACF8CA}" presName="node" presStyleLbl="node1" presStyleIdx="1" presStyleCnt="2" custLinFactNeighborX="-33493" custLinFactNeighborY="151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2A33701-B8F0-4D5D-BC42-1F3519B05E74}" srcId="{6F3D961B-79A4-4025-B820-FA33A77FD058}" destId="{BAD89337-C297-4F98-A997-1844F6ACF8CA}" srcOrd="1" destOrd="0" parTransId="{4020A7F6-FFF9-41CD-AB55-0BB7A7030C46}" sibTransId="{2583FB5C-13C4-4451-9847-7FFA45B67B8B}"/>
    <dgm:cxn modelId="{B8855B5B-A02B-46C5-858D-829D42567CD1}" type="presOf" srcId="{BAD89337-C297-4F98-A997-1844F6ACF8CA}" destId="{ABDBD0BF-DA24-4542-ADE9-F27EC347022E}" srcOrd="0" destOrd="0" presId="urn:microsoft.com/office/officeart/2005/8/layout/hList6"/>
    <dgm:cxn modelId="{BAF42014-ACEE-4972-8CFE-ADE0943DBE52}" type="presOf" srcId="{01DD5E3E-4D35-45C4-8518-312E8E262319}" destId="{B30F70BE-CC7F-4220-A18A-6C20EACB5F66}" srcOrd="0" destOrd="0" presId="urn:microsoft.com/office/officeart/2005/8/layout/hList6"/>
    <dgm:cxn modelId="{3FB4DC4F-F7D1-4901-A519-8BA30B231B67}" srcId="{6F3D961B-79A4-4025-B820-FA33A77FD058}" destId="{01DD5E3E-4D35-45C4-8518-312E8E262319}" srcOrd="0" destOrd="0" parTransId="{7542810A-5A5E-4873-B04E-ECBEF72BC4F7}" sibTransId="{78E45060-0713-4039-AE81-E59F85E7ABB7}"/>
    <dgm:cxn modelId="{0C628B49-41E5-4F8A-AA5F-56EE42B31157}" type="presOf" srcId="{6F3D961B-79A4-4025-B820-FA33A77FD058}" destId="{342FED7D-D514-4058-929F-8AA2D05D706F}" srcOrd="0" destOrd="0" presId="urn:microsoft.com/office/officeart/2005/8/layout/hList6"/>
    <dgm:cxn modelId="{08FAEAB5-2381-4A39-9AF9-AC806C874ADE}" type="presParOf" srcId="{342FED7D-D514-4058-929F-8AA2D05D706F}" destId="{B30F70BE-CC7F-4220-A18A-6C20EACB5F66}" srcOrd="0" destOrd="0" presId="urn:microsoft.com/office/officeart/2005/8/layout/hList6"/>
    <dgm:cxn modelId="{81F61E34-F534-4B0C-84D8-A9E1ECE6E092}" type="presParOf" srcId="{342FED7D-D514-4058-929F-8AA2D05D706F}" destId="{2AD276A6-65EA-44CB-88B3-4831F5F44EB2}" srcOrd="1" destOrd="0" presId="urn:microsoft.com/office/officeart/2005/8/layout/hList6"/>
    <dgm:cxn modelId="{E41130C1-9359-45CE-8D92-1D4D049DEAC1}" type="presParOf" srcId="{342FED7D-D514-4058-929F-8AA2D05D706F}" destId="{ABDBD0BF-DA24-4542-ADE9-F27EC347022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B7212D-0EE4-46E9-9918-47D7798B54C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C15356B-B86E-4E0C-85C8-8F9C1A522BCB}">
      <dgm:prSet phldrT="[Texto]" custT="1"/>
      <dgm:spPr/>
      <dgm:t>
        <a:bodyPr/>
        <a:lstStyle/>
        <a:p>
          <a:r>
            <a: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REGISTROS OBLIGATORIOS            SG-SST</a:t>
          </a:r>
        </a:p>
      </dgm:t>
    </dgm:pt>
    <dgm:pt modelId="{2A3B31D5-A561-497F-8F63-B13F65641B6D}" type="parTrans" cxnId="{990C82B5-AFDE-483F-B217-87CA9E47FF15}">
      <dgm:prSet/>
      <dgm:spPr/>
      <dgm:t>
        <a:bodyPr/>
        <a:lstStyle/>
        <a:p>
          <a:endParaRPr lang="es-MX"/>
        </a:p>
      </dgm:t>
    </dgm:pt>
    <dgm:pt modelId="{6B2D5B38-1904-4000-B013-A537EEAD2357}" type="sibTrans" cxnId="{990C82B5-AFDE-483F-B217-87CA9E47FF15}">
      <dgm:prSet/>
      <dgm:spPr/>
      <dgm:t>
        <a:bodyPr/>
        <a:lstStyle/>
        <a:p>
          <a:endParaRPr lang="es-MX"/>
        </a:p>
      </dgm:t>
    </dgm:pt>
    <dgm:pt modelId="{86ADD1AA-2F36-4EB0-94D6-4262350C5540}">
      <dgm:prSet phldrT="[Texto]" custT="1"/>
      <dgm:spPr/>
      <dgm:t>
        <a:bodyPr/>
        <a:lstStyle/>
        <a:p>
          <a:pPr>
            <a:buClr>
              <a:srgbClr val="FF3E00"/>
            </a:buClr>
            <a:buFont typeface="Wingdings"/>
            <a:buNone/>
          </a:pPr>
          <a:r>
            <a:rPr lang="es-MX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a) Registro de accidentes de trabajo, enfermedades</a:t>
          </a:r>
          <a:r>
            <a:rPr lang="es-MX" sz="700" spc="-14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ocupacionales,  incidentes peligrosos y otros incidentes, constar la </a:t>
          </a:r>
          <a:r>
            <a:rPr lang="es-MX" sz="700" spc="-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investigación </a:t>
          </a:r>
          <a:r>
            <a:rPr lang="es-MX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y  medidas</a:t>
          </a:r>
          <a:r>
            <a:rPr lang="es-MX" sz="700" spc="-2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700" spc="-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correctivas.</a:t>
          </a:r>
          <a:endParaRPr lang="es-MX" sz="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4F262B-8567-49ED-B1A8-976A62B4BF62}" type="parTrans" cxnId="{A334571B-DEB4-446E-A1E9-1BDD8118B534}">
      <dgm:prSet/>
      <dgm:spPr/>
      <dgm:t>
        <a:bodyPr/>
        <a:lstStyle/>
        <a:p>
          <a:endParaRPr lang="es-MX"/>
        </a:p>
      </dgm:t>
    </dgm:pt>
    <dgm:pt modelId="{010BDC9F-DCDB-4ABD-A19A-F09318E17982}" type="sibTrans" cxnId="{A334571B-DEB4-446E-A1E9-1BDD8118B534}">
      <dgm:prSet/>
      <dgm:spPr/>
      <dgm:t>
        <a:bodyPr/>
        <a:lstStyle/>
        <a:p>
          <a:endParaRPr lang="es-MX"/>
        </a:p>
      </dgm:t>
    </dgm:pt>
    <dgm:pt modelId="{C894C15D-F5FC-45EF-B179-584AB485EE42}">
      <dgm:prSet phldrT="[Texto]" custT="1"/>
      <dgm:spPr/>
      <dgm:t>
        <a:bodyPr/>
        <a:lstStyle/>
        <a:p>
          <a:pPr>
            <a:buClr>
              <a:srgbClr val="FF3E00"/>
            </a:buClr>
            <a:buFont typeface="Wingdings"/>
            <a:buNone/>
          </a:pPr>
          <a:r>
            <a:rPr lang="es-MX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b) Registro de exámenes médicos</a:t>
          </a:r>
          <a:r>
            <a:rPr lang="es-MX" sz="900" spc="-8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ocupacionales.</a:t>
          </a:r>
          <a:endParaRPr lang="es-MX" sz="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180940-5A2C-4157-BD2B-F403F27DFB66}" type="parTrans" cxnId="{7DC8ADFA-D641-4D1E-9E66-6B61EDFFB106}">
      <dgm:prSet/>
      <dgm:spPr/>
      <dgm:t>
        <a:bodyPr/>
        <a:lstStyle/>
        <a:p>
          <a:endParaRPr lang="es-MX"/>
        </a:p>
      </dgm:t>
    </dgm:pt>
    <dgm:pt modelId="{1BFD0337-20B4-4A71-B580-7D418BE2BD50}" type="sibTrans" cxnId="{7DC8ADFA-D641-4D1E-9E66-6B61EDFFB106}">
      <dgm:prSet/>
      <dgm:spPr/>
      <dgm:t>
        <a:bodyPr/>
        <a:lstStyle/>
        <a:p>
          <a:endParaRPr lang="es-MX"/>
        </a:p>
      </dgm:t>
    </dgm:pt>
    <dgm:pt modelId="{13DC1A45-3657-4011-B7CB-41515F88F41B}">
      <dgm:prSet phldrT="[Texto]" custT="1"/>
      <dgm:spPr/>
      <dgm:t>
        <a:bodyPr/>
        <a:lstStyle/>
        <a:p>
          <a:pPr>
            <a:buClr>
              <a:srgbClr val="FF3E00"/>
            </a:buClr>
            <a:buFont typeface="Wingdings"/>
            <a:buNone/>
          </a:pPr>
          <a:r>
            <a:rPr lang="es-MX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c) Registro del monitoreo de agentes físicos, químicos,</a:t>
          </a:r>
          <a:r>
            <a:rPr lang="es-MX" sz="800" spc="-1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biológicos,  psicosociales y factores de riesgo di</a:t>
          </a:r>
          <a:r>
            <a:rPr lang="es-MX" sz="800" spc="-11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ergonómicos.</a:t>
          </a:r>
          <a:endParaRPr lang="es-MX" sz="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0493C6-B44C-4869-985E-C2E2EBBDEC01}" type="parTrans" cxnId="{A598DF33-6649-47D9-9D4A-F54FCC73EBC0}">
      <dgm:prSet/>
      <dgm:spPr/>
      <dgm:t>
        <a:bodyPr/>
        <a:lstStyle/>
        <a:p>
          <a:endParaRPr lang="es-MX"/>
        </a:p>
      </dgm:t>
    </dgm:pt>
    <dgm:pt modelId="{16DC70C5-59B3-487A-A566-C2D5D79D377F}" type="sibTrans" cxnId="{A598DF33-6649-47D9-9D4A-F54FCC73EBC0}">
      <dgm:prSet/>
      <dgm:spPr/>
      <dgm:t>
        <a:bodyPr/>
        <a:lstStyle/>
        <a:p>
          <a:endParaRPr lang="es-MX"/>
        </a:p>
      </dgm:t>
    </dgm:pt>
    <dgm:pt modelId="{A49B0AC9-9C59-47AF-8E66-CEF5C81C953D}">
      <dgm:prSet phldrT="[Texto]" custT="1"/>
      <dgm:spPr/>
      <dgm:t>
        <a:bodyPr/>
        <a:lstStyle/>
        <a:p>
          <a:r>
            <a:rPr lang="es-MX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d) Registro de inspecciones internas de seguridad y salud en</a:t>
          </a:r>
          <a:r>
            <a:rPr lang="es-MX" sz="1000" spc="-16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el</a:t>
          </a:r>
        </a:p>
        <a:p>
          <a:r>
            <a:rPr lang="es-MX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trabajo.</a:t>
          </a:r>
          <a:endParaRPr lang="es-MX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04CAE-0C5C-45AA-8909-A342A44BDC08}" type="parTrans" cxnId="{A432F798-B476-467F-A3B0-877A9D00D03E}">
      <dgm:prSet/>
      <dgm:spPr/>
      <dgm:t>
        <a:bodyPr/>
        <a:lstStyle/>
        <a:p>
          <a:endParaRPr lang="es-MX"/>
        </a:p>
      </dgm:t>
    </dgm:pt>
    <dgm:pt modelId="{92301447-0295-4483-9FB4-58CD709F961C}" type="sibTrans" cxnId="{A432F798-B476-467F-A3B0-877A9D00D03E}">
      <dgm:prSet/>
      <dgm:spPr/>
      <dgm:t>
        <a:bodyPr/>
        <a:lstStyle/>
        <a:p>
          <a:endParaRPr lang="es-MX"/>
        </a:p>
      </dgm:t>
    </dgm:pt>
    <dgm:pt modelId="{E7A7D429-D09C-4F81-B254-F81D3D596FBB}">
      <dgm:prSet phldrT="[Texto]" custT="1"/>
      <dgm:spPr/>
      <dgm:t>
        <a:bodyPr/>
        <a:lstStyle/>
        <a:p>
          <a:pPr>
            <a:buClr>
              <a:srgbClr val="FF3E00"/>
            </a:buClr>
            <a:buFont typeface="Wingdings"/>
            <a:buNone/>
          </a:pPr>
          <a:r>
            <a:rPr lang="es-MX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e) Registro de estadísticas de seguridad y</a:t>
          </a:r>
          <a:r>
            <a:rPr lang="es-MX" sz="1000" spc="-1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salud.</a:t>
          </a:r>
          <a:endParaRPr lang="es-MX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C0A05-E570-4B7D-8003-293C1D93F371}" type="parTrans" cxnId="{476E9793-FAF9-48C4-AA98-007324EFC804}">
      <dgm:prSet/>
      <dgm:spPr/>
      <dgm:t>
        <a:bodyPr/>
        <a:lstStyle/>
        <a:p>
          <a:endParaRPr lang="es-MX"/>
        </a:p>
      </dgm:t>
    </dgm:pt>
    <dgm:pt modelId="{1F2AA55F-6C80-4F33-AF21-CAFEDCD96F21}" type="sibTrans" cxnId="{476E9793-FAF9-48C4-AA98-007324EFC804}">
      <dgm:prSet/>
      <dgm:spPr/>
      <dgm:t>
        <a:bodyPr/>
        <a:lstStyle/>
        <a:p>
          <a:endParaRPr lang="es-MX"/>
        </a:p>
      </dgm:t>
    </dgm:pt>
    <dgm:pt modelId="{B7CB4355-BA2D-4757-AB86-3483CCDEC336}">
      <dgm:prSet phldrT="[Texto]" custT="1"/>
      <dgm:spPr/>
      <dgm:t>
        <a:bodyPr/>
        <a:lstStyle/>
        <a:p>
          <a:pPr>
            <a:buClr>
              <a:srgbClr val="FF3E00"/>
            </a:buClr>
            <a:buFont typeface="Wingdings"/>
            <a:buNone/>
          </a:pPr>
          <a:r>
            <a:rPr lang="es-MX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f) Registro de equipos de seguridad o</a:t>
          </a:r>
          <a:r>
            <a:rPr lang="es-MX" sz="1000" spc="-10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emergencia.</a:t>
          </a:r>
          <a:endParaRPr lang="es-MX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23DBA2-282A-4001-BF13-6BF295BD7484}" type="parTrans" cxnId="{EDD9C227-A819-4901-B718-56FEA5640003}">
      <dgm:prSet/>
      <dgm:spPr/>
      <dgm:t>
        <a:bodyPr/>
        <a:lstStyle/>
        <a:p>
          <a:endParaRPr lang="es-MX"/>
        </a:p>
      </dgm:t>
    </dgm:pt>
    <dgm:pt modelId="{DD1538AE-14FC-488C-BB4F-2FB0A0F511D9}" type="sibTrans" cxnId="{EDD9C227-A819-4901-B718-56FEA5640003}">
      <dgm:prSet/>
      <dgm:spPr/>
      <dgm:t>
        <a:bodyPr/>
        <a:lstStyle/>
        <a:p>
          <a:endParaRPr lang="es-MX"/>
        </a:p>
      </dgm:t>
    </dgm:pt>
    <dgm:pt modelId="{136DB7F4-42C3-48CF-8309-AC0D2B498B3F}">
      <dgm:prSet phldrT="[Texto]" custT="1"/>
      <dgm:spPr/>
      <dgm:t>
        <a:bodyPr/>
        <a:lstStyle/>
        <a:p>
          <a:pPr>
            <a:buClr>
              <a:srgbClr val="FF3E00"/>
            </a:buClr>
            <a:buFont typeface="Wingdings"/>
            <a:buNone/>
          </a:pPr>
          <a:r>
            <a:rPr lang="es-MX" sz="900" spc="-4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g) </a:t>
          </a:r>
          <a:r>
            <a:rPr lang="es-MX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Registro de inducción, capacitación, entrenamiento y</a:t>
          </a:r>
          <a:r>
            <a:rPr lang="es-MX" sz="900" spc="-15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simulacros  de</a:t>
          </a:r>
          <a:r>
            <a:rPr lang="es-MX" sz="900" spc="-1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emergencia.</a:t>
          </a:r>
          <a:endParaRPr lang="es-MX" sz="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8AAAD-FBE6-46C6-A1A1-827C1355B76D}" type="parTrans" cxnId="{33C07820-2161-4740-9530-9EA4956EE9AE}">
      <dgm:prSet/>
      <dgm:spPr/>
      <dgm:t>
        <a:bodyPr/>
        <a:lstStyle/>
        <a:p>
          <a:endParaRPr lang="es-MX"/>
        </a:p>
      </dgm:t>
    </dgm:pt>
    <dgm:pt modelId="{9C2172D3-E3CA-43FF-BD14-C61EA072D84E}" type="sibTrans" cxnId="{33C07820-2161-4740-9530-9EA4956EE9AE}">
      <dgm:prSet/>
      <dgm:spPr/>
      <dgm:t>
        <a:bodyPr/>
        <a:lstStyle/>
        <a:p>
          <a:endParaRPr lang="es-MX"/>
        </a:p>
      </dgm:t>
    </dgm:pt>
    <dgm:pt modelId="{451D206E-2B2E-4B33-99E1-63C4AE8BD50B}">
      <dgm:prSet phldrT="[Texto]" custT="1"/>
      <dgm:spPr/>
      <dgm:t>
        <a:bodyPr/>
        <a:lstStyle/>
        <a:p>
          <a:pPr>
            <a:buClr>
              <a:srgbClr val="FF3E00"/>
            </a:buClr>
            <a:buFont typeface="Wingdings"/>
            <a:buNone/>
          </a:pPr>
          <a:r>
            <a:rPr lang="es-MX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h) Registro de</a:t>
          </a:r>
          <a:r>
            <a:rPr lang="es-MX" sz="1000" spc="-9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auditorias.</a:t>
          </a:r>
          <a:endParaRPr lang="es-MX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9C4D2-44B5-4F15-B807-81DC7A425914}" type="parTrans" cxnId="{5427F765-0DA0-4064-B0A4-2C746FC87E26}">
      <dgm:prSet/>
      <dgm:spPr/>
      <dgm:t>
        <a:bodyPr/>
        <a:lstStyle/>
        <a:p>
          <a:endParaRPr lang="es-MX"/>
        </a:p>
      </dgm:t>
    </dgm:pt>
    <dgm:pt modelId="{1B82DCA3-1776-49A4-B76D-C01CA26E806D}" type="sibTrans" cxnId="{5427F765-0DA0-4064-B0A4-2C746FC87E26}">
      <dgm:prSet/>
      <dgm:spPr/>
      <dgm:t>
        <a:bodyPr/>
        <a:lstStyle/>
        <a:p>
          <a:endParaRPr lang="es-MX"/>
        </a:p>
      </dgm:t>
    </dgm:pt>
    <dgm:pt modelId="{E538DA76-B679-4D7D-9497-604599B365B5}" type="pres">
      <dgm:prSet presAssocID="{57B7212D-0EE4-46E9-9918-47D7798B54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4536D98-EA5F-4D38-B26D-126AD7D1E625}" type="pres">
      <dgm:prSet presAssocID="{3C15356B-B86E-4E0C-85C8-8F9C1A522BCB}" presName="centerShape" presStyleLbl="node0" presStyleIdx="0" presStyleCnt="1" custScaleX="115011" custScaleY="103533"/>
      <dgm:spPr/>
      <dgm:t>
        <a:bodyPr/>
        <a:lstStyle/>
        <a:p>
          <a:endParaRPr lang="es-PE"/>
        </a:p>
      </dgm:t>
    </dgm:pt>
    <dgm:pt modelId="{CBC17D23-7249-4B2A-8D9F-D98AF712FB00}" type="pres">
      <dgm:prSet presAssocID="{86ADD1AA-2F36-4EB0-94D6-4262350C554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56B3979-C993-467E-84C2-84D12904CA78}" type="pres">
      <dgm:prSet presAssocID="{86ADD1AA-2F36-4EB0-94D6-4262350C5540}" presName="dummy" presStyleCnt="0"/>
      <dgm:spPr/>
    </dgm:pt>
    <dgm:pt modelId="{DBD7702C-4731-451A-A917-C6B5B86085C8}" type="pres">
      <dgm:prSet presAssocID="{010BDC9F-DCDB-4ABD-A19A-F09318E17982}" presName="sibTrans" presStyleLbl="sibTrans2D1" presStyleIdx="0" presStyleCnt="8"/>
      <dgm:spPr/>
      <dgm:t>
        <a:bodyPr/>
        <a:lstStyle/>
        <a:p>
          <a:endParaRPr lang="es-PE"/>
        </a:p>
      </dgm:t>
    </dgm:pt>
    <dgm:pt modelId="{95004C58-606F-43C0-B570-098ECBB9F28C}" type="pres">
      <dgm:prSet presAssocID="{C894C15D-F5FC-45EF-B179-584AB485EE4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DE523B2-3471-4BA0-9A8E-8D7E8A10A25B}" type="pres">
      <dgm:prSet presAssocID="{C894C15D-F5FC-45EF-B179-584AB485EE42}" presName="dummy" presStyleCnt="0"/>
      <dgm:spPr/>
    </dgm:pt>
    <dgm:pt modelId="{6B268B6E-4886-4ACC-8A91-31FF7A547BC3}" type="pres">
      <dgm:prSet presAssocID="{1BFD0337-20B4-4A71-B580-7D418BE2BD50}" presName="sibTrans" presStyleLbl="sibTrans2D1" presStyleIdx="1" presStyleCnt="8"/>
      <dgm:spPr/>
      <dgm:t>
        <a:bodyPr/>
        <a:lstStyle/>
        <a:p>
          <a:endParaRPr lang="es-PE"/>
        </a:p>
      </dgm:t>
    </dgm:pt>
    <dgm:pt modelId="{87275D0E-AB98-4114-B46A-EB8DD9603EC6}" type="pres">
      <dgm:prSet presAssocID="{13DC1A45-3657-4011-B7CB-41515F88F41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E6D2C5C-1B36-4B9B-85FC-90DFB98DE279}" type="pres">
      <dgm:prSet presAssocID="{13DC1A45-3657-4011-B7CB-41515F88F41B}" presName="dummy" presStyleCnt="0"/>
      <dgm:spPr/>
    </dgm:pt>
    <dgm:pt modelId="{64B38677-E044-4446-A523-C311F56C1D1E}" type="pres">
      <dgm:prSet presAssocID="{16DC70C5-59B3-487A-A566-C2D5D79D377F}" presName="sibTrans" presStyleLbl="sibTrans2D1" presStyleIdx="2" presStyleCnt="8"/>
      <dgm:spPr/>
      <dgm:t>
        <a:bodyPr/>
        <a:lstStyle/>
        <a:p>
          <a:endParaRPr lang="es-PE"/>
        </a:p>
      </dgm:t>
    </dgm:pt>
    <dgm:pt modelId="{9920A3D4-219E-4482-BDAC-B6984D5C036E}" type="pres">
      <dgm:prSet presAssocID="{A49B0AC9-9C59-47AF-8E66-CEF5C81C953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E53C17A-338E-43D5-B74E-796741980B5C}" type="pres">
      <dgm:prSet presAssocID="{A49B0AC9-9C59-47AF-8E66-CEF5C81C953D}" presName="dummy" presStyleCnt="0"/>
      <dgm:spPr/>
    </dgm:pt>
    <dgm:pt modelId="{815B1EB4-B305-4393-BFDD-C9AEC4618098}" type="pres">
      <dgm:prSet presAssocID="{92301447-0295-4483-9FB4-58CD709F961C}" presName="sibTrans" presStyleLbl="sibTrans2D1" presStyleIdx="3" presStyleCnt="8"/>
      <dgm:spPr/>
      <dgm:t>
        <a:bodyPr/>
        <a:lstStyle/>
        <a:p>
          <a:endParaRPr lang="es-PE"/>
        </a:p>
      </dgm:t>
    </dgm:pt>
    <dgm:pt modelId="{85A366CD-A005-403E-A4FD-EBA3E60D36C9}" type="pres">
      <dgm:prSet presAssocID="{E7A7D429-D09C-4F81-B254-F81D3D596FB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7DC67F7-9ABF-4A33-8534-53DEFFDA2CB3}" type="pres">
      <dgm:prSet presAssocID="{E7A7D429-D09C-4F81-B254-F81D3D596FBB}" presName="dummy" presStyleCnt="0"/>
      <dgm:spPr/>
    </dgm:pt>
    <dgm:pt modelId="{0DF22D9E-50D7-4B49-967B-CCBCD1FFF07D}" type="pres">
      <dgm:prSet presAssocID="{1F2AA55F-6C80-4F33-AF21-CAFEDCD96F21}" presName="sibTrans" presStyleLbl="sibTrans2D1" presStyleIdx="4" presStyleCnt="8"/>
      <dgm:spPr/>
      <dgm:t>
        <a:bodyPr/>
        <a:lstStyle/>
        <a:p>
          <a:endParaRPr lang="es-PE"/>
        </a:p>
      </dgm:t>
    </dgm:pt>
    <dgm:pt modelId="{CBED7627-4E8A-4818-BBC4-357CC6801B88}" type="pres">
      <dgm:prSet presAssocID="{B7CB4355-BA2D-4757-AB86-3483CCDEC33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42DE43A-5186-4C44-94DB-652F1612DE69}" type="pres">
      <dgm:prSet presAssocID="{B7CB4355-BA2D-4757-AB86-3483CCDEC336}" presName="dummy" presStyleCnt="0"/>
      <dgm:spPr/>
    </dgm:pt>
    <dgm:pt modelId="{2451C6DB-64E4-478D-BD2B-1A535021C29F}" type="pres">
      <dgm:prSet presAssocID="{DD1538AE-14FC-488C-BB4F-2FB0A0F511D9}" presName="sibTrans" presStyleLbl="sibTrans2D1" presStyleIdx="5" presStyleCnt="8"/>
      <dgm:spPr/>
      <dgm:t>
        <a:bodyPr/>
        <a:lstStyle/>
        <a:p>
          <a:endParaRPr lang="es-PE"/>
        </a:p>
      </dgm:t>
    </dgm:pt>
    <dgm:pt modelId="{CE7DEF13-BA4D-4E73-BDB1-7A5F4A506DAB}" type="pres">
      <dgm:prSet presAssocID="{136DB7F4-42C3-48CF-8309-AC0D2B498B3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E8CD736-2751-4E99-A5B9-77F20DF6A5E6}" type="pres">
      <dgm:prSet presAssocID="{136DB7F4-42C3-48CF-8309-AC0D2B498B3F}" presName="dummy" presStyleCnt="0"/>
      <dgm:spPr/>
    </dgm:pt>
    <dgm:pt modelId="{6B5BD917-8B8C-4547-A17C-2C332AA8C306}" type="pres">
      <dgm:prSet presAssocID="{9C2172D3-E3CA-43FF-BD14-C61EA072D84E}" presName="sibTrans" presStyleLbl="sibTrans2D1" presStyleIdx="6" presStyleCnt="8"/>
      <dgm:spPr/>
      <dgm:t>
        <a:bodyPr/>
        <a:lstStyle/>
        <a:p>
          <a:endParaRPr lang="es-PE"/>
        </a:p>
      </dgm:t>
    </dgm:pt>
    <dgm:pt modelId="{92144085-4631-495A-9840-CC06669A9D70}" type="pres">
      <dgm:prSet presAssocID="{451D206E-2B2E-4B33-99E1-63C4AE8BD50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0A22A1B-2E45-4F56-922F-9CCFCAE2FACA}" type="pres">
      <dgm:prSet presAssocID="{451D206E-2B2E-4B33-99E1-63C4AE8BD50B}" presName="dummy" presStyleCnt="0"/>
      <dgm:spPr/>
    </dgm:pt>
    <dgm:pt modelId="{058AB102-4530-49FD-B38A-E47AEB337077}" type="pres">
      <dgm:prSet presAssocID="{1B82DCA3-1776-49A4-B76D-C01CA26E806D}" presName="sibTrans" presStyleLbl="sibTrans2D1" presStyleIdx="7" presStyleCnt="8"/>
      <dgm:spPr/>
      <dgm:t>
        <a:bodyPr/>
        <a:lstStyle/>
        <a:p>
          <a:endParaRPr lang="es-PE"/>
        </a:p>
      </dgm:t>
    </dgm:pt>
  </dgm:ptLst>
  <dgm:cxnLst>
    <dgm:cxn modelId="{FA528770-ECEA-4975-9523-55AB9F2F70C8}" type="presOf" srcId="{B7CB4355-BA2D-4757-AB86-3483CCDEC336}" destId="{CBED7627-4E8A-4818-BBC4-357CC6801B88}" srcOrd="0" destOrd="0" presId="urn:microsoft.com/office/officeart/2005/8/layout/radial6"/>
    <dgm:cxn modelId="{17675E8D-63B8-47A8-8592-DCC0F54E42A8}" type="presOf" srcId="{3C15356B-B86E-4E0C-85C8-8F9C1A522BCB}" destId="{C4536D98-EA5F-4D38-B26D-126AD7D1E625}" srcOrd="0" destOrd="0" presId="urn:microsoft.com/office/officeart/2005/8/layout/radial6"/>
    <dgm:cxn modelId="{12E62B71-C839-4146-8DD0-162D6198ECAB}" type="presOf" srcId="{451D206E-2B2E-4B33-99E1-63C4AE8BD50B}" destId="{92144085-4631-495A-9840-CC06669A9D70}" srcOrd="0" destOrd="0" presId="urn:microsoft.com/office/officeart/2005/8/layout/radial6"/>
    <dgm:cxn modelId="{F159F2D2-23B1-4BCF-A590-E933D958DBC1}" type="presOf" srcId="{1B82DCA3-1776-49A4-B76D-C01CA26E806D}" destId="{058AB102-4530-49FD-B38A-E47AEB337077}" srcOrd="0" destOrd="0" presId="urn:microsoft.com/office/officeart/2005/8/layout/radial6"/>
    <dgm:cxn modelId="{476E9793-FAF9-48C4-AA98-007324EFC804}" srcId="{3C15356B-B86E-4E0C-85C8-8F9C1A522BCB}" destId="{E7A7D429-D09C-4F81-B254-F81D3D596FBB}" srcOrd="4" destOrd="0" parTransId="{249C0A05-E570-4B7D-8003-293C1D93F371}" sibTransId="{1F2AA55F-6C80-4F33-AF21-CAFEDCD96F21}"/>
    <dgm:cxn modelId="{7A29B553-5E2F-48E1-9EE3-4C64E8A665C7}" type="presOf" srcId="{9C2172D3-E3CA-43FF-BD14-C61EA072D84E}" destId="{6B5BD917-8B8C-4547-A17C-2C332AA8C306}" srcOrd="0" destOrd="0" presId="urn:microsoft.com/office/officeart/2005/8/layout/radial6"/>
    <dgm:cxn modelId="{C77C8391-7DA9-43BF-8348-BCA9CABCDDDB}" type="presOf" srcId="{136DB7F4-42C3-48CF-8309-AC0D2B498B3F}" destId="{CE7DEF13-BA4D-4E73-BDB1-7A5F4A506DAB}" srcOrd="0" destOrd="0" presId="urn:microsoft.com/office/officeart/2005/8/layout/radial6"/>
    <dgm:cxn modelId="{7E99E099-7A9A-4DCF-9271-2B2250D10A9F}" type="presOf" srcId="{010BDC9F-DCDB-4ABD-A19A-F09318E17982}" destId="{DBD7702C-4731-451A-A917-C6B5B86085C8}" srcOrd="0" destOrd="0" presId="urn:microsoft.com/office/officeart/2005/8/layout/radial6"/>
    <dgm:cxn modelId="{49A34B14-F515-4A46-A4BD-C514585E3D66}" type="presOf" srcId="{1BFD0337-20B4-4A71-B580-7D418BE2BD50}" destId="{6B268B6E-4886-4ACC-8A91-31FF7A547BC3}" srcOrd="0" destOrd="0" presId="urn:microsoft.com/office/officeart/2005/8/layout/radial6"/>
    <dgm:cxn modelId="{31B5D7EF-0AEE-4323-A4A1-45DFBAB18F09}" type="presOf" srcId="{16DC70C5-59B3-487A-A566-C2D5D79D377F}" destId="{64B38677-E044-4446-A523-C311F56C1D1E}" srcOrd="0" destOrd="0" presId="urn:microsoft.com/office/officeart/2005/8/layout/radial6"/>
    <dgm:cxn modelId="{5427F765-0DA0-4064-B0A4-2C746FC87E26}" srcId="{3C15356B-B86E-4E0C-85C8-8F9C1A522BCB}" destId="{451D206E-2B2E-4B33-99E1-63C4AE8BD50B}" srcOrd="7" destOrd="0" parTransId="{4579C4D2-44B5-4F15-B807-81DC7A425914}" sibTransId="{1B82DCA3-1776-49A4-B76D-C01CA26E806D}"/>
    <dgm:cxn modelId="{A334571B-DEB4-446E-A1E9-1BDD8118B534}" srcId="{3C15356B-B86E-4E0C-85C8-8F9C1A522BCB}" destId="{86ADD1AA-2F36-4EB0-94D6-4262350C5540}" srcOrd="0" destOrd="0" parTransId="{364F262B-8567-49ED-B1A8-976A62B4BF62}" sibTransId="{010BDC9F-DCDB-4ABD-A19A-F09318E17982}"/>
    <dgm:cxn modelId="{645257B7-3DFF-4D95-9AE3-860AB2E1CEB4}" type="presOf" srcId="{A49B0AC9-9C59-47AF-8E66-CEF5C81C953D}" destId="{9920A3D4-219E-4482-BDAC-B6984D5C036E}" srcOrd="0" destOrd="0" presId="urn:microsoft.com/office/officeart/2005/8/layout/radial6"/>
    <dgm:cxn modelId="{BBD57AC9-A43F-4CFD-A0B9-E4F257C27F7A}" type="presOf" srcId="{DD1538AE-14FC-488C-BB4F-2FB0A0F511D9}" destId="{2451C6DB-64E4-478D-BD2B-1A535021C29F}" srcOrd="0" destOrd="0" presId="urn:microsoft.com/office/officeart/2005/8/layout/radial6"/>
    <dgm:cxn modelId="{F54BFC2F-7089-41F2-9FC0-44B6E9BC717C}" type="presOf" srcId="{13DC1A45-3657-4011-B7CB-41515F88F41B}" destId="{87275D0E-AB98-4114-B46A-EB8DD9603EC6}" srcOrd="0" destOrd="0" presId="urn:microsoft.com/office/officeart/2005/8/layout/radial6"/>
    <dgm:cxn modelId="{9B238123-13B1-49C2-8142-251301BA7AF9}" type="presOf" srcId="{86ADD1AA-2F36-4EB0-94D6-4262350C5540}" destId="{CBC17D23-7249-4B2A-8D9F-D98AF712FB00}" srcOrd="0" destOrd="0" presId="urn:microsoft.com/office/officeart/2005/8/layout/radial6"/>
    <dgm:cxn modelId="{6B8DD0F1-E2E2-47C5-9BB6-2C38E210DC07}" type="presOf" srcId="{57B7212D-0EE4-46E9-9918-47D7798B54C2}" destId="{E538DA76-B679-4D7D-9497-604599B365B5}" srcOrd="0" destOrd="0" presId="urn:microsoft.com/office/officeart/2005/8/layout/radial6"/>
    <dgm:cxn modelId="{990C82B5-AFDE-483F-B217-87CA9E47FF15}" srcId="{57B7212D-0EE4-46E9-9918-47D7798B54C2}" destId="{3C15356B-B86E-4E0C-85C8-8F9C1A522BCB}" srcOrd="0" destOrd="0" parTransId="{2A3B31D5-A561-497F-8F63-B13F65641B6D}" sibTransId="{6B2D5B38-1904-4000-B013-A537EEAD2357}"/>
    <dgm:cxn modelId="{93A310DF-04D2-4242-BA3E-0AEF1A354003}" type="presOf" srcId="{C894C15D-F5FC-45EF-B179-584AB485EE42}" destId="{95004C58-606F-43C0-B570-098ECBB9F28C}" srcOrd="0" destOrd="0" presId="urn:microsoft.com/office/officeart/2005/8/layout/radial6"/>
    <dgm:cxn modelId="{A432F798-B476-467F-A3B0-877A9D00D03E}" srcId="{3C15356B-B86E-4E0C-85C8-8F9C1A522BCB}" destId="{A49B0AC9-9C59-47AF-8E66-CEF5C81C953D}" srcOrd="3" destOrd="0" parTransId="{68A04CAE-0C5C-45AA-8909-A342A44BDC08}" sibTransId="{92301447-0295-4483-9FB4-58CD709F961C}"/>
    <dgm:cxn modelId="{EDD9C227-A819-4901-B718-56FEA5640003}" srcId="{3C15356B-B86E-4E0C-85C8-8F9C1A522BCB}" destId="{B7CB4355-BA2D-4757-AB86-3483CCDEC336}" srcOrd="5" destOrd="0" parTransId="{9E23DBA2-282A-4001-BF13-6BF295BD7484}" sibTransId="{DD1538AE-14FC-488C-BB4F-2FB0A0F511D9}"/>
    <dgm:cxn modelId="{A9B9C690-7E37-43BE-8983-A18806B24DF7}" type="presOf" srcId="{92301447-0295-4483-9FB4-58CD709F961C}" destId="{815B1EB4-B305-4393-BFDD-C9AEC4618098}" srcOrd="0" destOrd="0" presId="urn:microsoft.com/office/officeart/2005/8/layout/radial6"/>
    <dgm:cxn modelId="{7DC8ADFA-D641-4D1E-9E66-6B61EDFFB106}" srcId="{3C15356B-B86E-4E0C-85C8-8F9C1A522BCB}" destId="{C894C15D-F5FC-45EF-B179-584AB485EE42}" srcOrd="1" destOrd="0" parTransId="{E3180940-5A2C-4157-BD2B-F403F27DFB66}" sibTransId="{1BFD0337-20B4-4A71-B580-7D418BE2BD50}"/>
    <dgm:cxn modelId="{1CE26FE7-3899-4E62-82F3-053C28D4DA04}" type="presOf" srcId="{1F2AA55F-6C80-4F33-AF21-CAFEDCD96F21}" destId="{0DF22D9E-50D7-4B49-967B-CCBCD1FFF07D}" srcOrd="0" destOrd="0" presId="urn:microsoft.com/office/officeart/2005/8/layout/radial6"/>
    <dgm:cxn modelId="{33C07820-2161-4740-9530-9EA4956EE9AE}" srcId="{3C15356B-B86E-4E0C-85C8-8F9C1A522BCB}" destId="{136DB7F4-42C3-48CF-8309-AC0D2B498B3F}" srcOrd="6" destOrd="0" parTransId="{EBB8AAAD-FBE6-46C6-A1A1-827C1355B76D}" sibTransId="{9C2172D3-E3CA-43FF-BD14-C61EA072D84E}"/>
    <dgm:cxn modelId="{3FE157A5-14EB-42D9-B675-A8785A6DB9B5}" type="presOf" srcId="{E7A7D429-D09C-4F81-B254-F81D3D596FBB}" destId="{85A366CD-A005-403E-A4FD-EBA3E60D36C9}" srcOrd="0" destOrd="0" presId="urn:microsoft.com/office/officeart/2005/8/layout/radial6"/>
    <dgm:cxn modelId="{A598DF33-6649-47D9-9D4A-F54FCC73EBC0}" srcId="{3C15356B-B86E-4E0C-85C8-8F9C1A522BCB}" destId="{13DC1A45-3657-4011-B7CB-41515F88F41B}" srcOrd="2" destOrd="0" parTransId="{4A0493C6-B44C-4869-985E-C2E2EBBDEC01}" sibTransId="{16DC70C5-59B3-487A-A566-C2D5D79D377F}"/>
    <dgm:cxn modelId="{3C2F5F26-D1B9-460F-87C5-5168A907F1FB}" type="presParOf" srcId="{E538DA76-B679-4D7D-9497-604599B365B5}" destId="{C4536D98-EA5F-4D38-B26D-126AD7D1E625}" srcOrd="0" destOrd="0" presId="urn:microsoft.com/office/officeart/2005/8/layout/radial6"/>
    <dgm:cxn modelId="{866E29DF-2465-4403-8400-3DA68D174BBC}" type="presParOf" srcId="{E538DA76-B679-4D7D-9497-604599B365B5}" destId="{CBC17D23-7249-4B2A-8D9F-D98AF712FB00}" srcOrd="1" destOrd="0" presId="urn:microsoft.com/office/officeart/2005/8/layout/radial6"/>
    <dgm:cxn modelId="{55C5C347-E5FD-4B39-83C0-80DE11559B6A}" type="presParOf" srcId="{E538DA76-B679-4D7D-9497-604599B365B5}" destId="{956B3979-C993-467E-84C2-84D12904CA78}" srcOrd="2" destOrd="0" presId="urn:microsoft.com/office/officeart/2005/8/layout/radial6"/>
    <dgm:cxn modelId="{66860573-BDDF-4C03-8744-8B01A639540A}" type="presParOf" srcId="{E538DA76-B679-4D7D-9497-604599B365B5}" destId="{DBD7702C-4731-451A-A917-C6B5B86085C8}" srcOrd="3" destOrd="0" presId="urn:microsoft.com/office/officeart/2005/8/layout/radial6"/>
    <dgm:cxn modelId="{0DF44A3D-B2B2-4557-9A34-092F6F981410}" type="presParOf" srcId="{E538DA76-B679-4D7D-9497-604599B365B5}" destId="{95004C58-606F-43C0-B570-098ECBB9F28C}" srcOrd="4" destOrd="0" presId="urn:microsoft.com/office/officeart/2005/8/layout/radial6"/>
    <dgm:cxn modelId="{AB683BEC-E0E1-4A5D-827D-3F40AD75EFBE}" type="presParOf" srcId="{E538DA76-B679-4D7D-9497-604599B365B5}" destId="{ADE523B2-3471-4BA0-9A8E-8D7E8A10A25B}" srcOrd="5" destOrd="0" presId="urn:microsoft.com/office/officeart/2005/8/layout/radial6"/>
    <dgm:cxn modelId="{9D8537D1-A388-4A25-BFA2-155574C40555}" type="presParOf" srcId="{E538DA76-B679-4D7D-9497-604599B365B5}" destId="{6B268B6E-4886-4ACC-8A91-31FF7A547BC3}" srcOrd="6" destOrd="0" presId="urn:microsoft.com/office/officeart/2005/8/layout/radial6"/>
    <dgm:cxn modelId="{D0F4E22D-EFA4-40BB-81B5-6A7826F48049}" type="presParOf" srcId="{E538DA76-B679-4D7D-9497-604599B365B5}" destId="{87275D0E-AB98-4114-B46A-EB8DD9603EC6}" srcOrd="7" destOrd="0" presId="urn:microsoft.com/office/officeart/2005/8/layout/radial6"/>
    <dgm:cxn modelId="{D22E117C-3C16-4115-A52A-24A3CDF6D90C}" type="presParOf" srcId="{E538DA76-B679-4D7D-9497-604599B365B5}" destId="{BE6D2C5C-1B36-4B9B-85FC-90DFB98DE279}" srcOrd="8" destOrd="0" presId="urn:microsoft.com/office/officeart/2005/8/layout/radial6"/>
    <dgm:cxn modelId="{A3E40C0B-BC3A-4411-BF2D-2254227BEA1F}" type="presParOf" srcId="{E538DA76-B679-4D7D-9497-604599B365B5}" destId="{64B38677-E044-4446-A523-C311F56C1D1E}" srcOrd="9" destOrd="0" presId="urn:microsoft.com/office/officeart/2005/8/layout/radial6"/>
    <dgm:cxn modelId="{AB4A0450-5D14-4C42-8A34-AF64FED895CD}" type="presParOf" srcId="{E538DA76-B679-4D7D-9497-604599B365B5}" destId="{9920A3D4-219E-4482-BDAC-B6984D5C036E}" srcOrd="10" destOrd="0" presId="urn:microsoft.com/office/officeart/2005/8/layout/radial6"/>
    <dgm:cxn modelId="{BFCD654B-E463-4CE5-96BA-BBA347C971AE}" type="presParOf" srcId="{E538DA76-B679-4D7D-9497-604599B365B5}" destId="{BE53C17A-338E-43D5-B74E-796741980B5C}" srcOrd="11" destOrd="0" presId="urn:microsoft.com/office/officeart/2005/8/layout/radial6"/>
    <dgm:cxn modelId="{5F16B350-4EA9-4C89-B1A9-532A57759703}" type="presParOf" srcId="{E538DA76-B679-4D7D-9497-604599B365B5}" destId="{815B1EB4-B305-4393-BFDD-C9AEC4618098}" srcOrd="12" destOrd="0" presId="urn:microsoft.com/office/officeart/2005/8/layout/radial6"/>
    <dgm:cxn modelId="{DF363BFD-6452-4C60-A17D-7163F98DACF9}" type="presParOf" srcId="{E538DA76-B679-4D7D-9497-604599B365B5}" destId="{85A366CD-A005-403E-A4FD-EBA3E60D36C9}" srcOrd="13" destOrd="0" presId="urn:microsoft.com/office/officeart/2005/8/layout/radial6"/>
    <dgm:cxn modelId="{E7BC6BA2-B49E-4AC0-AF42-529BBF624838}" type="presParOf" srcId="{E538DA76-B679-4D7D-9497-604599B365B5}" destId="{B7DC67F7-9ABF-4A33-8534-53DEFFDA2CB3}" srcOrd="14" destOrd="0" presId="urn:microsoft.com/office/officeart/2005/8/layout/radial6"/>
    <dgm:cxn modelId="{E0A9DBC6-9B61-4D73-A86E-0EE903A2AAB6}" type="presParOf" srcId="{E538DA76-B679-4D7D-9497-604599B365B5}" destId="{0DF22D9E-50D7-4B49-967B-CCBCD1FFF07D}" srcOrd="15" destOrd="0" presId="urn:microsoft.com/office/officeart/2005/8/layout/radial6"/>
    <dgm:cxn modelId="{295C319B-494C-46DF-980C-18D9CD52CE59}" type="presParOf" srcId="{E538DA76-B679-4D7D-9497-604599B365B5}" destId="{CBED7627-4E8A-4818-BBC4-357CC6801B88}" srcOrd="16" destOrd="0" presId="urn:microsoft.com/office/officeart/2005/8/layout/radial6"/>
    <dgm:cxn modelId="{33257786-EDD7-43EF-8464-847D06CA178D}" type="presParOf" srcId="{E538DA76-B679-4D7D-9497-604599B365B5}" destId="{B42DE43A-5186-4C44-94DB-652F1612DE69}" srcOrd="17" destOrd="0" presId="urn:microsoft.com/office/officeart/2005/8/layout/radial6"/>
    <dgm:cxn modelId="{04630ADA-F4B6-4053-A172-36CFC7187D65}" type="presParOf" srcId="{E538DA76-B679-4D7D-9497-604599B365B5}" destId="{2451C6DB-64E4-478D-BD2B-1A535021C29F}" srcOrd="18" destOrd="0" presId="urn:microsoft.com/office/officeart/2005/8/layout/radial6"/>
    <dgm:cxn modelId="{D060E6BF-DBE4-4033-8037-B75DB1767FCA}" type="presParOf" srcId="{E538DA76-B679-4D7D-9497-604599B365B5}" destId="{CE7DEF13-BA4D-4E73-BDB1-7A5F4A506DAB}" srcOrd="19" destOrd="0" presId="urn:microsoft.com/office/officeart/2005/8/layout/radial6"/>
    <dgm:cxn modelId="{272177D7-043E-431A-ADB5-656A74E502A0}" type="presParOf" srcId="{E538DA76-B679-4D7D-9497-604599B365B5}" destId="{6E8CD736-2751-4E99-A5B9-77F20DF6A5E6}" srcOrd="20" destOrd="0" presId="urn:microsoft.com/office/officeart/2005/8/layout/radial6"/>
    <dgm:cxn modelId="{95B70796-923B-4BB3-B43E-174700304219}" type="presParOf" srcId="{E538DA76-B679-4D7D-9497-604599B365B5}" destId="{6B5BD917-8B8C-4547-A17C-2C332AA8C306}" srcOrd="21" destOrd="0" presId="urn:microsoft.com/office/officeart/2005/8/layout/radial6"/>
    <dgm:cxn modelId="{423123D4-5822-4967-8BCB-B0B05CE03FFA}" type="presParOf" srcId="{E538DA76-B679-4D7D-9497-604599B365B5}" destId="{92144085-4631-495A-9840-CC06669A9D70}" srcOrd="22" destOrd="0" presId="urn:microsoft.com/office/officeart/2005/8/layout/radial6"/>
    <dgm:cxn modelId="{FF9A4935-F07D-486B-91BA-EEC282750B8A}" type="presParOf" srcId="{E538DA76-B679-4D7D-9497-604599B365B5}" destId="{70A22A1B-2E45-4F56-922F-9CCFCAE2FACA}" srcOrd="23" destOrd="0" presId="urn:microsoft.com/office/officeart/2005/8/layout/radial6"/>
    <dgm:cxn modelId="{43F4767D-1D4A-40DD-A23B-336175816669}" type="presParOf" srcId="{E538DA76-B679-4D7D-9497-604599B365B5}" destId="{058AB102-4530-49FD-B38A-E47AEB33707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0DD14A-D169-4D20-8EFA-C748FC98B1DC}" type="doc">
      <dgm:prSet loTypeId="urn:microsoft.com/office/officeart/2005/8/layout/gear1" loCatId="relationship" qsTypeId="urn:microsoft.com/office/officeart/2005/8/quickstyle/simple2" qsCatId="simple" csTypeId="urn:microsoft.com/office/officeart/2005/8/colors/accent1_4" csCatId="accent1" phldr="1"/>
      <dgm:spPr/>
    </dgm:pt>
    <dgm:pt modelId="{04CDBAC9-6F8C-4F31-9A74-9F290BF00475}">
      <dgm:prSet phldrT="[Texto]" custT="1"/>
      <dgm:spPr/>
      <dgm:t>
        <a:bodyPr/>
        <a:lstStyle/>
        <a:p>
          <a:r>
            <a:rPr lang="es-PE" sz="1400" b="1" dirty="0"/>
            <a:t>OBJETO:</a:t>
          </a:r>
        </a:p>
        <a:p>
          <a:r>
            <a:rPr lang="es-PE" sz="1400" b="1" dirty="0"/>
            <a:t>Promover una </a:t>
          </a:r>
          <a:r>
            <a:rPr lang="es-PE" sz="1400" b="1" u="sng" dirty="0"/>
            <a:t>cultura de prevención </a:t>
          </a:r>
          <a:r>
            <a:rPr lang="es-PE" sz="1400" b="1" dirty="0"/>
            <a:t>de riesgos laborales en el país.</a:t>
          </a:r>
          <a:endParaRPr lang="es-PE" sz="1050" b="1" dirty="0"/>
        </a:p>
      </dgm:t>
    </dgm:pt>
    <dgm:pt modelId="{468B1B24-F5A8-4F4B-BBE7-1DB3D6FBA793}" type="parTrans" cxnId="{BA26E7DA-FB53-4E9B-AE44-48415C30D98E}">
      <dgm:prSet/>
      <dgm:spPr/>
      <dgm:t>
        <a:bodyPr/>
        <a:lstStyle/>
        <a:p>
          <a:endParaRPr lang="es-PE"/>
        </a:p>
      </dgm:t>
    </dgm:pt>
    <dgm:pt modelId="{97344632-120A-442D-AEA7-8230391E6B71}" type="sibTrans" cxnId="{BA26E7DA-FB53-4E9B-AE44-48415C30D98E}">
      <dgm:prSet/>
      <dgm:spPr/>
      <dgm:t>
        <a:bodyPr/>
        <a:lstStyle/>
        <a:p>
          <a:endParaRPr lang="es-PE"/>
        </a:p>
      </dgm:t>
    </dgm:pt>
    <dgm:pt modelId="{CA333B49-04C2-4B99-A007-1C9010596330}">
      <dgm:prSet phldrT="[Texto]" custT="1"/>
      <dgm:spPr/>
      <dgm:t>
        <a:bodyPr/>
        <a:lstStyle/>
        <a:p>
          <a:r>
            <a:rPr lang="es-PE" sz="1050" b="1" dirty="0"/>
            <a:t>ÁMBITO DE APLICACIÓN:</a:t>
          </a:r>
        </a:p>
        <a:p>
          <a:r>
            <a:rPr lang="es-PE" sz="1100" dirty="0"/>
            <a:t>A todos los sectores económicos y de servicios.</a:t>
          </a:r>
        </a:p>
      </dgm:t>
    </dgm:pt>
    <dgm:pt modelId="{23553CF1-C861-4EFD-8558-580162880F57}" type="parTrans" cxnId="{D909DF4B-40E8-41A8-A223-177523429D4A}">
      <dgm:prSet/>
      <dgm:spPr/>
      <dgm:t>
        <a:bodyPr/>
        <a:lstStyle/>
        <a:p>
          <a:endParaRPr lang="es-PE"/>
        </a:p>
      </dgm:t>
    </dgm:pt>
    <dgm:pt modelId="{F3BE2436-F9F6-4E71-9FA1-89A55BAF0E7A}" type="sibTrans" cxnId="{D909DF4B-40E8-41A8-A223-177523429D4A}">
      <dgm:prSet/>
      <dgm:spPr/>
      <dgm:t>
        <a:bodyPr/>
        <a:lstStyle/>
        <a:p>
          <a:endParaRPr lang="es-PE"/>
        </a:p>
      </dgm:t>
    </dgm:pt>
    <dgm:pt modelId="{B3E2A162-1A8E-44D4-8346-B741AE03B384}">
      <dgm:prSet phldrT="[Texto]"/>
      <dgm:spPr/>
      <dgm:t>
        <a:bodyPr/>
        <a:lstStyle/>
        <a:p>
          <a:r>
            <a:rPr lang="es-PE" b="1" dirty="0"/>
            <a:t>Normativa Legal Vigente</a:t>
          </a:r>
        </a:p>
      </dgm:t>
    </dgm:pt>
    <dgm:pt modelId="{5050C1AD-ABD9-4272-A13F-03D7AFA09551}" type="parTrans" cxnId="{33ABE756-A0E8-4A79-B38A-B0FD884784E9}">
      <dgm:prSet/>
      <dgm:spPr/>
      <dgm:t>
        <a:bodyPr/>
        <a:lstStyle/>
        <a:p>
          <a:endParaRPr lang="es-PE"/>
        </a:p>
      </dgm:t>
    </dgm:pt>
    <dgm:pt modelId="{E2470EB6-149D-49B1-9404-8204C2A85B06}" type="sibTrans" cxnId="{33ABE756-A0E8-4A79-B38A-B0FD884784E9}">
      <dgm:prSet/>
      <dgm:spPr/>
      <dgm:t>
        <a:bodyPr/>
        <a:lstStyle/>
        <a:p>
          <a:endParaRPr lang="es-PE"/>
        </a:p>
      </dgm:t>
    </dgm:pt>
    <dgm:pt modelId="{ECE2C335-E802-463A-B9EE-E8F0E0919641}" type="pres">
      <dgm:prSet presAssocID="{970DD14A-D169-4D20-8EFA-C748FC98B1D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81FBC1-DEF6-48E3-9F34-3723A6CD5D7D}" type="pres">
      <dgm:prSet presAssocID="{04CDBAC9-6F8C-4F31-9A74-9F290BF0047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4D83395-B867-466F-9F6D-B0DE04678252}" type="pres">
      <dgm:prSet presAssocID="{04CDBAC9-6F8C-4F31-9A74-9F290BF00475}" presName="gear1srcNode" presStyleLbl="node1" presStyleIdx="0" presStyleCnt="3"/>
      <dgm:spPr/>
      <dgm:t>
        <a:bodyPr/>
        <a:lstStyle/>
        <a:p>
          <a:endParaRPr lang="es-PE"/>
        </a:p>
      </dgm:t>
    </dgm:pt>
    <dgm:pt modelId="{D17BF419-8F97-4BEE-AE17-5FDEB5A89917}" type="pres">
      <dgm:prSet presAssocID="{04CDBAC9-6F8C-4F31-9A74-9F290BF00475}" presName="gear1dstNode" presStyleLbl="node1" presStyleIdx="0" presStyleCnt="3"/>
      <dgm:spPr/>
      <dgm:t>
        <a:bodyPr/>
        <a:lstStyle/>
        <a:p>
          <a:endParaRPr lang="es-PE"/>
        </a:p>
      </dgm:t>
    </dgm:pt>
    <dgm:pt modelId="{0EB4C020-4056-4543-84A7-2DEDFFC2C356}" type="pres">
      <dgm:prSet presAssocID="{CA333B49-04C2-4B99-A007-1C9010596330}" presName="gear2" presStyleLbl="node1" presStyleIdx="1" presStyleCnt="3" custLinFactNeighborX="1181" custLinFactNeighborY="-118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06B3D2-4BBF-4912-A30F-E92B98B9B4BD}" type="pres">
      <dgm:prSet presAssocID="{CA333B49-04C2-4B99-A007-1C9010596330}" presName="gear2srcNode" presStyleLbl="node1" presStyleIdx="1" presStyleCnt="3"/>
      <dgm:spPr/>
      <dgm:t>
        <a:bodyPr/>
        <a:lstStyle/>
        <a:p>
          <a:endParaRPr lang="es-PE"/>
        </a:p>
      </dgm:t>
    </dgm:pt>
    <dgm:pt modelId="{697E7259-155D-4EF6-9248-C2EAFFE699D8}" type="pres">
      <dgm:prSet presAssocID="{CA333B49-04C2-4B99-A007-1C9010596330}" presName="gear2dstNode" presStyleLbl="node1" presStyleIdx="1" presStyleCnt="3"/>
      <dgm:spPr/>
      <dgm:t>
        <a:bodyPr/>
        <a:lstStyle/>
        <a:p>
          <a:endParaRPr lang="es-PE"/>
        </a:p>
      </dgm:t>
    </dgm:pt>
    <dgm:pt modelId="{593FB0D7-8B6E-4CBC-A112-5D12D08A55DD}" type="pres">
      <dgm:prSet presAssocID="{B3E2A162-1A8E-44D4-8346-B741AE03B384}" presName="gear3" presStyleLbl="node1" presStyleIdx="2" presStyleCnt="3"/>
      <dgm:spPr/>
      <dgm:t>
        <a:bodyPr/>
        <a:lstStyle/>
        <a:p>
          <a:endParaRPr lang="es-PE"/>
        </a:p>
      </dgm:t>
    </dgm:pt>
    <dgm:pt modelId="{3B5A0472-08B6-4AD6-974D-EF951D4A9743}" type="pres">
      <dgm:prSet presAssocID="{B3E2A162-1A8E-44D4-8346-B741AE03B38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5D80BDA-115A-4495-A373-CB5160A1B970}" type="pres">
      <dgm:prSet presAssocID="{B3E2A162-1A8E-44D4-8346-B741AE03B384}" presName="gear3srcNode" presStyleLbl="node1" presStyleIdx="2" presStyleCnt="3"/>
      <dgm:spPr/>
      <dgm:t>
        <a:bodyPr/>
        <a:lstStyle/>
        <a:p>
          <a:endParaRPr lang="es-PE"/>
        </a:p>
      </dgm:t>
    </dgm:pt>
    <dgm:pt modelId="{CD4CAD0B-1A24-42F3-9397-AF7A074F1FE9}" type="pres">
      <dgm:prSet presAssocID="{B3E2A162-1A8E-44D4-8346-B741AE03B384}" presName="gear3dstNode" presStyleLbl="node1" presStyleIdx="2" presStyleCnt="3"/>
      <dgm:spPr/>
      <dgm:t>
        <a:bodyPr/>
        <a:lstStyle/>
        <a:p>
          <a:endParaRPr lang="es-PE"/>
        </a:p>
      </dgm:t>
    </dgm:pt>
    <dgm:pt modelId="{3FBE108A-E958-488C-97B4-9B7D52C12E2D}" type="pres">
      <dgm:prSet presAssocID="{97344632-120A-442D-AEA7-8230391E6B71}" presName="connector1" presStyleLbl="sibTrans2D1" presStyleIdx="0" presStyleCnt="3"/>
      <dgm:spPr/>
      <dgm:t>
        <a:bodyPr/>
        <a:lstStyle/>
        <a:p>
          <a:endParaRPr lang="es-PE"/>
        </a:p>
      </dgm:t>
    </dgm:pt>
    <dgm:pt modelId="{BC4855AA-A2DE-4717-8E60-50BBB48D4391}" type="pres">
      <dgm:prSet presAssocID="{F3BE2436-F9F6-4E71-9FA1-89A55BAF0E7A}" presName="connector2" presStyleLbl="sibTrans2D1" presStyleIdx="1" presStyleCnt="3"/>
      <dgm:spPr/>
      <dgm:t>
        <a:bodyPr/>
        <a:lstStyle/>
        <a:p>
          <a:endParaRPr lang="es-PE"/>
        </a:p>
      </dgm:t>
    </dgm:pt>
    <dgm:pt modelId="{16B684A0-B61D-4AA1-ADB0-482040E2F10D}" type="pres">
      <dgm:prSet presAssocID="{E2470EB6-149D-49B1-9404-8204C2A85B06}" presName="connector3" presStyleLbl="sibTrans2D1" presStyleIdx="2" presStyleCnt="3"/>
      <dgm:spPr/>
      <dgm:t>
        <a:bodyPr/>
        <a:lstStyle/>
        <a:p>
          <a:endParaRPr lang="es-PE"/>
        </a:p>
      </dgm:t>
    </dgm:pt>
  </dgm:ptLst>
  <dgm:cxnLst>
    <dgm:cxn modelId="{AE34B1A2-6EEE-411F-8BF1-85F2FEB9DB8A}" type="presOf" srcId="{04CDBAC9-6F8C-4F31-9A74-9F290BF00475}" destId="{1D81FBC1-DEF6-48E3-9F34-3723A6CD5D7D}" srcOrd="0" destOrd="0" presId="urn:microsoft.com/office/officeart/2005/8/layout/gear1"/>
    <dgm:cxn modelId="{F4B23740-61B8-4349-965F-7E74AAB3B2D4}" type="presOf" srcId="{B3E2A162-1A8E-44D4-8346-B741AE03B384}" destId="{CD4CAD0B-1A24-42F3-9397-AF7A074F1FE9}" srcOrd="3" destOrd="0" presId="urn:microsoft.com/office/officeart/2005/8/layout/gear1"/>
    <dgm:cxn modelId="{A88A7E93-4304-4377-A232-0E7BD73C9FC5}" type="presOf" srcId="{B3E2A162-1A8E-44D4-8346-B741AE03B384}" destId="{593FB0D7-8B6E-4CBC-A112-5D12D08A55DD}" srcOrd="0" destOrd="0" presId="urn:microsoft.com/office/officeart/2005/8/layout/gear1"/>
    <dgm:cxn modelId="{FA7170BD-1D2C-4930-A2C8-98B5BFA07735}" type="presOf" srcId="{04CDBAC9-6F8C-4F31-9A74-9F290BF00475}" destId="{D17BF419-8F97-4BEE-AE17-5FDEB5A89917}" srcOrd="2" destOrd="0" presId="urn:microsoft.com/office/officeart/2005/8/layout/gear1"/>
    <dgm:cxn modelId="{EB9A30D1-21FA-49F7-AF2B-EFAA030F3240}" type="presOf" srcId="{CA333B49-04C2-4B99-A007-1C9010596330}" destId="{697E7259-155D-4EF6-9248-C2EAFFE699D8}" srcOrd="2" destOrd="0" presId="urn:microsoft.com/office/officeart/2005/8/layout/gear1"/>
    <dgm:cxn modelId="{BA26E7DA-FB53-4E9B-AE44-48415C30D98E}" srcId="{970DD14A-D169-4D20-8EFA-C748FC98B1DC}" destId="{04CDBAC9-6F8C-4F31-9A74-9F290BF00475}" srcOrd="0" destOrd="0" parTransId="{468B1B24-F5A8-4F4B-BBE7-1DB3D6FBA793}" sibTransId="{97344632-120A-442D-AEA7-8230391E6B71}"/>
    <dgm:cxn modelId="{A9CDB482-4BC9-405F-BC64-BBEEF6E2551C}" type="presOf" srcId="{F3BE2436-F9F6-4E71-9FA1-89A55BAF0E7A}" destId="{BC4855AA-A2DE-4717-8E60-50BBB48D4391}" srcOrd="0" destOrd="0" presId="urn:microsoft.com/office/officeart/2005/8/layout/gear1"/>
    <dgm:cxn modelId="{2EE35273-6DCD-4B6F-B47E-9807E42CC90B}" type="presOf" srcId="{CA333B49-04C2-4B99-A007-1C9010596330}" destId="{0EB4C020-4056-4543-84A7-2DEDFFC2C356}" srcOrd="0" destOrd="0" presId="urn:microsoft.com/office/officeart/2005/8/layout/gear1"/>
    <dgm:cxn modelId="{FF3E8B6F-50E9-49ED-9711-9A8AB09E40D1}" type="presOf" srcId="{970DD14A-D169-4D20-8EFA-C748FC98B1DC}" destId="{ECE2C335-E802-463A-B9EE-E8F0E0919641}" srcOrd="0" destOrd="0" presId="urn:microsoft.com/office/officeart/2005/8/layout/gear1"/>
    <dgm:cxn modelId="{1228835D-2E93-43E1-8191-FCFFA9CCA294}" type="presOf" srcId="{B3E2A162-1A8E-44D4-8346-B741AE03B384}" destId="{65D80BDA-115A-4495-A373-CB5160A1B970}" srcOrd="2" destOrd="0" presId="urn:microsoft.com/office/officeart/2005/8/layout/gear1"/>
    <dgm:cxn modelId="{33ABE756-A0E8-4A79-B38A-B0FD884784E9}" srcId="{970DD14A-D169-4D20-8EFA-C748FC98B1DC}" destId="{B3E2A162-1A8E-44D4-8346-B741AE03B384}" srcOrd="2" destOrd="0" parTransId="{5050C1AD-ABD9-4272-A13F-03D7AFA09551}" sibTransId="{E2470EB6-149D-49B1-9404-8204C2A85B06}"/>
    <dgm:cxn modelId="{1219B202-CEB3-4267-9053-C1B36686320D}" type="presOf" srcId="{04CDBAC9-6F8C-4F31-9A74-9F290BF00475}" destId="{D4D83395-B867-466F-9F6D-B0DE04678252}" srcOrd="1" destOrd="0" presId="urn:microsoft.com/office/officeart/2005/8/layout/gear1"/>
    <dgm:cxn modelId="{D909DF4B-40E8-41A8-A223-177523429D4A}" srcId="{970DD14A-D169-4D20-8EFA-C748FC98B1DC}" destId="{CA333B49-04C2-4B99-A007-1C9010596330}" srcOrd="1" destOrd="0" parTransId="{23553CF1-C861-4EFD-8558-580162880F57}" sibTransId="{F3BE2436-F9F6-4E71-9FA1-89A55BAF0E7A}"/>
    <dgm:cxn modelId="{CD9A6F26-0765-4FA9-9148-9B055051213C}" type="presOf" srcId="{B3E2A162-1A8E-44D4-8346-B741AE03B384}" destId="{3B5A0472-08B6-4AD6-974D-EF951D4A9743}" srcOrd="1" destOrd="0" presId="urn:microsoft.com/office/officeart/2005/8/layout/gear1"/>
    <dgm:cxn modelId="{46226AF5-DFE3-4495-9209-195FA8FD0D1D}" type="presOf" srcId="{CA333B49-04C2-4B99-A007-1C9010596330}" destId="{7106B3D2-4BBF-4912-A30F-E92B98B9B4BD}" srcOrd="1" destOrd="0" presId="urn:microsoft.com/office/officeart/2005/8/layout/gear1"/>
    <dgm:cxn modelId="{AA274AE7-D739-4041-9D70-EFC9A98E9C8A}" type="presOf" srcId="{97344632-120A-442D-AEA7-8230391E6B71}" destId="{3FBE108A-E958-488C-97B4-9B7D52C12E2D}" srcOrd="0" destOrd="0" presId="urn:microsoft.com/office/officeart/2005/8/layout/gear1"/>
    <dgm:cxn modelId="{451F1CB4-4C95-49B9-910E-EF6C0592EB13}" type="presOf" srcId="{E2470EB6-149D-49B1-9404-8204C2A85B06}" destId="{16B684A0-B61D-4AA1-ADB0-482040E2F10D}" srcOrd="0" destOrd="0" presId="urn:microsoft.com/office/officeart/2005/8/layout/gear1"/>
    <dgm:cxn modelId="{B494F86C-6797-4818-B9C4-2456BAECDE32}" type="presParOf" srcId="{ECE2C335-E802-463A-B9EE-E8F0E0919641}" destId="{1D81FBC1-DEF6-48E3-9F34-3723A6CD5D7D}" srcOrd="0" destOrd="0" presId="urn:microsoft.com/office/officeart/2005/8/layout/gear1"/>
    <dgm:cxn modelId="{9C33BEEC-BBF3-4942-B768-6A5152472D9F}" type="presParOf" srcId="{ECE2C335-E802-463A-B9EE-E8F0E0919641}" destId="{D4D83395-B867-466F-9F6D-B0DE04678252}" srcOrd="1" destOrd="0" presId="urn:microsoft.com/office/officeart/2005/8/layout/gear1"/>
    <dgm:cxn modelId="{5718091C-0D7B-4968-A8E0-458F8DF40F27}" type="presParOf" srcId="{ECE2C335-E802-463A-B9EE-E8F0E0919641}" destId="{D17BF419-8F97-4BEE-AE17-5FDEB5A89917}" srcOrd="2" destOrd="0" presId="urn:microsoft.com/office/officeart/2005/8/layout/gear1"/>
    <dgm:cxn modelId="{1C3199CA-7274-4536-A33B-BE50DFFA16C2}" type="presParOf" srcId="{ECE2C335-E802-463A-B9EE-E8F0E0919641}" destId="{0EB4C020-4056-4543-84A7-2DEDFFC2C356}" srcOrd="3" destOrd="0" presId="urn:microsoft.com/office/officeart/2005/8/layout/gear1"/>
    <dgm:cxn modelId="{CBE31EB5-373F-4A50-9D5E-D61C36DA8767}" type="presParOf" srcId="{ECE2C335-E802-463A-B9EE-E8F0E0919641}" destId="{7106B3D2-4BBF-4912-A30F-E92B98B9B4BD}" srcOrd="4" destOrd="0" presId="urn:microsoft.com/office/officeart/2005/8/layout/gear1"/>
    <dgm:cxn modelId="{19EDBF96-A2BC-4AA4-B24D-FF0EB4881AA4}" type="presParOf" srcId="{ECE2C335-E802-463A-B9EE-E8F0E0919641}" destId="{697E7259-155D-4EF6-9248-C2EAFFE699D8}" srcOrd="5" destOrd="0" presId="urn:microsoft.com/office/officeart/2005/8/layout/gear1"/>
    <dgm:cxn modelId="{6A832EE5-5BB0-49BA-8C47-9A98E2F74B91}" type="presParOf" srcId="{ECE2C335-E802-463A-B9EE-E8F0E0919641}" destId="{593FB0D7-8B6E-4CBC-A112-5D12D08A55DD}" srcOrd="6" destOrd="0" presId="urn:microsoft.com/office/officeart/2005/8/layout/gear1"/>
    <dgm:cxn modelId="{28D40714-7760-45CD-A5BB-0BB784F51AD9}" type="presParOf" srcId="{ECE2C335-E802-463A-B9EE-E8F0E0919641}" destId="{3B5A0472-08B6-4AD6-974D-EF951D4A9743}" srcOrd="7" destOrd="0" presId="urn:microsoft.com/office/officeart/2005/8/layout/gear1"/>
    <dgm:cxn modelId="{4EDCFD27-73BF-4A63-8A57-D05552EFD9B6}" type="presParOf" srcId="{ECE2C335-E802-463A-B9EE-E8F0E0919641}" destId="{65D80BDA-115A-4495-A373-CB5160A1B970}" srcOrd="8" destOrd="0" presId="urn:microsoft.com/office/officeart/2005/8/layout/gear1"/>
    <dgm:cxn modelId="{693651C0-4171-4F03-9DB2-A0A20B5E721B}" type="presParOf" srcId="{ECE2C335-E802-463A-B9EE-E8F0E0919641}" destId="{CD4CAD0B-1A24-42F3-9397-AF7A074F1FE9}" srcOrd="9" destOrd="0" presId="urn:microsoft.com/office/officeart/2005/8/layout/gear1"/>
    <dgm:cxn modelId="{65FB9892-CD43-4FD4-A31E-0A37AC296B0A}" type="presParOf" srcId="{ECE2C335-E802-463A-B9EE-E8F0E0919641}" destId="{3FBE108A-E958-488C-97B4-9B7D52C12E2D}" srcOrd="10" destOrd="0" presId="urn:microsoft.com/office/officeart/2005/8/layout/gear1"/>
    <dgm:cxn modelId="{EA8000B7-6164-4710-B656-5E59D687D991}" type="presParOf" srcId="{ECE2C335-E802-463A-B9EE-E8F0E0919641}" destId="{BC4855AA-A2DE-4717-8E60-50BBB48D4391}" srcOrd="11" destOrd="0" presId="urn:microsoft.com/office/officeart/2005/8/layout/gear1"/>
    <dgm:cxn modelId="{0985305B-A650-481A-8F15-8EA4A071EE02}" type="presParOf" srcId="{ECE2C335-E802-463A-B9EE-E8F0E0919641}" destId="{16B684A0-B61D-4AA1-ADB0-482040E2F10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0A59D0-910D-4985-9AD9-2C2972562F81}" type="doc">
      <dgm:prSet loTypeId="urn:microsoft.com/office/officeart/2005/8/layout/list1" loCatId="list" qsTypeId="urn:microsoft.com/office/officeart/2005/8/quickstyle/3d3" qsCatId="3D" csTypeId="urn:microsoft.com/office/officeart/2005/8/colors/accent5_3" csCatId="accent5" phldr="1"/>
      <dgm:spPr/>
      <dgm:t>
        <a:bodyPr/>
        <a:lstStyle/>
        <a:p>
          <a:endParaRPr lang="es-PE"/>
        </a:p>
      </dgm:t>
    </dgm:pt>
    <dgm:pt modelId="{2640F5ED-617D-4D31-85A3-0A64681252E0}">
      <dgm:prSet phldrT="[Texto]" custT="1"/>
      <dgm:spPr/>
      <dgm:t>
        <a:bodyPr/>
        <a:lstStyle/>
        <a:p>
          <a:r>
            <a:rPr lang="es-PE" sz="1800" b="0" dirty="0"/>
            <a:t>Rol fiscalizador y de control del </a:t>
          </a:r>
          <a:r>
            <a:rPr lang="es-PE" sz="2800" b="1" dirty="0"/>
            <a:t>ESTADO</a:t>
          </a:r>
          <a:r>
            <a:rPr lang="es-PE" sz="1800" b="1" dirty="0"/>
            <a:t>.</a:t>
          </a:r>
        </a:p>
      </dgm:t>
    </dgm:pt>
    <dgm:pt modelId="{AC5D0226-7966-43BF-93DA-4168FD272A36}" type="parTrans" cxnId="{ED4F318F-BCA6-4F3C-B5C1-FCFECF398E11}">
      <dgm:prSet/>
      <dgm:spPr/>
      <dgm:t>
        <a:bodyPr/>
        <a:lstStyle/>
        <a:p>
          <a:endParaRPr lang="es-PE" sz="1800"/>
        </a:p>
      </dgm:t>
    </dgm:pt>
    <dgm:pt modelId="{78D4DEAE-441A-408E-8C99-DE7C4BB28C27}" type="sibTrans" cxnId="{ED4F318F-BCA6-4F3C-B5C1-FCFECF398E11}">
      <dgm:prSet/>
      <dgm:spPr/>
      <dgm:t>
        <a:bodyPr/>
        <a:lstStyle/>
        <a:p>
          <a:endParaRPr lang="es-PE" sz="1800"/>
        </a:p>
      </dgm:t>
    </dgm:pt>
    <dgm:pt modelId="{FB32725C-35FC-48FB-B8DA-EF50FC17CBFD}">
      <dgm:prSet phldrT="[Texto]" custT="1"/>
      <dgm:spPr/>
      <dgm:t>
        <a:bodyPr/>
        <a:lstStyle/>
        <a:p>
          <a:r>
            <a:rPr lang="es-PE" sz="1800" b="0" dirty="0"/>
            <a:t>Deber de prevención de los </a:t>
          </a:r>
          <a:r>
            <a:rPr lang="es-PE" sz="2800" b="1" dirty="0"/>
            <a:t>EMPLEADORES</a:t>
          </a:r>
          <a:r>
            <a:rPr lang="es-PE" sz="1800" b="1" dirty="0"/>
            <a:t>.</a:t>
          </a:r>
        </a:p>
      </dgm:t>
    </dgm:pt>
    <dgm:pt modelId="{13D1FFEC-833D-4C42-8981-890C14514810}" type="parTrans" cxnId="{BBD16FB1-9AA0-4E3C-94A4-DD41972B92AE}">
      <dgm:prSet/>
      <dgm:spPr/>
      <dgm:t>
        <a:bodyPr/>
        <a:lstStyle/>
        <a:p>
          <a:endParaRPr lang="es-PE" sz="1800"/>
        </a:p>
      </dgm:t>
    </dgm:pt>
    <dgm:pt modelId="{38861223-24DE-4A5D-932D-9C6D4E7C8B36}" type="sibTrans" cxnId="{BBD16FB1-9AA0-4E3C-94A4-DD41972B92AE}">
      <dgm:prSet/>
      <dgm:spPr/>
      <dgm:t>
        <a:bodyPr/>
        <a:lstStyle/>
        <a:p>
          <a:endParaRPr lang="es-PE" sz="1800"/>
        </a:p>
      </dgm:t>
    </dgm:pt>
    <dgm:pt modelId="{D081C7DB-9630-4988-89DF-F4B8FB6FCDC0}">
      <dgm:prSet phldrT="[Texto]" custT="1"/>
      <dgm:spPr/>
      <dgm:t>
        <a:bodyPr/>
        <a:lstStyle/>
        <a:p>
          <a:pPr algn="just"/>
          <a:r>
            <a:rPr lang="es-PE" sz="1800" b="0" dirty="0"/>
            <a:t>Participación de los </a:t>
          </a:r>
          <a:r>
            <a:rPr lang="es-PE" sz="2400" b="1" dirty="0"/>
            <a:t>TRABAJADORES </a:t>
          </a:r>
          <a:r>
            <a:rPr lang="es-PE" sz="1800" b="1" dirty="0"/>
            <a:t>y sus </a:t>
          </a:r>
          <a:r>
            <a:rPr lang="es-PE" sz="2400" b="1" dirty="0"/>
            <a:t>REPRESENTANTES</a:t>
          </a:r>
          <a:r>
            <a:rPr lang="es-PE" sz="1800" b="1" dirty="0"/>
            <a:t>.</a:t>
          </a:r>
        </a:p>
      </dgm:t>
    </dgm:pt>
    <dgm:pt modelId="{FEBFA860-8F4A-49FE-B710-D2A83A74E06F}" type="parTrans" cxnId="{32874C37-AEAA-456C-8E01-20843952AEDD}">
      <dgm:prSet/>
      <dgm:spPr/>
      <dgm:t>
        <a:bodyPr/>
        <a:lstStyle/>
        <a:p>
          <a:endParaRPr lang="es-PE" sz="1800"/>
        </a:p>
      </dgm:t>
    </dgm:pt>
    <dgm:pt modelId="{4C45B20C-F8D0-4ED6-B75D-1C2BBC7EF33B}" type="sibTrans" cxnId="{32874C37-AEAA-456C-8E01-20843952AEDD}">
      <dgm:prSet/>
      <dgm:spPr/>
      <dgm:t>
        <a:bodyPr/>
        <a:lstStyle/>
        <a:p>
          <a:endParaRPr lang="es-PE" sz="1800"/>
        </a:p>
      </dgm:t>
    </dgm:pt>
    <dgm:pt modelId="{6F4C75A9-07F8-4E97-A3E2-59D643917DD1}" type="pres">
      <dgm:prSet presAssocID="{D00A59D0-910D-4985-9AD9-2C2972562F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FEB54F2-C159-432D-BC27-8415C454B2B3}" type="pres">
      <dgm:prSet presAssocID="{2640F5ED-617D-4D31-85A3-0A64681252E0}" presName="parentLin" presStyleCnt="0"/>
      <dgm:spPr/>
    </dgm:pt>
    <dgm:pt modelId="{3E7F9E17-8781-42BB-AC97-5CEAC8228E4C}" type="pres">
      <dgm:prSet presAssocID="{2640F5ED-617D-4D31-85A3-0A64681252E0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102B29C1-1456-4CEC-97A9-C70DB154B8EB}" type="pres">
      <dgm:prSet presAssocID="{2640F5ED-617D-4D31-85A3-0A64681252E0}" presName="parentText" presStyleLbl="node1" presStyleIdx="0" presStyleCnt="3" custScaleX="128526" custScaleY="267423" custLinFactNeighborY="9362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507A386-F0C8-457B-AA94-DF554BFD9070}" type="pres">
      <dgm:prSet presAssocID="{2640F5ED-617D-4D31-85A3-0A64681252E0}" presName="negativeSpace" presStyleCnt="0"/>
      <dgm:spPr/>
    </dgm:pt>
    <dgm:pt modelId="{D2E5B12C-0FDE-4D8A-AF81-270A7C5D6F99}" type="pres">
      <dgm:prSet presAssocID="{2640F5ED-617D-4D31-85A3-0A64681252E0}" presName="childText" presStyleLbl="conFgAcc1" presStyleIdx="0" presStyleCnt="3" custScaleY="267423">
        <dgm:presLayoutVars>
          <dgm:bulletEnabled val="1"/>
        </dgm:presLayoutVars>
      </dgm:prSet>
      <dgm:spPr/>
    </dgm:pt>
    <dgm:pt modelId="{D8F89533-063D-4E6C-9EAC-D3C42C02B7DD}" type="pres">
      <dgm:prSet presAssocID="{78D4DEAE-441A-408E-8C99-DE7C4BB28C27}" presName="spaceBetweenRectangles" presStyleCnt="0"/>
      <dgm:spPr/>
    </dgm:pt>
    <dgm:pt modelId="{09C7A97C-4B07-4DF9-8B2C-A97391AAC98D}" type="pres">
      <dgm:prSet presAssocID="{FB32725C-35FC-48FB-B8DA-EF50FC17CBFD}" presName="parentLin" presStyleCnt="0"/>
      <dgm:spPr/>
    </dgm:pt>
    <dgm:pt modelId="{5A2E034A-E644-4C0D-9296-935006EA34EF}" type="pres">
      <dgm:prSet presAssocID="{FB32725C-35FC-48FB-B8DA-EF50FC17CBFD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85E1A91F-E0D2-4B37-B8B8-79187794C55A}" type="pres">
      <dgm:prSet presAssocID="{FB32725C-35FC-48FB-B8DA-EF50FC17CBFD}" presName="parentText" presStyleLbl="node1" presStyleIdx="1" presStyleCnt="3" custScaleX="127920" custScaleY="267423" custLinFactNeighborX="-6426" custLinFactNeighborY="9341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1BE41C2-DCC8-4789-A84C-BAC685136B29}" type="pres">
      <dgm:prSet presAssocID="{FB32725C-35FC-48FB-B8DA-EF50FC17CBFD}" presName="negativeSpace" presStyleCnt="0"/>
      <dgm:spPr/>
    </dgm:pt>
    <dgm:pt modelId="{F697CF10-06D7-49A7-BB70-75667BA07E72}" type="pres">
      <dgm:prSet presAssocID="{FB32725C-35FC-48FB-B8DA-EF50FC17CBFD}" presName="childText" presStyleLbl="conFgAcc1" presStyleIdx="1" presStyleCnt="3" custScaleY="267423">
        <dgm:presLayoutVars>
          <dgm:bulletEnabled val="1"/>
        </dgm:presLayoutVars>
      </dgm:prSet>
      <dgm:spPr/>
    </dgm:pt>
    <dgm:pt modelId="{93386111-B7B0-408D-9786-11AD6202E2BE}" type="pres">
      <dgm:prSet presAssocID="{38861223-24DE-4A5D-932D-9C6D4E7C8B36}" presName="spaceBetweenRectangles" presStyleCnt="0"/>
      <dgm:spPr/>
    </dgm:pt>
    <dgm:pt modelId="{C5241121-FB22-4CF4-9772-47FB4781F1EE}" type="pres">
      <dgm:prSet presAssocID="{D081C7DB-9630-4988-89DF-F4B8FB6FCDC0}" presName="parentLin" presStyleCnt="0"/>
      <dgm:spPr/>
    </dgm:pt>
    <dgm:pt modelId="{1A93D207-BCFE-4C1C-8D39-6C253144713B}" type="pres">
      <dgm:prSet presAssocID="{D081C7DB-9630-4988-89DF-F4B8FB6FCDC0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FD4B0418-FD5C-49EB-9D45-8CA36E685437}" type="pres">
      <dgm:prSet presAssocID="{D081C7DB-9630-4988-89DF-F4B8FB6FCDC0}" presName="parentText" presStyleLbl="node1" presStyleIdx="2" presStyleCnt="3" custScaleX="128526" custScaleY="325014" custLinFactY="2342" custLinFactNeighborX="-32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6084761-583B-4CA6-9B74-F4BBB692FF82}" type="pres">
      <dgm:prSet presAssocID="{D081C7DB-9630-4988-89DF-F4B8FB6FCDC0}" presName="negativeSpace" presStyleCnt="0"/>
      <dgm:spPr/>
    </dgm:pt>
    <dgm:pt modelId="{235565CD-6187-429C-9CAB-20CBB9786053}" type="pres">
      <dgm:prSet presAssocID="{D081C7DB-9630-4988-89DF-F4B8FB6FCDC0}" presName="childText" presStyleLbl="conFgAcc1" presStyleIdx="2" presStyleCnt="3" custScaleY="267423" custLinFactNeighborX="1654" custLinFactNeighborY="37">
        <dgm:presLayoutVars>
          <dgm:bulletEnabled val="1"/>
        </dgm:presLayoutVars>
      </dgm:prSet>
      <dgm:spPr/>
    </dgm:pt>
  </dgm:ptLst>
  <dgm:cxnLst>
    <dgm:cxn modelId="{892948D6-A546-4F76-B4BD-8844717C1905}" type="presOf" srcId="{FB32725C-35FC-48FB-B8DA-EF50FC17CBFD}" destId="{85E1A91F-E0D2-4B37-B8B8-79187794C55A}" srcOrd="1" destOrd="0" presId="urn:microsoft.com/office/officeart/2005/8/layout/list1"/>
    <dgm:cxn modelId="{ED4F318F-BCA6-4F3C-B5C1-FCFECF398E11}" srcId="{D00A59D0-910D-4985-9AD9-2C2972562F81}" destId="{2640F5ED-617D-4D31-85A3-0A64681252E0}" srcOrd="0" destOrd="0" parTransId="{AC5D0226-7966-43BF-93DA-4168FD272A36}" sibTransId="{78D4DEAE-441A-408E-8C99-DE7C4BB28C27}"/>
    <dgm:cxn modelId="{7AFC77B5-92F0-4370-955A-3FF14456FC51}" type="presOf" srcId="{D081C7DB-9630-4988-89DF-F4B8FB6FCDC0}" destId="{FD4B0418-FD5C-49EB-9D45-8CA36E685437}" srcOrd="1" destOrd="0" presId="urn:microsoft.com/office/officeart/2005/8/layout/list1"/>
    <dgm:cxn modelId="{0B78ABAA-6CF5-4128-8862-2CD9C333B332}" type="presOf" srcId="{FB32725C-35FC-48FB-B8DA-EF50FC17CBFD}" destId="{5A2E034A-E644-4C0D-9296-935006EA34EF}" srcOrd="0" destOrd="0" presId="urn:microsoft.com/office/officeart/2005/8/layout/list1"/>
    <dgm:cxn modelId="{1ED02659-ABDE-4C73-A1A7-7B04248DD50D}" type="presOf" srcId="{D081C7DB-9630-4988-89DF-F4B8FB6FCDC0}" destId="{1A93D207-BCFE-4C1C-8D39-6C253144713B}" srcOrd="0" destOrd="0" presId="urn:microsoft.com/office/officeart/2005/8/layout/list1"/>
    <dgm:cxn modelId="{11908BD1-C606-4C07-9660-17A9669503DC}" type="presOf" srcId="{2640F5ED-617D-4D31-85A3-0A64681252E0}" destId="{3E7F9E17-8781-42BB-AC97-5CEAC8228E4C}" srcOrd="0" destOrd="0" presId="urn:microsoft.com/office/officeart/2005/8/layout/list1"/>
    <dgm:cxn modelId="{32874C37-AEAA-456C-8E01-20843952AEDD}" srcId="{D00A59D0-910D-4985-9AD9-2C2972562F81}" destId="{D081C7DB-9630-4988-89DF-F4B8FB6FCDC0}" srcOrd="2" destOrd="0" parTransId="{FEBFA860-8F4A-49FE-B710-D2A83A74E06F}" sibTransId="{4C45B20C-F8D0-4ED6-B75D-1C2BBC7EF33B}"/>
    <dgm:cxn modelId="{BBD16FB1-9AA0-4E3C-94A4-DD41972B92AE}" srcId="{D00A59D0-910D-4985-9AD9-2C2972562F81}" destId="{FB32725C-35FC-48FB-B8DA-EF50FC17CBFD}" srcOrd="1" destOrd="0" parTransId="{13D1FFEC-833D-4C42-8981-890C14514810}" sibTransId="{38861223-24DE-4A5D-932D-9C6D4E7C8B36}"/>
    <dgm:cxn modelId="{57444018-1A84-447F-A467-19B70ADB5D00}" type="presOf" srcId="{D00A59D0-910D-4985-9AD9-2C2972562F81}" destId="{6F4C75A9-07F8-4E97-A3E2-59D643917DD1}" srcOrd="0" destOrd="0" presId="urn:microsoft.com/office/officeart/2005/8/layout/list1"/>
    <dgm:cxn modelId="{3F873A02-D325-468E-92B4-39F9321C2752}" type="presOf" srcId="{2640F5ED-617D-4D31-85A3-0A64681252E0}" destId="{102B29C1-1456-4CEC-97A9-C70DB154B8EB}" srcOrd="1" destOrd="0" presId="urn:microsoft.com/office/officeart/2005/8/layout/list1"/>
    <dgm:cxn modelId="{598C9DE9-5364-4FB2-AD63-0790BA7D44DD}" type="presParOf" srcId="{6F4C75A9-07F8-4E97-A3E2-59D643917DD1}" destId="{DFEB54F2-C159-432D-BC27-8415C454B2B3}" srcOrd="0" destOrd="0" presId="urn:microsoft.com/office/officeart/2005/8/layout/list1"/>
    <dgm:cxn modelId="{DE2D3B31-DBB4-4632-BF0F-453F94680C22}" type="presParOf" srcId="{DFEB54F2-C159-432D-BC27-8415C454B2B3}" destId="{3E7F9E17-8781-42BB-AC97-5CEAC8228E4C}" srcOrd="0" destOrd="0" presId="urn:microsoft.com/office/officeart/2005/8/layout/list1"/>
    <dgm:cxn modelId="{2380CA4D-F3D5-4C1F-8049-049CE166CFCD}" type="presParOf" srcId="{DFEB54F2-C159-432D-BC27-8415C454B2B3}" destId="{102B29C1-1456-4CEC-97A9-C70DB154B8EB}" srcOrd="1" destOrd="0" presId="urn:microsoft.com/office/officeart/2005/8/layout/list1"/>
    <dgm:cxn modelId="{C98B106A-5A2C-4D43-B095-D3395E8E134F}" type="presParOf" srcId="{6F4C75A9-07F8-4E97-A3E2-59D643917DD1}" destId="{B507A386-F0C8-457B-AA94-DF554BFD9070}" srcOrd="1" destOrd="0" presId="urn:microsoft.com/office/officeart/2005/8/layout/list1"/>
    <dgm:cxn modelId="{F937C909-A9D9-4DD7-BCCF-3F86872D78C4}" type="presParOf" srcId="{6F4C75A9-07F8-4E97-A3E2-59D643917DD1}" destId="{D2E5B12C-0FDE-4D8A-AF81-270A7C5D6F99}" srcOrd="2" destOrd="0" presId="urn:microsoft.com/office/officeart/2005/8/layout/list1"/>
    <dgm:cxn modelId="{1BD80B28-CA75-49D1-92F8-50BE95DA075E}" type="presParOf" srcId="{6F4C75A9-07F8-4E97-A3E2-59D643917DD1}" destId="{D8F89533-063D-4E6C-9EAC-D3C42C02B7DD}" srcOrd="3" destOrd="0" presId="urn:microsoft.com/office/officeart/2005/8/layout/list1"/>
    <dgm:cxn modelId="{B84BCE5B-7A7C-4835-B9A6-0A061993FAFD}" type="presParOf" srcId="{6F4C75A9-07F8-4E97-A3E2-59D643917DD1}" destId="{09C7A97C-4B07-4DF9-8B2C-A97391AAC98D}" srcOrd="4" destOrd="0" presId="urn:microsoft.com/office/officeart/2005/8/layout/list1"/>
    <dgm:cxn modelId="{BB6BCBDB-ABA1-4567-BA49-439C730A82C5}" type="presParOf" srcId="{09C7A97C-4B07-4DF9-8B2C-A97391AAC98D}" destId="{5A2E034A-E644-4C0D-9296-935006EA34EF}" srcOrd="0" destOrd="0" presId="urn:microsoft.com/office/officeart/2005/8/layout/list1"/>
    <dgm:cxn modelId="{9FAD14BD-40FF-4FE2-BA4C-7725B45E9811}" type="presParOf" srcId="{09C7A97C-4B07-4DF9-8B2C-A97391AAC98D}" destId="{85E1A91F-E0D2-4B37-B8B8-79187794C55A}" srcOrd="1" destOrd="0" presId="urn:microsoft.com/office/officeart/2005/8/layout/list1"/>
    <dgm:cxn modelId="{67797E98-9A28-4D91-BBAA-31C70FE3F766}" type="presParOf" srcId="{6F4C75A9-07F8-4E97-A3E2-59D643917DD1}" destId="{41BE41C2-DCC8-4789-A84C-BAC685136B29}" srcOrd="5" destOrd="0" presId="urn:microsoft.com/office/officeart/2005/8/layout/list1"/>
    <dgm:cxn modelId="{5976643C-08AA-42B7-95FF-32FFFAF71970}" type="presParOf" srcId="{6F4C75A9-07F8-4E97-A3E2-59D643917DD1}" destId="{F697CF10-06D7-49A7-BB70-75667BA07E72}" srcOrd="6" destOrd="0" presId="urn:microsoft.com/office/officeart/2005/8/layout/list1"/>
    <dgm:cxn modelId="{3FA8D16A-143F-45F8-A3F8-97265F2E2E96}" type="presParOf" srcId="{6F4C75A9-07F8-4E97-A3E2-59D643917DD1}" destId="{93386111-B7B0-408D-9786-11AD6202E2BE}" srcOrd="7" destOrd="0" presId="urn:microsoft.com/office/officeart/2005/8/layout/list1"/>
    <dgm:cxn modelId="{E2B9A77F-7CCB-4D2A-A4FA-07E8984AE422}" type="presParOf" srcId="{6F4C75A9-07F8-4E97-A3E2-59D643917DD1}" destId="{C5241121-FB22-4CF4-9772-47FB4781F1EE}" srcOrd="8" destOrd="0" presId="urn:microsoft.com/office/officeart/2005/8/layout/list1"/>
    <dgm:cxn modelId="{490AFC36-6D7D-4B0A-AAD1-C5C68DE7359F}" type="presParOf" srcId="{C5241121-FB22-4CF4-9772-47FB4781F1EE}" destId="{1A93D207-BCFE-4C1C-8D39-6C253144713B}" srcOrd="0" destOrd="0" presId="urn:microsoft.com/office/officeart/2005/8/layout/list1"/>
    <dgm:cxn modelId="{6E51C606-3035-4734-9633-85D0DA68FFCE}" type="presParOf" srcId="{C5241121-FB22-4CF4-9772-47FB4781F1EE}" destId="{FD4B0418-FD5C-49EB-9D45-8CA36E685437}" srcOrd="1" destOrd="0" presId="urn:microsoft.com/office/officeart/2005/8/layout/list1"/>
    <dgm:cxn modelId="{8BB42531-F800-40C6-BF1D-3491FD0D1E78}" type="presParOf" srcId="{6F4C75A9-07F8-4E97-A3E2-59D643917DD1}" destId="{66084761-583B-4CA6-9B74-F4BBB692FF82}" srcOrd="9" destOrd="0" presId="urn:microsoft.com/office/officeart/2005/8/layout/list1"/>
    <dgm:cxn modelId="{5E114A56-FA68-4950-B8A6-6E81A2849765}" type="presParOf" srcId="{6F4C75A9-07F8-4E97-A3E2-59D643917DD1}" destId="{235565CD-6187-429C-9CAB-20CBB97860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3D961B-79A4-4025-B820-FA33A77FD058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CE1A9A4-8831-412B-9212-B0547AD7A078}">
      <dgm:prSet custT="1"/>
      <dgm:spPr/>
      <dgm:t>
        <a:bodyPr/>
        <a:lstStyle/>
        <a:p>
          <a:r>
            <a:rPr lang="es-ES" altLang="es-PE" sz="3200" b="1" dirty="0">
              <a:solidFill>
                <a:schemeClr val="bg1"/>
              </a:solidFill>
            </a:rPr>
            <a:t>INCIDENTE</a:t>
          </a:r>
        </a:p>
        <a:p>
          <a:r>
            <a:rPr lang="es-ES" altLang="es-PE" sz="2100" dirty="0">
              <a:solidFill>
                <a:schemeClr val="tx1">
                  <a:lumMod val="75000"/>
                  <a:lumOff val="25000"/>
                </a:schemeClr>
              </a:solidFill>
            </a:rPr>
            <a:t>Suceso acaecido en el curso del </a:t>
          </a:r>
          <a:r>
            <a:rPr lang="es-ES" altLang="es-PE" sz="2100" b="1" dirty="0">
              <a:solidFill>
                <a:schemeClr val="tx1">
                  <a:lumMod val="75000"/>
                  <a:lumOff val="25000"/>
                </a:schemeClr>
              </a:solidFill>
            </a:rPr>
            <a:t>trabajo o en relación con el</a:t>
          </a:r>
          <a:r>
            <a:rPr lang="es-ES" altLang="es-PE" sz="2100" dirty="0">
              <a:solidFill>
                <a:schemeClr val="tx1">
                  <a:lumMod val="75000"/>
                  <a:lumOff val="25000"/>
                </a:schemeClr>
              </a:solidFill>
            </a:rPr>
            <a:t>  trabajo, en el que </a:t>
          </a:r>
          <a:r>
            <a:rPr lang="es-ES" altLang="es-PE" sz="2100" b="1" dirty="0">
              <a:solidFill>
                <a:schemeClr val="tx1">
                  <a:lumMod val="75000"/>
                  <a:lumOff val="25000"/>
                </a:schemeClr>
              </a:solidFill>
            </a:rPr>
            <a:t>la persona afectada no  sufre lesiones corporales</a:t>
          </a:r>
          <a:r>
            <a:rPr lang="es-ES" altLang="es-PE" sz="2100" dirty="0">
              <a:solidFill>
                <a:schemeClr val="tx1">
                  <a:lumMod val="75000"/>
                  <a:lumOff val="25000"/>
                </a:schemeClr>
              </a:solidFill>
            </a:rPr>
            <a:t>, o en el que éstas sólo requieren cuidados de primeros auxilios.</a:t>
          </a:r>
          <a:endParaRPr lang="es-MX" sz="21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7C1E228-8EEE-48E4-A99F-A8BCDAC16D04}" type="parTrans" cxnId="{A2051523-0256-4D1C-BA5D-6CFCE52DFF9B}">
      <dgm:prSet/>
      <dgm:spPr/>
      <dgm:t>
        <a:bodyPr/>
        <a:lstStyle/>
        <a:p>
          <a:endParaRPr lang="en-US" sz="1800"/>
        </a:p>
      </dgm:t>
    </dgm:pt>
    <dgm:pt modelId="{0F396222-179D-48DF-9A65-A23E4C133577}" type="sibTrans" cxnId="{A2051523-0256-4D1C-BA5D-6CFCE52DFF9B}">
      <dgm:prSet/>
      <dgm:spPr/>
      <dgm:t>
        <a:bodyPr/>
        <a:lstStyle/>
        <a:p>
          <a:endParaRPr lang="en-US" sz="1800"/>
        </a:p>
      </dgm:t>
    </dgm:pt>
    <dgm:pt modelId="{342FED7D-D514-4058-929F-8AA2D05D706F}" type="pres">
      <dgm:prSet presAssocID="{6F3D961B-79A4-4025-B820-FA33A77FD0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0A54E05-8529-4990-B705-E22D687CCB0D}" type="pres">
      <dgm:prSet presAssocID="{4CE1A9A4-8831-412B-9212-B0547AD7A078}" presName="node" presStyleLbl="node1" presStyleIdx="0" presStyleCnt="1" custLinFactNeighborX="-7674" custLinFactNeighborY="-211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AB814B1-9275-448C-A88D-0CF5971EE3CA}" type="presOf" srcId="{6F3D961B-79A4-4025-B820-FA33A77FD058}" destId="{342FED7D-D514-4058-929F-8AA2D05D706F}" srcOrd="0" destOrd="0" presId="urn:microsoft.com/office/officeart/2005/8/layout/hList6"/>
    <dgm:cxn modelId="{A2051523-0256-4D1C-BA5D-6CFCE52DFF9B}" srcId="{6F3D961B-79A4-4025-B820-FA33A77FD058}" destId="{4CE1A9A4-8831-412B-9212-B0547AD7A078}" srcOrd="0" destOrd="0" parTransId="{07C1E228-8EEE-48E4-A99F-A8BCDAC16D04}" sibTransId="{0F396222-179D-48DF-9A65-A23E4C133577}"/>
    <dgm:cxn modelId="{B80B7F60-E4BA-4CCF-9123-D0D12AA6010F}" type="presOf" srcId="{4CE1A9A4-8831-412B-9212-B0547AD7A078}" destId="{50A54E05-8529-4990-B705-E22D687CCB0D}" srcOrd="0" destOrd="0" presId="urn:microsoft.com/office/officeart/2005/8/layout/hList6"/>
    <dgm:cxn modelId="{FB51D3B9-D948-4CE3-AE75-A817A6BE2A9D}" type="presParOf" srcId="{342FED7D-D514-4058-929F-8AA2D05D706F}" destId="{50A54E05-8529-4990-B705-E22D687CCB0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3D961B-79A4-4025-B820-FA33A77FD058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CE1A9A4-8831-412B-9212-B0547AD7A078}">
      <dgm:prSet custT="1"/>
      <dgm:spPr/>
      <dgm:t>
        <a:bodyPr/>
        <a:lstStyle/>
        <a:p>
          <a:r>
            <a:rPr lang="es-ES" altLang="es-PE" sz="2800" b="1" dirty="0">
              <a:solidFill>
                <a:schemeClr val="bg1"/>
              </a:solidFill>
              <a:latin typeface="Arial Body"/>
            </a:rPr>
            <a:t>ACCIDENTE DE TRABAJO</a:t>
          </a:r>
        </a:p>
        <a:p>
          <a:r>
            <a:rPr lang="es-ES" altLang="es-PE" sz="1900" i="1" dirty="0">
              <a:solidFill>
                <a:schemeClr val="tx1">
                  <a:lumMod val="75000"/>
                  <a:lumOff val="25000"/>
                </a:schemeClr>
              </a:solidFill>
              <a:latin typeface="Arial Body"/>
            </a:rPr>
            <a:t>Todo </a:t>
          </a:r>
          <a:r>
            <a:rPr lang="es-ES" altLang="es-PE" sz="1900" b="1" i="1" dirty="0">
              <a:solidFill>
                <a:schemeClr val="tx1">
                  <a:lumMod val="75000"/>
                  <a:lumOff val="25000"/>
                </a:schemeClr>
              </a:solidFill>
              <a:latin typeface="Arial Body"/>
            </a:rPr>
            <a:t>suceso repentino que sobrevenga </a:t>
          </a:r>
          <a:r>
            <a:rPr lang="es-ES" altLang="es-PE" sz="1900" dirty="0">
              <a:solidFill>
                <a:schemeClr val="tx1">
                  <a:lumMod val="75000"/>
                  <a:lumOff val="25000"/>
                </a:schemeClr>
              </a:solidFill>
              <a:latin typeface="Arial Body"/>
            </a:rPr>
            <a:t>por causa o </a:t>
          </a:r>
          <a:r>
            <a:rPr lang="es-ES" altLang="es-PE" sz="1900" b="1" i="1" dirty="0">
              <a:solidFill>
                <a:schemeClr val="tx1">
                  <a:lumMod val="75000"/>
                  <a:lumOff val="25000"/>
                </a:schemeClr>
              </a:solidFill>
              <a:latin typeface="Arial Body"/>
            </a:rPr>
            <a:t>con ocasión  del trabajo y que  produzca en el trabajador una lesión  orgánica</a:t>
          </a:r>
          <a:r>
            <a:rPr lang="es-ES" altLang="es-PE" sz="1900" i="1" dirty="0">
              <a:solidFill>
                <a:schemeClr val="tx1">
                  <a:lumMod val="75000"/>
                  <a:lumOff val="25000"/>
                </a:schemeClr>
              </a:solidFill>
              <a:latin typeface="Arial Body"/>
            </a:rPr>
            <a:t>,</a:t>
          </a:r>
          <a:r>
            <a:rPr lang="es-ES" altLang="es-PE" sz="1900" dirty="0">
              <a:solidFill>
                <a:schemeClr val="tx1">
                  <a:lumMod val="75000"/>
                  <a:lumOff val="25000"/>
                </a:schemeClr>
              </a:solidFill>
              <a:latin typeface="Arial Body"/>
            </a:rPr>
            <a:t> una  perturbación funcional, una invalidez o la muerte. </a:t>
          </a:r>
          <a:endParaRPr lang="es-MX" sz="1900" b="1" dirty="0">
            <a:solidFill>
              <a:schemeClr val="tx1"/>
            </a:solidFill>
            <a:latin typeface="Arial Body"/>
          </a:endParaRPr>
        </a:p>
      </dgm:t>
    </dgm:pt>
    <dgm:pt modelId="{07C1E228-8EEE-48E4-A99F-A8BCDAC16D04}" type="parTrans" cxnId="{A2051523-0256-4D1C-BA5D-6CFCE52DFF9B}">
      <dgm:prSet/>
      <dgm:spPr/>
      <dgm:t>
        <a:bodyPr/>
        <a:lstStyle/>
        <a:p>
          <a:endParaRPr lang="en-US" sz="1800"/>
        </a:p>
      </dgm:t>
    </dgm:pt>
    <dgm:pt modelId="{0F396222-179D-48DF-9A65-A23E4C133577}" type="sibTrans" cxnId="{A2051523-0256-4D1C-BA5D-6CFCE52DFF9B}">
      <dgm:prSet/>
      <dgm:spPr/>
      <dgm:t>
        <a:bodyPr/>
        <a:lstStyle/>
        <a:p>
          <a:endParaRPr lang="en-US" sz="1800"/>
        </a:p>
      </dgm:t>
    </dgm:pt>
    <dgm:pt modelId="{5602C7B1-9F5A-4252-B4BE-4558A18BCE91}">
      <dgm:prSet custT="1"/>
      <dgm:spPr/>
      <dgm:t>
        <a:bodyPr/>
        <a:lstStyle/>
        <a:p>
          <a:r>
            <a:rPr lang="es-ES" altLang="es-PE" sz="2100" b="1" i="1" dirty="0">
              <a:solidFill>
                <a:srgbClr val="FF0000"/>
              </a:solidFill>
              <a:latin typeface="Arial Body"/>
            </a:rPr>
            <a:t>Es también AT</a:t>
          </a:r>
          <a:r>
            <a:rPr lang="es-ES" altLang="es-PE" sz="2100" dirty="0">
              <a:solidFill>
                <a:srgbClr val="FF0000"/>
              </a:solidFill>
              <a:latin typeface="Arial Body"/>
            </a:rPr>
            <a:t> </a:t>
          </a:r>
          <a:r>
            <a:rPr lang="es-ES" altLang="es-PE" sz="2100" dirty="0">
              <a:solidFill>
                <a:schemeClr val="tx1">
                  <a:lumMod val="75000"/>
                  <a:lumOff val="25000"/>
                </a:schemeClr>
              </a:solidFill>
              <a:latin typeface="Arial Body"/>
            </a:rPr>
            <a:t>aquel que se produce  durante la ejecución de órdenes del Empleador, o durante la ejecución de una labor bajo su autoridad, y aun fuera del lugar y horas de trabajo.</a:t>
          </a:r>
          <a:endParaRPr lang="es-MX" sz="2100" b="0" dirty="0">
            <a:solidFill>
              <a:schemeClr val="tx1"/>
            </a:solidFill>
            <a:latin typeface="Arial Body"/>
          </a:endParaRPr>
        </a:p>
      </dgm:t>
    </dgm:pt>
    <dgm:pt modelId="{E53CB0FA-94FE-48D5-B366-8D7E3758EF4E}" type="parTrans" cxnId="{6E939C08-EA8A-4998-B33D-0AEA998243A3}">
      <dgm:prSet/>
      <dgm:spPr/>
      <dgm:t>
        <a:bodyPr/>
        <a:lstStyle/>
        <a:p>
          <a:endParaRPr lang="en-US" sz="1800"/>
        </a:p>
      </dgm:t>
    </dgm:pt>
    <dgm:pt modelId="{56404F20-84C3-4C21-9E5E-057027EB0965}" type="sibTrans" cxnId="{6E939C08-EA8A-4998-B33D-0AEA998243A3}">
      <dgm:prSet/>
      <dgm:spPr/>
      <dgm:t>
        <a:bodyPr/>
        <a:lstStyle/>
        <a:p>
          <a:endParaRPr lang="en-US" sz="1800"/>
        </a:p>
      </dgm:t>
    </dgm:pt>
    <dgm:pt modelId="{342FED7D-D514-4058-929F-8AA2D05D706F}" type="pres">
      <dgm:prSet presAssocID="{6F3D961B-79A4-4025-B820-FA33A77FD0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0A54E05-8529-4990-B705-E22D687CCB0D}" type="pres">
      <dgm:prSet presAssocID="{4CE1A9A4-8831-412B-9212-B0547AD7A078}" presName="node" presStyleLbl="node1" presStyleIdx="0" presStyleCnt="2" custLinFactNeighborX="138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E96CFC9-509F-4EC0-A636-A6FD1A82FD3B}" type="pres">
      <dgm:prSet presAssocID="{0F396222-179D-48DF-9A65-A23E4C133577}" presName="sibTrans" presStyleCnt="0"/>
      <dgm:spPr/>
    </dgm:pt>
    <dgm:pt modelId="{299BE66F-5A43-4D99-9B92-610973480ADC}" type="pres">
      <dgm:prSet presAssocID="{5602C7B1-9F5A-4252-B4BE-4558A18BCE91}" presName="node" presStyleLbl="node1" presStyleIdx="1" presStyleCnt="2" custLinFactX="19657" custLinFactNeighborX="100000" custLinFactNeighborY="948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E939C08-EA8A-4998-B33D-0AEA998243A3}" srcId="{6F3D961B-79A4-4025-B820-FA33A77FD058}" destId="{5602C7B1-9F5A-4252-B4BE-4558A18BCE91}" srcOrd="1" destOrd="0" parTransId="{E53CB0FA-94FE-48D5-B366-8D7E3758EF4E}" sibTransId="{56404F20-84C3-4C21-9E5E-057027EB0965}"/>
    <dgm:cxn modelId="{FE769AC5-2702-432B-AFDC-525816EC1019}" type="presOf" srcId="{5602C7B1-9F5A-4252-B4BE-4558A18BCE91}" destId="{299BE66F-5A43-4D99-9B92-610973480ADC}" srcOrd="0" destOrd="0" presId="urn:microsoft.com/office/officeart/2005/8/layout/hList6"/>
    <dgm:cxn modelId="{A2051523-0256-4D1C-BA5D-6CFCE52DFF9B}" srcId="{6F3D961B-79A4-4025-B820-FA33A77FD058}" destId="{4CE1A9A4-8831-412B-9212-B0547AD7A078}" srcOrd="0" destOrd="0" parTransId="{07C1E228-8EEE-48E4-A99F-A8BCDAC16D04}" sibTransId="{0F396222-179D-48DF-9A65-A23E4C133577}"/>
    <dgm:cxn modelId="{5A947D85-C723-4EFF-A57F-30BFF8B7DC71}" type="presOf" srcId="{6F3D961B-79A4-4025-B820-FA33A77FD058}" destId="{342FED7D-D514-4058-929F-8AA2D05D706F}" srcOrd="0" destOrd="0" presId="urn:microsoft.com/office/officeart/2005/8/layout/hList6"/>
    <dgm:cxn modelId="{8DFA75D5-F0C6-46BA-97D9-3377F92903D9}" type="presOf" srcId="{4CE1A9A4-8831-412B-9212-B0547AD7A078}" destId="{50A54E05-8529-4990-B705-E22D687CCB0D}" srcOrd="0" destOrd="0" presId="urn:microsoft.com/office/officeart/2005/8/layout/hList6"/>
    <dgm:cxn modelId="{F2A4F019-C5BE-4A81-BB97-49BD1FBA5B13}" type="presParOf" srcId="{342FED7D-D514-4058-929F-8AA2D05D706F}" destId="{50A54E05-8529-4990-B705-E22D687CCB0D}" srcOrd="0" destOrd="0" presId="urn:microsoft.com/office/officeart/2005/8/layout/hList6"/>
    <dgm:cxn modelId="{4E31914E-DB10-4504-ABB3-83360F662049}" type="presParOf" srcId="{342FED7D-D514-4058-929F-8AA2D05D706F}" destId="{2E96CFC9-509F-4EC0-A636-A6FD1A82FD3B}" srcOrd="1" destOrd="0" presId="urn:microsoft.com/office/officeart/2005/8/layout/hList6"/>
    <dgm:cxn modelId="{6DA398A1-6234-4C8C-9E02-262EB386DFF9}" type="presParOf" srcId="{342FED7D-D514-4058-929F-8AA2D05D706F}" destId="{299BE66F-5A43-4D99-9B92-610973480AD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C006B1-2EDB-49E2-8179-0E19514237C5}" type="doc">
      <dgm:prSet loTypeId="urn:microsoft.com/office/officeart/2005/8/layout/hProcess7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8EB9AB6D-2DF9-4BF7-92B6-699E572E5FE1}">
      <dgm:prSet phldrT="[Texto]" custT="1"/>
      <dgm:spPr/>
      <dgm:t>
        <a:bodyPr/>
        <a:lstStyle/>
        <a:p>
          <a:pPr algn="just"/>
          <a:r>
            <a:rPr lang="es-MX" sz="3600" dirty="0">
              <a:latin typeface="Arial Narrow" panose="020B0606020202030204" pitchFamily="34" charset="0"/>
            </a:rPr>
            <a:t>SST</a:t>
          </a:r>
        </a:p>
      </dgm:t>
    </dgm:pt>
    <dgm:pt modelId="{A1F49C5C-976A-4A32-A286-F3067927FE45}" type="parTrans" cxnId="{608546F8-3403-454D-ACD9-52AE46192964}">
      <dgm:prSet/>
      <dgm:spPr/>
      <dgm:t>
        <a:bodyPr/>
        <a:lstStyle/>
        <a:p>
          <a:endParaRPr lang="es-MX"/>
        </a:p>
      </dgm:t>
    </dgm:pt>
    <dgm:pt modelId="{C9B85FD8-0EFB-43A4-968D-F7D7614FE8D6}" type="sibTrans" cxnId="{608546F8-3403-454D-ACD9-52AE46192964}">
      <dgm:prSet/>
      <dgm:spPr/>
      <dgm:t>
        <a:bodyPr/>
        <a:lstStyle/>
        <a:p>
          <a:endParaRPr lang="es-MX"/>
        </a:p>
      </dgm:t>
    </dgm:pt>
    <dgm:pt modelId="{292952B4-B525-4341-BD30-4975AE7B56B6}">
      <dgm:prSet phldrT="[Texto]" custT="1"/>
      <dgm:spPr/>
      <dgm:t>
        <a:bodyPr/>
        <a:lstStyle/>
        <a:p>
          <a:pPr algn="just"/>
          <a:r>
            <a:rPr lang="es-MX" sz="2500" b="1" i="1" dirty="0">
              <a:latin typeface="Arial Narrow" panose="020B0606020202030204" pitchFamily="34" charset="0"/>
            </a:rPr>
            <a:t>ACCIDENTE LEVE</a:t>
          </a:r>
          <a:r>
            <a:rPr lang="es-MX" sz="2500" dirty="0">
              <a:latin typeface="Arial Narrow" panose="020B0606020202030204" pitchFamily="34" charset="0"/>
            </a:rPr>
            <a:t>: suceso cuya lesión, resultado de la evaluación médica, que genera en el accidentado un </a:t>
          </a:r>
          <a:r>
            <a:rPr lang="es-MX" sz="2500" u="sng" dirty="0">
              <a:latin typeface="Arial Narrow" panose="020B0606020202030204" pitchFamily="34" charset="0"/>
            </a:rPr>
            <a:t>descanso breve con retorno máximo al día siguiente a sus labores habituales</a:t>
          </a:r>
          <a:r>
            <a:rPr lang="es-MX" sz="2500" dirty="0">
              <a:latin typeface="Arial Narrow" panose="020B0606020202030204" pitchFamily="34" charset="0"/>
            </a:rPr>
            <a:t>.</a:t>
          </a:r>
        </a:p>
      </dgm:t>
    </dgm:pt>
    <dgm:pt modelId="{47313D78-9238-47AF-B9AD-2805DE892D97}" type="parTrans" cxnId="{3490A8D0-49D8-44C1-B523-549C344D6E45}">
      <dgm:prSet/>
      <dgm:spPr/>
      <dgm:t>
        <a:bodyPr/>
        <a:lstStyle/>
        <a:p>
          <a:endParaRPr lang="es-MX"/>
        </a:p>
      </dgm:t>
    </dgm:pt>
    <dgm:pt modelId="{6AD2B981-A171-4192-B342-DE826BB71A0B}" type="sibTrans" cxnId="{3490A8D0-49D8-44C1-B523-549C344D6E45}">
      <dgm:prSet/>
      <dgm:spPr/>
      <dgm:t>
        <a:bodyPr/>
        <a:lstStyle/>
        <a:p>
          <a:endParaRPr lang="es-MX"/>
        </a:p>
      </dgm:t>
    </dgm:pt>
    <dgm:pt modelId="{C6609FA9-20A1-4C4E-AA47-8281FC383699}">
      <dgm:prSet phldrT="[Texto]" custT="1"/>
      <dgm:spPr/>
      <dgm:t>
        <a:bodyPr/>
        <a:lstStyle/>
        <a:p>
          <a:pPr algn="just"/>
          <a:r>
            <a:rPr lang="es-MX" sz="3600" dirty="0">
              <a:latin typeface="Arial Narrow" panose="020B0606020202030204" pitchFamily="34" charset="0"/>
            </a:rPr>
            <a:t>SST</a:t>
          </a:r>
        </a:p>
      </dgm:t>
    </dgm:pt>
    <dgm:pt modelId="{74CA9184-654D-4E84-8580-20F3EE4BCCE3}" type="parTrans" cxnId="{1BF3C5FC-D630-4013-92DC-B746DF8E0B7C}">
      <dgm:prSet/>
      <dgm:spPr/>
      <dgm:t>
        <a:bodyPr/>
        <a:lstStyle/>
        <a:p>
          <a:endParaRPr lang="es-MX"/>
        </a:p>
      </dgm:t>
    </dgm:pt>
    <dgm:pt modelId="{087ADB1B-32A3-4E71-BCD4-72576EF7D146}" type="sibTrans" cxnId="{1BF3C5FC-D630-4013-92DC-B746DF8E0B7C}">
      <dgm:prSet/>
      <dgm:spPr/>
      <dgm:t>
        <a:bodyPr/>
        <a:lstStyle/>
        <a:p>
          <a:endParaRPr lang="es-MX"/>
        </a:p>
      </dgm:t>
    </dgm:pt>
    <dgm:pt modelId="{B023403F-AA93-4F40-A0C9-8579E4DD639E}">
      <dgm:prSet phldrT="[Texto]" custT="1"/>
      <dgm:spPr/>
      <dgm:t>
        <a:bodyPr/>
        <a:lstStyle/>
        <a:p>
          <a:pPr algn="just"/>
          <a:r>
            <a:rPr lang="es-MX" sz="2400" b="1" i="1" dirty="0">
              <a:latin typeface="Arial Narrow" panose="020B0606020202030204" pitchFamily="34" charset="0"/>
            </a:rPr>
            <a:t>ACCIDENTE INCAPACITANTE</a:t>
          </a:r>
          <a:r>
            <a:rPr lang="es-MX" sz="2400" dirty="0">
              <a:latin typeface="Arial Narrow" panose="020B0606020202030204" pitchFamily="34" charset="0"/>
            </a:rPr>
            <a:t>: </a:t>
          </a:r>
          <a:r>
            <a:rPr lang="es-MX" sz="2300" dirty="0">
              <a:latin typeface="Arial Narrow" panose="020B0606020202030204" pitchFamily="34" charset="0"/>
            </a:rPr>
            <a:t>suceso cuya lesión, resultado de la evaluación médica, da lugar a </a:t>
          </a:r>
          <a:r>
            <a:rPr lang="es-MX" sz="2300" u="sng" dirty="0">
              <a:latin typeface="Arial Narrow" panose="020B0606020202030204" pitchFamily="34" charset="0"/>
            </a:rPr>
            <a:t>descanso, ausencia justificada al trabajo y tratamiento</a:t>
          </a:r>
          <a:r>
            <a:rPr lang="es-MX" sz="2300" dirty="0">
              <a:latin typeface="Arial Narrow" panose="020B0606020202030204" pitchFamily="34" charset="0"/>
            </a:rPr>
            <a:t>. Para fines estadísticos, no se tomará en cuenta el día de ocurrido el accidente.</a:t>
          </a:r>
        </a:p>
      </dgm:t>
    </dgm:pt>
    <dgm:pt modelId="{05EF675E-0073-4057-8D3B-399322B5D282}" type="parTrans" cxnId="{8BEC51A7-595D-4584-A5AB-833E60BE7B8C}">
      <dgm:prSet/>
      <dgm:spPr/>
      <dgm:t>
        <a:bodyPr/>
        <a:lstStyle/>
        <a:p>
          <a:endParaRPr lang="es-MX"/>
        </a:p>
      </dgm:t>
    </dgm:pt>
    <dgm:pt modelId="{7146733E-1396-4698-8C5F-8DD3625C81FD}" type="sibTrans" cxnId="{8BEC51A7-595D-4584-A5AB-833E60BE7B8C}">
      <dgm:prSet/>
      <dgm:spPr/>
      <dgm:t>
        <a:bodyPr/>
        <a:lstStyle/>
        <a:p>
          <a:endParaRPr lang="es-MX"/>
        </a:p>
      </dgm:t>
    </dgm:pt>
    <dgm:pt modelId="{9B843C5E-B1C4-4316-B535-F5723FC73213}">
      <dgm:prSet phldrT="[Texto]" custT="1"/>
      <dgm:spPr/>
      <dgm:t>
        <a:bodyPr/>
        <a:lstStyle/>
        <a:p>
          <a:pPr algn="just"/>
          <a:r>
            <a:rPr lang="es-MX" sz="3600" dirty="0">
              <a:latin typeface="Arial Narrow" panose="020B0606020202030204" pitchFamily="34" charset="0"/>
            </a:rPr>
            <a:t>SST</a:t>
          </a:r>
        </a:p>
      </dgm:t>
    </dgm:pt>
    <dgm:pt modelId="{00E37714-7F0A-461E-A54B-2EEDE28DCD49}" type="parTrans" cxnId="{A0A2C779-1577-4B59-B4B7-ECFFF1602631}">
      <dgm:prSet/>
      <dgm:spPr/>
      <dgm:t>
        <a:bodyPr/>
        <a:lstStyle/>
        <a:p>
          <a:endParaRPr lang="es-MX"/>
        </a:p>
      </dgm:t>
    </dgm:pt>
    <dgm:pt modelId="{F8B3FFAC-249A-4A04-A504-67415C8E3E32}" type="sibTrans" cxnId="{A0A2C779-1577-4B59-B4B7-ECFFF1602631}">
      <dgm:prSet/>
      <dgm:spPr/>
      <dgm:t>
        <a:bodyPr/>
        <a:lstStyle/>
        <a:p>
          <a:endParaRPr lang="es-MX"/>
        </a:p>
      </dgm:t>
    </dgm:pt>
    <dgm:pt modelId="{D4E6EE6A-871F-45CA-9934-39A7D5EBC6E9}">
      <dgm:prSet phldrT="[Texto]" custT="1"/>
      <dgm:spPr/>
      <dgm:t>
        <a:bodyPr/>
        <a:lstStyle/>
        <a:p>
          <a:pPr algn="just"/>
          <a:r>
            <a:rPr lang="es-MX" sz="2500" b="1" i="1" dirty="0">
              <a:solidFill>
                <a:schemeClr val="tx1"/>
              </a:solidFill>
              <a:latin typeface="Arial Narrow" panose="020B0606020202030204" pitchFamily="34" charset="0"/>
            </a:rPr>
            <a:t>ACCIDENTE MORTAL</a:t>
          </a:r>
          <a:r>
            <a:rPr lang="es-MX" sz="2500" b="0" i="0" dirty="0">
              <a:solidFill>
                <a:schemeClr val="tx1"/>
              </a:solidFill>
              <a:latin typeface="Arial Narrow" panose="020B0606020202030204" pitchFamily="34" charset="0"/>
            </a:rPr>
            <a:t>: suceso cuyas lesiones producen la </a:t>
          </a:r>
          <a:r>
            <a:rPr lang="es-MX" sz="2500" b="0" i="0" u="sng" dirty="0">
              <a:solidFill>
                <a:schemeClr val="tx1"/>
              </a:solidFill>
              <a:latin typeface="Arial Narrow" panose="020B0606020202030204" pitchFamily="34" charset="0"/>
            </a:rPr>
            <a:t>muerte del trabajador</a:t>
          </a:r>
          <a:r>
            <a:rPr lang="es-MX" sz="2500" b="0" i="0" dirty="0">
              <a:solidFill>
                <a:schemeClr val="tx1"/>
              </a:solidFill>
              <a:latin typeface="Arial Narrow" panose="020B0606020202030204" pitchFamily="34" charset="0"/>
            </a:rPr>
            <a:t>. Para efectos estadísticos debe considerarse la fecha de deceso.</a:t>
          </a:r>
          <a:endParaRPr lang="es-MX" sz="25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3D5E18E-2502-47A8-BE10-17A2C50C5AFC}" type="parTrans" cxnId="{3F527824-2645-491C-9442-F46516D411AA}">
      <dgm:prSet/>
      <dgm:spPr/>
      <dgm:t>
        <a:bodyPr/>
        <a:lstStyle/>
        <a:p>
          <a:endParaRPr lang="es-MX"/>
        </a:p>
      </dgm:t>
    </dgm:pt>
    <dgm:pt modelId="{8BAC5B32-81C2-46CA-8256-DF4F1FB17BF9}" type="sibTrans" cxnId="{3F527824-2645-491C-9442-F46516D411AA}">
      <dgm:prSet/>
      <dgm:spPr/>
      <dgm:t>
        <a:bodyPr/>
        <a:lstStyle/>
        <a:p>
          <a:endParaRPr lang="es-MX"/>
        </a:p>
      </dgm:t>
    </dgm:pt>
    <dgm:pt modelId="{FAFFBB10-B1D6-4738-9B6A-955051D191CF}" type="pres">
      <dgm:prSet presAssocID="{44C006B1-2EDB-49E2-8179-0E19514237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3BFDCF6-9057-4D7F-A81D-3F73C8A22A7C}" type="pres">
      <dgm:prSet presAssocID="{8EB9AB6D-2DF9-4BF7-92B6-699E572E5FE1}" presName="compositeNode" presStyleCnt="0">
        <dgm:presLayoutVars>
          <dgm:bulletEnabled val="1"/>
        </dgm:presLayoutVars>
      </dgm:prSet>
      <dgm:spPr/>
    </dgm:pt>
    <dgm:pt modelId="{31255BF7-1825-445B-AED0-1289F92B3128}" type="pres">
      <dgm:prSet presAssocID="{8EB9AB6D-2DF9-4BF7-92B6-699E572E5FE1}" presName="bgRect" presStyleLbl="node1" presStyleIdx="0" presStyleCnt="3" custLinFactNeighborX="-1755" custLinFactNeighborY="-14792"/>
      <dgm:spPr/>
      <dgm:t>
        <a:bodyPr/>
        <a:lstStyle/>
        <a:p>
          <a:endParaRPr lang="es-PE"/>
        </a:p>
      </dgm:t>
    </dgm:pt>
    <dgm:pt modelId="{ED7EE91D-B925-44F1-9A0E-E0CBB6E6818B}" type="pres">
      <dgm:prSet presAssocID="{8EB9AB6D-2DF9-4BF7-92B6-699E572E5FE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6990F41-3D1A-43D8-9998-5387196EA8D8}" type="pres">
      <dgm:prSet presAssocID="{8EB9AB6D-2DF9-4BF7-92B6-699E572E5FE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1E4B90-D8EB-44D6-9252-B600403AA379}" type="pres">
      <dgm:prSet presAssocID="{C9B85FD8-0EFB-43A4-968D-F7D7614FE8D6}" presName="hSp" presStyleCnt="0"/>
      <dgm:spPr/>
    </dgm:pt>
    <dgm:pt modelId="{2F16B6F4-91BE-421E-8113-D9FA6F7013D0}" type="pres">
      <dgm:prSet presAssocID="{C9B85FD8-0EFB-43A4-968D-F7D7614FE8D6}" presName="vProcSp" presStyleCnt="0"/>
      <dgm:spPr/>
    </dgm:pt>
    <dgm:pt modelId="{CA05E8DB-B339-4533-BEEC-26F5F8FC6AFC}" type="pres">
      <dgm:prSet presAssocID="{C9B85FD8-0EFB-43A4-968D-F7D7614FE8D6}" presName="vSp1" presStyleCnt="0"/>
      <dgm:spPr/>
    </dgm:pt>
    <dgm:pt modelId="{B382EB9A-99E7-4CD6-978D-BCBC3E8A1C28}" type="pres">
      <dgm:prSet presAssocID="{C9B85FD8-0EFB-43A4-968D-F7D7614FE8D6}" presName="simulatedConn" presStyleLbl="solidFgAcc1" presStyleIdx="0" presStyleCnt="2"/>
      <dgm:spPr/>
    </dgm:pt>
    <dgm:pt modelId="{2A095AF5-DC5A-4670-B4F1-164E4FBC7A22}" type="pres">
      <dgm:prSet presAssocID="{C9B85FD8-0EFB-43A4-968D-F7D7614FE8D6}" presName="vSp2" presStyleCnt="0"/>
      <dgm:spPr/>
    </dgm:pt>
    <dgm:pt modelId="{B8DE1AFB-7EA4-41B0-A7C1-85B51883FF84}" type="pres">
      <dgm:prSet presAssocID="{C9B85FD8-0EFB-43A4-968D-F7D7614FE8D6}" presName="sibTrans" presStyleCnt="0"/>
      <dgm:spPr/>
    </dgm:pt>
    <dgm:pt modelId="{6B191D8C-837B-43AE-9E32-5F173FBD30DC}" type="pres">
      <dgm:prSet presAssocID="{C6609FA9-20A1-4C4E-AA47-8281FC383699}" presName="compositeNode" presStyleCnt="0">
        <dgm:presLayoutVars>
          <dgm:bulletEnabled val="1"/>
        </dgm:presLayoutVars>
      </dgm:prSet>
      <dgm:spPr/>
    </dgm:pt>
    <dgm:pt modelId="{1E761CBF-00C6-47A3-B24C-082A34122A4B}" type="pres">
      <dgm:prSet presAssocID="{C6609FA9-20A1-4C4E-AA47-8281FC383699}" presName="bgRect" presStyleLbl="node1" presStyleIdx="1" presStyleCnt="3"/>
      <dgm:spPr/>
      <dgm:t>
        <a:bodyPr/>
        <a:lstStyle/>
        <a:p>
          <a:endParaRPr lang="es-PE"/>
        </a:p>
      </dgm:t>
    </dgm:pt>
    <dgm:pt modelId="{AB92F058-1D2B-4C50-B7F0-FA7D00994744}" type="pres">
      <dgm:prSet presAssocID="{C6609FA9-20A1-4C4E-AA47-8281FC38369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CE1EA4A-A796-4D55-8803-14881F592572}" type="pres">
      <dgm:prSet presAssocID="{C6609FA9-20A1-4C4E-AA47-8281FC38369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745A14A-54E6-4256-9CE1-C75D7B23A964}" type="pres">
      <dgm:prSet presAssocID="{087ADB1B-32A3-4E71-BCD4-72576EF7D146}" presName="hSp" presStyleCnt="0"/>
      <dgm:spPr/>
    </dgm:pt>
    <dgm:pt modelId="{613169CE-6887-4D1B-B9ED-98C3C98C8007}" type="pres">
      <dgm:prSet presAssocID="{087ADB1B-32A3-4E71-BCD4-72576EF7D146}" presName="vProcSp" presStyleCnt="0"/>
      <dgm:spPr/>
    </dgm:pt>
    <dgm:pt modelId="{6F8EFFFC-591F-44AF-A187-C66C6DFE8CF8}" type="pres">
      <dgm:prSet presAssocID="{087ADB1B-32A3-4E71-BCD4-72576EF7D146}" presName="vSp1" presStyleCnt="0"/>
      <dgm:spPr/>
    </dgm:pt>
    <dgm:pt modelId="{FCA54114-5108-4BDD-A91D-860D7B8B5CE5}" type="pres">
      <dgm:prSet presAssocID="{087ADB1B-32A3-4E71-BCD4-72576EF7D146}" presName="simulatedConn" presStyleLbl="solidFgAcc1" presStyleIdx="1" presStyleCnt="2"/>
      <dgm:spPr/>
    </dgm:pt>
    <dgm:pt modelId="{3ED273CD-6406-4693-B531-2208F22903CA}" type="pres">
      <dgm:prSet presAssocID="{087ADB1B-32A3-4E71-BCD4-72576EF7D146}" presName="vSp2" presStyleCnt="0"/>
      <dgm:spPr/>
    </dgm:pt>
    <dgm:pt modelId="{0581B589-BABD-4E75-BD4C-8EC23693685C}" type="pres">
      <dgm:prSet presAssocID="{087ADB1B-32A3-4E71-BCD4-72576EF7D146}" presName="sibTrans" presStyleCnt="0"/>
      <dgm:spPr/>
    </dgm:pt>
    <dgm:pt modelId="{80C2DE35-7C29-43C7-8E06-276B63B53C29}" type="pres">
      <dgm:prSet presAssocID="{9B843C5E-B1C4-4316-B535-F5723FC73213}" presName="compositeNode" presStyleCnt="0">
        <dgm:presLayoutVars>
          <dgm:bulletEnabled val="1"/>
        </dgm:presLayoutVars>
      </dgm:prSet>
      <dgm:spPr/>
    </dgm:pt>
    <dgm:pt modelId="{82AA6E68-3DDB-4151-85A0-D242DDAF41F0}" type="pres">
      <dgm:prSet presAssocID="{9B843C5E-B1C4-4316-B535-F5723FC73213}" presName="bgRect" presStyleLbl="node1" presStyleIdx="2" presStyleCnt="3"/>
      <dgm:spPr/>
      <dgm:t>
        <a:bodyPr/>
        <a:lstStyle/>
        <a:p>
          <a:endParaRPr lang="es-PE"/>
        </a:p>
      </dgm:t>
    </dgm:pt>
    <dgm:pt modelId="{2D231AA2-8485-4B4B-8176-E3F239C9CB2D}" type="pres">
      <dgm:prSet presAssocID="{9B843C5E-B1C4-4316-B535-F5723FC7321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CFFD184-8BC2-4367-8F40-9A5713F344E8}" type="pres">
      <dgm:prSet presAssocID="{9B843C5E-B1C4-4316-B535-F5723FC7321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03726E6-6158-4774-B9CC-80B6C9388D34}" type="presOf" srcId="{D4E6EE6A-871F-45CA-9934-39A7D5EBC6E9}" destId="{5CFFD184-8BC2-4367-8F40-9A5713F344E8}" srcOrd="0" destOrd="0" presId="urn:microsoft.com/office/officeart/2005/8/layout/hProcess7"/>
    <dgm:cxn modelId="{FF6D5E1D-7193-4DD5-98C2-039A07163818}" type="presOf" srcId="{44C006B1-2EDB-49E2-8179-0E19514237C5}" destId="{FAFFBB10-B1D6-4738-9B6A-955051D191CF}" srcOrd="0" destOrd="0" presId="urn:microsoft.com/office/officeart/2005/8/layout/hProcess7"/>
    <dgm:cxn modelId="{7823893E-DF45-432C-97BD-0DEC0E7E5236}" type="presOf" srcId="{8EB9AB6D-2DF9-4BF7-92B6-699E572E5FE1}" destId="{ED7EE91D-B925-44F1-9A0E-E0CBB6E6818B}" srcOrd="1" destOrd="0" presId="urn:microsoft.com/office/officeart/2005/8/layout/hProcess7"/>
    <dgm:cxn modelId="{608546F8-3403-454D-ACD9-52AE46192964}" srcId="{44C006B1-2EDB-49E2-8179-0E19514237C5}" destId="{8EB9AB6D-2DF9-4BF7-92B6-699E572E5FE1}" srcOrd="0" destOrd="0" parTransId="{A1F49C5C-976A-4A32-A286-F3067927FE45}" sibTransId="{C9B85FD8-0EFB-43A4-968D-F7D7614FE8D6}"/>
    <dgm:cxn modelId="{3F527824-2645-491C-9442-F46516D411AA}" srcId="{9B843C5E-B1C4-4316-B535-F5723FC73213}" destId="{D4E6EE6A-871F-45CA-9934-39A7D5EBC6E9}" srcOrd="0" destOrd="0" parTransId="{93D5E18E-2502-47A8-BE10-17A2C50C5AFC}" sibTransId="{8BAC5B32-81C2-46CA-8256-DF4F1FB17BF9}"/>
    <dgm:cxn modelId="{8BEC51A7-595D-4584-A5AB-833E60BE7B8C}" srcId="{C6609FA9-20A1-4C4E-AA47-8281FC383699}" destId="{B023403F-AA93-4F40-A0C9-8579E4DD639E}" srcOrd="0" destOrd="0" parTransId="{05EF675E-0073-4057-8D3B-399322B5D282}" sibTransId="{7146733E-1396-4698-8C5F-8DD3625C81FD}"/>
    <dgm:cxn modelId="{1BF3C5FC-D630-4013-92DC-B746DF8E0B7C}" srcId="{44C006B1-2EDB-49E2-8179-0E19514237C5}" destId="{C6609FA9-20A1-4C4E-AA47-8281FC383699}" srcOrd="1" destOrd="0" parTransId="{74CA9184-654D-4E84-8580-20F3EE4BCCE3}" sibTransId="{087ADB1B-32A3-4E71-BCD4-72576EF7D146}"/>
    <dgm:cxn modelId="{7CDD6C50-2225-4AE9-BE98-D19CEA6BE2D6}" type="presOf" srcId="{B023403F-AA93-4F40-A0C9-8579E4DD639E}" destId="{1CE1EA4A-A796-4D55-8803-14881F592572}" srcOrd="0" destOrd="0" presId="urn:microsoft.com/office/officeart/2005/8/layout/hProcess7"/>
    <dgm:cxn modelId="{2CC7EE88-FAC3-4A2E-B08C-3F7A299D914D}" type="presOf" srcId="{C6609FA9-20A1-4C4E-AA47-8281FC383699}" destId="{AB92F058-1D2B-4C50-B7F0-FA7D00994744}" srcOrd="1" destOrd="0" presId="urn:microsoft.com/office/officeart/2005/8/layout/hProcess7"/>
    <dgm:cxn modelId="{26200B86-297A-410E-9EF3-618EDFF6B38B}" type="presOf" srcId="{8EB9AB6D-2DF9-4BF7-92B6-699E572E5FE1}" destId="{31255BF7-1825-445B-AED0-1289F92B3128}" srcOrd="0" destOrd="0" presId="urn:microsoft.com/office/officeart/2005/8/layout/hProcess7"/>
    <dgm:cxn modelId="{BB0A0ED9-B0BF-499A-89C7-FE87A10838A8}" type="presOf" srcId="{9B843C5E-B1C4-4316-B535-F5723FC73213}" destId="{2D231AA2-8485-4B4B-8176-E3F239C9CB2D}" srcOrd="1" destOrd="0" presId="urn:microsoft.com/office/officeart/2005/8/layout/hProcess7"/>
    <dgm:cxn modelId="{B55160E5-17D1-48F7-B490-6A9CF777907B}" type="presOf" srcId="{292952B4-B525-4341-BD30-4975AE7B56B6}" destId="{26990F41-3D1A-43D8-9998-5387196EA8D8}" srcOrd="0" destOrd="0" presId="urn:microsoft.com/office/officeart/2005/8/layout/hProcess7"/>
    <dgm:cxn modelId="{2C7380DF-429B-476E-84F3-602B622CAE88}" type="presOf" srcId="{C6609FA9-20A1-4C4E-AA47-8281FC383699}" destId="{1E761CBF-00C6-47A3-B24C-082A34122A4B}" srcOrd="0" destOrd="0" presId="urn:microsoft.com/office/officeart/2005/8/layout/hProcess7"/>
    <dgm:cxn modelId="{3490A8D0-49D8-44C1-B523-549C344D6E45}" srcId="{8EB9AB6D-2DF9-4BF7-92B6-699E572E5FE1}" destId="{292952B4-B525-4341-BD30-4975AE7B56B6}" srcOrd="0" destOrd="0" parTransId="{47313D78-9238-47AF-B9AD-2805DE892D97}" sibTransId="{6AD2B981-A171-4192-B342-DE826BB71A0B}"/>
    <dgm:cxn modelId="{44619088-DC11-4521-88F1-A1B757F1CA6F}" type="presOf" srcId="{9B843C5E-B1C4-4316-B535-F5723FC73213}" destId="{82AA6E68-3DDB-4151-85A0-D242DDAF41F0}" srcOrd="0" destOrd="0" presId="urn:microsoft.com/office/officeart/2005/8/layout/hProcess7"/>
    <dgm:cxn modelId="{A0A2C779-1577-4B59-B4B7-ECFFF1602631}" srcId="{44C006B1-2EDB-49E2-8179-0E19514237C5}" destId="{9B843C5E-B1C4-4316-B535-F5723FC73213}" srcOrd="2" destOrd="0" parTransId="{00E37714-7F0A-461E-A54B-2EEDE28DCD49}" sibTransId="{F8B3FFAC-249A-4A04-A504-67415C8E3E32}"/>
    <dgm:cxn modelId="{4070D748-9A4C-4FFC-9E24-EED72D95FE67}" type="presParOf" srcId="{FAFFBB10-B1D6-4738-9B6A-955051D191CF}" destId="{A3BFDCF6-9057-4D7F-A81D-3F73C8A22A7C}" srcOrd="0" destOrd="0" presId="urn:microsoft.com/office/officeart/2005/8/layout/hProcess7"/>
    <dgm:cxn modelId="{4DDA565A-5944-4C39-BD78-F2FBC3EE89D7}" type="presParOf" srcId="{A3BFDCF6-9057-4D7F-A81D-3F73C8A22A7C}" destId="{31255BF7-1825-445B-AED0-1289F92B3128}" srcOrd="0" destOrd="0" presId="urn:microsoft.com/office/officeart/2005/8/layout/hProcess7"/>
    <dgm:cxn modelId="{21B104C0-C8B1-4A0C-B1EC-2D5ED92A9258}" type="presParOf" srcId="{A3BFDCF6-9057-4D7F-A81D-3F73C8A22A7C}" destId="{ED7EE91D-B925-44F1-9A0E-E0CBB6E6818B}" srcOrd="1" destOrd="0" presId="urn:microsoft.com/office/officeart/2005/8/layout/hProcess7"/>
    <dgm:cxn modelId="{DC2846FA-3469-4D9B-9A4A-91C65E4A07C3}" type="presParOf" srcId="{A3BFDCF6-9057-4D7F-A81D-3F73C8A22A7C}" destId="{26990F41-3D1A-43D8-9998-5387196EA8D8}" srcOrd="2" destOrd="0" presId="urn:microsoft.com/office/officeart/2005/8/layout/hProcess7"/>
    <dgm:cxn modelId="{B6F86DBF-0FC9-4BD6-ACA6-E2422AC8F22D}" type="presParOf" srcId="{FAFFBB10-B1D6-4738-9B6A-955051D191CF}" destId="{E51E4B90-D8EB-44D6-9252-B600403AA379}" srcOrd="1" destOrd="0" presId="urn:microsoft.com/office/officeart/2005/8/layout/hProcess7"/>
    <dgm:cxn modelId="{73293588-AC2B-4E4A-8F06-BEA6683549E7}" type="presParOf" srcId="{FAFFBB10-B1D6-4738-9B6A-955051D191CF}" destId="{2F16B6F4-91BE-421E-8113-D9FA6F7013D0}" srcOrd="2" destOrd="0" presId="urn:microsoft.com/office/officeart/2005/8/layout/hProcess7"/>
    <dgm:cxn modelId="{ED9F06E0-1736-480D-8FE8-C23F291D3006}" type="presParOf" srcId="{2F16B6F4-91BE-421E-8113-D9FA6F7013D0}" destId="{CA05E8DB-B339-4533-BEEC-26F5F8FC6AFC}" srcOrd="0" destOrd="0" presId="urn:microsoft.com/office/officeart/2005/8/layout/hProcess7"/>
    <dgm:cxn modelId="{BF828426-18AB-4B26-9AB2-5324DE9730FC}" type="presParOf" srcId="{2F16B6F4-91BE-421E-8113-D9FA6F7013D0}" destId="{B382EB9A-99E7-4CD6-978D-BCBC3E8A1C28}" srcOrd="1" destOrd="0" presId="urn:microsoft.com/office/officeart/2005/8/layout/hProcess7"/>
    <dgm:cxn modelId="{C126F78C-851F-4D88-B413-571AE8FBF467}" type="presParOf" srcId="{2F16B6F4-91BE-421E-8113-D9FA6F7013D0}" destId="{2A095AF5-DC5A-4670-B4F1-164E4FBC7A22}" srcOrd="2" destOrd="0" presId="urn:microsoft.com/office/officeart/2005/8/layout/hProcess7"/>
    <dgm:cxn modelId="{1974598E-AE53-4B3E-B85C-83F82DF82C17}" type="presParOf" srcId="{FAFFBB10-B1D6-4738-9B6A-955051D191CF}" destId="{B8DE1AFB-7EA4-41B0-A7C1-85B51883FF84}" srcOrd="3" destOrd="0" presId="urn:microsoft.com/office/officeart/2005/8/layout/hProcess7"/>
    <dgm:cxn modelId="{291695EF-2B7F-4657-98CA-A73E527F00A9}" type="presParOf" srcId="{FAFFBB10-B1D6-4738-9B6A-955051D191CF}" destId="{6B191D8C-837B-43AE-9E32-5F173FBD30DC}" srcOrd="4" destOrd="0" presId="urn:microsoft.com/office/officeart/2005/8/layout/hProcess7"/>
    <dgm:cxn modelId="{EE8D153F-37AB-4C6A-8B02-DFA35515079E}" type="presParOf" srcId="{6B191D8C-837B-43AE-9E32-5F173FBD30DC}" destId="{1E761CBF-00C6-47A3-B24C-082A34122A4B}" srcOrd="0" destOrd="0" presId="urn:microsoft.com/office/officeart/2005/8/layout/hProcess7"/>
    <dgm:cxn modelId="{86757654-3ECA-41A8-B813-241CFFE30220}" type="presParOf" srcId="{6B191D8C-837B-43AE-9E32-5F173FBD30DC}" destId="{AB92F058-1D2B-4C50-B7F0-FA7D00994744}" srcOrd="1" destOrd="0" presId="urn:microsoft.com/office/officeart/2005/8/layout/hProcess7"/>
    <dgm:cxn modelId="{A55AF816-3471-4AE9-ADFF-B41E1323DBD4}" type="presParOf" srcId="{6B191D8C-837B-43AE-9E32-5F173FBD30DC}" destId="{1CE1EA4A-A796-4D55-8803-14881F592572}" srcOrd="2" destOrd="0" presId="urn:microsoft.com/office/officeart/2005/8/layout/hProcess7"/>
    <dgm:cxn modelId="{1A4BE2B5-56E1-4DF8-9724-4263CE14B441}" type="presParOf" srcId="{FAFFBB10-B1D6-4738-9B6A-955051D191CF}" destId="{3745A14A-54E6-4256-9CE1-C75D7B23A964}" srcOrd="5" destOrd="0" presId="urn:microsoft.com/office/officeart/2005/8/layout/hProcess7"/>
    <dgm:cxn modelId="{FD1DFB06-F746-4D68-B312-7AB6B9222CDE}" type="presParOf" srcId="{FAFFBB10-B1D6-4738-9B6A-955051D191CF}" destId="{613169CE-6887-4D1B-B9ED-98C3C98C8007}" srcOrd="6" destOrd="0" presId="urn:microsoft.com/office/officeart/2005/8/layout/hProcess7"/>
    <dgm:cxn modelId="{E060205D-D843-4026-8A7B-25E9D70B0E3D}" type="presParOf" srcId="{613169CE-6887-4D1B-B9ED-98C3C98C8007}" destId="{6F8EFFFC-591F-44AF-A187-C66C6DFE8CF8}" srcOrd="0" destOrd="0" presId="urn:microsoft.com/office/officeart/2005/8/layout/hProcess7"/>
    <dgm:cxn modelId="{B8143E28-3810-41A6-8543-70C5B528CD49}" type="presParOf" srcId="{613169CE-6887-4D1B-B9ED-98C3C98C8007}" destId="{FCA54114-5108-4BDD-A91D-860D7B8B5CE5}" srcOrd="1" destOrd="0" presId="urn:microsoft.com/office/officeart/2005/8/layout/hProcess7"/>
    <dgm:cxn modelId="{A1DC6950-C740-4D36-B600-BBDAA9153274}" type="presParOf" srcId="{613169CE-6887-4D1B-B9ED-98C3C98C8007}" destId="{3ED273CD-6406-4693-B531-2208F22903CA}" srcOrd="2" destOrd="0" presId="urn:microsoft.com/office/officeart/2005/8/layout/hProcess7"/>
    <dgm:cxn modelId="{4265B73B-9DBA-4257-A7AC-B2FDB5E0C6DA}" type="presParOf" srcId="{FAFFBB10-B1D6-4738-9B6A-955051D191CF}" destId="{0581B589-BABD-4E75-BD4C-8EC23693685C}" srcOrd="7" destOrd="0" presId="urn:microsoft.com/office/officeart/2005/8/layout/hProcess7"/>
    <dgm:cxn modelId="{FBC02B1D-B05C-447A-8F18-28AB4030E3CC}" type="presParOf" srcId="{FAFFBB10-B1D6-4738-9B6A-955051D191CF}" destId="{80C2DE35-7C29-43C7-8E06-276B63B53C29}" srcOrd="8" destOrd="0" presId="urn:microsoft.com/office/officeart/2005/8/layout/hProcess7"/>
    <dgm:cxn modelId="{E031A835-121A-4228-B47D-9ED9B9DCDCE1}" type="presParOf" srcId="{80C2DE35-7C29-43C7-8E06-276B63B53C29}" destId="{82AA6E68-3DDB-4151-85A0-D242DDAF41F0}" srcOrd="0" destOrd="0" presId="urn:microsoft.com/office/officeart/2005/8/layout/hProcess7"/>
    <dgm:cxn modelId="{2A5DBFA9-217C-4CC2-A992-95969185B3B0}" type="presParOf" srcId="{80C2DE35-7C29-43C7-8E06-276B63B53C29}" destId="{2D231AA2-8485-4B4B-8176-E3F239C9CB2D}" srcOrd="1" destOrd="0" presId="urn:microsoft.com/office/officeart/2005/8/layout/hProcess7"/>
    <dgm:cxn modelId="{AB0BBF05-FF37-4E55-880C-E4520E8E3AB8}" type="presParOf" srcId="{80C2DE35-7C29-43C7-8E06-276B63B53C29}" destId="{5CFFD184-8BC2-4367-8F40-9A5713F344E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53D115-64B7-4DBC-885F-810FFFF67BFE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1F632D-1AB4-4FA0-A1B0-C22F39E9C499}">
      <dgm:prSet custT="1"/>
      <dgm:spPr/>
      <dgm:t>
        <a:bodyPr/>
        <a:lstStyle/>
        <a:p>
          <a:r>
            <a: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 CSST es </a:t>
          </a:r>
          <a:r>
            <a:rPr lang="es-PE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bipartito y paritario</a:t>
          </a:r>
          <a:r>
            <a: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 Bipartito porque cuenta con representantes designados por el empleador y representantes elegidos por los trabajadores. Paritario porque ambos números de representantes deben ser iguales. </a:t>
          </a:r>
        </a:p>
      </dgm:t>
    </dgm:pt>
    <dgm:pt modelId="{FBC86ED0-211C-408E-A9DF-1227A83F57BA}" type="parTrans" cxnId="{78418CB5-8DE6-422E-B44E-EB06D9203BEC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25817D-8355-4051-9250-D283940F663D}" type="sibTrans" cxnId="{78418CB5-8DE6-422E-B44E-EB06D9203BEC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972217-4FDC-4AE0-A566-98BA8432FB6F}" type="pres">
      <dgm:prSet presAssocID="{BD53D115-64B7-4DBC-885F-810FFFF67B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0F99885-6217-451B-88A2-23255FA647DF}" type="pres">
      <dgm:prSet presAssocID="{8D1F632D-1AB4-4FA0-A1B0-C22F39E9C499}" presName="node" presStyleLbl="node1" presStyleIdx="0" presStyleCnt="1" custLinFactNeighborX="7685" custLinFactNeighborY="-203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D87C934-C24A-4757-B509-8746680DDB98}" type="presOf" srcId="{BD53D115-64B7-4DBC-885F-810FFFF67BFE}" destId="{4E972217-4FDC-4AE0-A566-98BA8432FB6F}" srcOrd="0" destOrd="0" presId="urn:microsoft.com/office/officeart/2005/8/layout/hList6"/>
    <dgm:cxn modelId="{78418CB5-8DE6-422E-B44E-EB06D9203BEC}" srcId="{BD53D115-64B7-4DBC-885F-810FFFF67BFE}" destId="{8D1F632D-1AB4-4FA0-A1B0-C22F39E9C499}" srcOrd="0" destOrd="0" parTransId="{FBC86ED0-211C-408E-A9DF-1227A83F57BA}" sibTransId="{9B25817D-8355-4051-9250-D283940F663D}"/>
    <dgm:cxn modelId="{E4B74668-3D6C-4B3F-AACC-2AA7518EAD3A}" type="presOf" srcId="{8D1F632D-1AB4-4FA0-A1B0-C22F39E9C499}" destId="{A0F99885-6217-451B-88A2-23255FA647DF}" srcOrd="0" destOrd="0" presId="urn:microsoft.com/office/officeart/2005/8/layout/hList6"/>
    <dgm:cxn modelId="{883EA78F-5A75-490C-AD59-0719A5B72E02}" type="presParOf" srcId="{4E972217-4FDC-4AE0-A566-98BA8432FB6F}" destId="{A0F99885-6217-451B-88A2-23255FA647D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B36222-54E7-404C-9691-B9624C4E6B70}" type="doc">
      <dgm:prSet loTypeId="urn:microsoft.com/office/officeart/2005/8/layout/radial5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C618D57F-A118-49B7-BD0B-5D628A8F0C9E}">
      <dgm:prSet phldrT="[Texto]" custT="1"/>
      <dgm:spPr/>
      <dgm:t>
        <a:bodyPr/>
        <a:lstStyle/>
        <a:p>
          <a:r>
            <a:rPr lang="es-MX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DOCUMENTOS DEL SGSST</a:t>
          </a:r>
        </a:p>
      </dgm:t>
    </dgm:pt>
    <dgm:pt modelId="{EDF4C78E-89E2-4D86-9C87-7BC55CAAD489}" type="parTrans" cxnId="{43BBBF6B-4FE5-4B07-93D4-7345ED267567}">
      <dgm:prSet/>
      <dgm:spPr/>
      <dgm:t>
        <a:bodyPr/>
        <a:lstStyle/>
        <a:p>
          <a:endParaRPr lang="es-MX" sz="1100"/>
        </a:p>
      </dgm:t>
    </dgm:pt>
    <dgm:pt modelId="{7E8F7952-D2BF-4517-920C-80499BCA5E6E}" type="sibTrans" cxnId="{43BBBF6B-4FE5-4B07-93D4-7345ED267567}">
      <dgm:prSet/>
      <dgm:spPr/>
      <dgm:t>
        <a:bodyPr/>
        <a:lstStyle/>
        <a:p>
          <a:endParaRPr lang="es-MX" sz="1100"/>
        </a:p>
      </dgm:t>
    </dgm:pt>
    <dgm:pt modelId="{67FA8F74-B7A8-4E8F-A658-2F1D52405D66}">
      <dgm:prSet phldrT="[Texto]" custT="1"/>
      <dgm:spPr/>
      <dgm:t>
        <a:bodyPr/>
        <a:lstStyle/>
        <a:p>
          <a:r>
            <a:rPr lang="es-MX" sz="1500" dirty="0"/>
            <a:t>1</a:t>
          </a:r>
          <a:r>
            <a:rPr lang="es-MX" sz="1500" dirty="0">
              <a:latin typeface="Arial Narrow" panose="020B0606020202030204" pitchFamily="34" charset="0"/>
            </a:rPr>
            <a:t>. Política y objetivos SST</a:t>
          </a:r>
        </a:p>
      </dgm:t>
    </dgm:pt>
    <dgm:pt modelId="{843BF383-500F-4DB1-B55E-5451CAD59525}" type="parTrans" cxnId="{84A2E093-AD50-4A52-B86C-5062101887D6}">
      <dgm:prSet custT="1"/>
      <dgm:spPr/>
      <dgm:t>
        <a:bodyPr/>
        <a:lstStyle/>
        <a:p>
          <a:endParaRPr lang="es-MX" sz="1100"/>
        </a:p>
      </dgm:t>
    </dgm:pt>
    <dgm:pt modelId="{169B5091-A969-4FB1-8A36-2572FA668CCA}" type="sibTrans" cxnId="{84A2E093-AD50-4A52-B86C-5062101887D6}">
      <dgm:prSet/>
      <dgm:spPr/>
      <dgm:t>
        <a:bodyPr/>
        <a:lstStyle/>
        <a:p>
          <a:endParaRPr lang="es-MX" sz="1100"/>
        </a:p>
      </dgm:t>
    </dgm:pt>
    <dgm:pt modelId="{0F141447-1B74-42DC-9E3E-D5ACFB98CC32}">
      <dgm:prSet phldrT="[Texto]" custT="1"/>
      <dgm:spPr/>
      <dgm:t>
        <a:bodyPr/>
        <a:lstStyle/>
        <a:p>
          <a:r>
            <a:rPr lang="es-MX" sz="1500" dirty="0">
              <a:latin typeface="Arial Narrow" panose="020B0606020202030204" pitchFamily="34" charset="0"/>
            </a:rPr>
            <a:t>2. Reglamento Interno de SST (RISST)</a:t>
          </a:r>
        </a:p>
      </dgm:t>
    </dgm:pt>
    <dgm:pt modelId="{3CAE99FE-0B4E-4AA1-B115-5755B2B54518}" type="parTrans" cxnId="{B75063BA-6376-4365-B1CA-E6BB25A2D76C}">
      <dgm:prSet custT="1"/>
      <dgm:spPr/>
      <dgm:t>
        <a:bodyPr/>
        <a:lstStyle/>
        <a:p>
          <a:endParaRPr lang="es-MX" sz="1100"/>
        </a:p>
      </dgm:t>
    </dgm:pt>
    <dgm:pt modelId="{6D72621F-1F6E-4769-83BC-5895016CECE4}" type="sibTrans" cxnId="{B75063BA-6376-4365-B1CA-E6BB25A2D76C}">
      <dgm:prSet/>
      <dgm:spPr/>
      <dgm:t>
        <a:bodyPr/>
        <a:lstStyle/>
        <a:p>
          <a:endParaRPr lang="es-MX" sz="1100"/>
        </a:p>
      </dgm:t>
    </dgm:pt>
    <dgm:pt modelId="{D37D25C2-C78F-483C-B7D4-A8F6798C42DA}">
      <dgm:prSet phldrT="[Texto]" custT="1"/>
      <dgm:spPr/>
      <dgm:t>
        <a:bodyPr/>
        <a:lstStyle/>
        <a:p>
          <a:r>
            <a:rPr lang="es-MX" sz="1500">
              <a:latin typeface="Arial Narrow" panose="020B0606020202030204" pitchFamily="34" charset="0"/>
            </a:rPr>
            <a:t>3. IPERC</a:t>
          </a:r>
          <a:endParaRPr lang="es-MX" sz="1500" dirty="0">
            <a:latin typeface="Arial Narrow" panose="020B0606020202030204" pitchFamily="34" charset="0"/>
          </a:endParaRPr>
        </a:p>
      </dgm:t>
    </dgm:pt>
    <dgm:pt modelId="{572005E5-EA56-4229-8D9D-7DC5D008D084}" type="parTrans" cxnId="{666F186A-47F9-46AB-8557-769DC0B4BEF3}">
      <dgm:prSet custT="1"/>
      <dgm:spPr/>
      <dgm:t>
        <a:bodyPr/>
        <a:lstStyle/>
        <a:p>
          <a:endParaRPr lang="es-MX" sz="1100"/>
        </a:p>
      </dgm:t>
    </dgm:pt>
    <dgm:pt modelId="{18E1674E-B0D4-497F-AFE1-2B0B305C138D}" type="sibTrans" cxnId="{666F186A-47F9-46AB-8557-769DC0B4BEF3}">
      <dgm:prSet/>
      <dgm:spPr/>
      <dgm:t>
        <a:bodyPr/>
        <a:lstStyle/>
        <a:p>
          <a:endParaRPr lang="es-MX" sz="1100"/>
        </a:p>
      </dgm:t>
    </dgm:pt>
    <dgm:pt modelId="{5A767054-F1A1-4F5D-BD7E-3B379477B446}">
      <dgm:prSet phldrT="[Texto]" custT="1"/>
      <dgm:spPr/>
      <dgm:t>
        <a:bodyPr/>
        <a:lstStyle/>
        <a:p>
          <a:r>
            <a:rPr lang="es-MX" sz="1500" dirty="0">
              <a:latin typeface="Arial Narrow" panose="020B0606020202030204" pitchFamily="34" charset="0"/>
            </a:rPr>
            <a:t>4. Mapa de Riesgo</a:t>
          </a:r>
        </a:p>
      </dgm:t>
    </dgm:pt>
    <dgm:pt modelId="{78DB20E5-967F-40D5-B276-41CBE3AD1735}" type="parTrans" cxnId="{73F56701-55C2-44FE-A852-9BC7AFC4F194}">
      <dgm:prSet custT="1"/>
      <dgm:spPr/>
      <dgm:t>
        <a:bodyPr/>
        <a:lstStyle/>
        <a:p>
          <a:endParaRPr lang="es-MX" sz="1100"/>
        </a:p>
      </dgm:t>
    </dgm:pt>
    <dgm:pt modelId="{31016E37-538D-4A2E-A7F0-F232D1F21E7E}" type="sibTrans" cxnId="{73F56701-55C2-44FE-A852-9BC7AFC4F194}">
      <dgm:prSet/>
      <dgm:spPr/>
      <dgm:t>
        <a:bodyPr/>
        <a:lstStyle/>
        <a:p>
          <a:endParaRPr lang="es-MX" sz="1100"/>
        </a:p>
      </dgm:t>
    </dgm:pt>
    <dgm:pt modelId="{1D30EE00-6EAE-4DF4-99BA-D896403946F3}">
      <dgm:prSet phldrT="[Texto]" custT="1"/>
      <dgm:spPr/>
      <dgm:t>
        <a:bodyPr/>
        <a:lstStyle/>
        <a:p>
          <a:r>
            <a:rPr lang="es-MX" sz="1500" dirty="0">
              <a:latin typeface="Arial Narrow" panose="020B0606020202030204" pitchFamily="34" charset="0"/>
            </a:rPr>
            <a:t>5. Planificación de la actividad preventiva</a:t>
          </a:r>
        </a:p>
      </dgm:t>
    </dgm:pt>
    <dgm:pt modelId="{CBC922E9-B2DC-4E1A-9BEA-EB0D58376C72}" type="parTrans" cxnId="{8D5ECA9F-D0BB-4071-A6AB-DDA4CC195222}">
      <dgm:prSet custT="1"/>
      <dgm:spPr/>
      <dgm:t>
        <a:bodyPr/>
        <a:lstStyle/>
        <a:p>
          <a:endParaRPr lang="es-MX" sz="1100"/>
        </a:p>
      </dgm:t>
    </dgm:pt>
    <dgm:pt modelId="{6D68B24A-9FF3-4C60-BCE5-8877D44D79EF}" type="sibTrans" cxnId="{8D5ECA9F-D0BB-4071-A6AB-DDA4CC195222}">
      <dgm:prSet/>
      <dgm:spPr/>
      <dgm:t>
        <a:bodyPr/>
        <a:lstStyle/>
        <a:p>
          <a:endParaRPr lang="es-MX" sz="1100"/>
        </a:p>
      </dgm:t>
    </dgm:pt>
    <dgm:pt modelId="{BD5C0E57-1C2D-4F4D-B172-C429B1797A56}">
      <dgm:prSet phldrT="[Texto]" custT="1"/>
      <dgm:spPr/>
      <dgm:t>
        <a:bodyPr/>
        <a:lstStyle/>
        <a:p>
          <a:r>
            <a:rPr lang="es-MX" sz="1500" dirty="0">
              <a:latin typeface="Arial Narrow" panose="020B0606020202030204" pitchFamily="34" charset="0"/>
            </a:rPr>
            <a:t>6. Programa Anual de SST</a:t>
          </a:r>
        </a:p>
      </dgm:t>
    </dgm:pt>
    <dgm:pt modelId="{78BFBF72-E8B8-4E1F-B44A-1DF3430C4D8E}" type="parTrans" cxnId="{4199CB03-9A4A-4B35-819F-A64AEF37DA03}">
      <dgm:prSet custT="1"/>
      <dgm:spPr/>
      <dgm:t>
        <a:bodyPr/>
        <a:lstStyle/>
        <a:p>
          <a:endParaRPr lang="es-MX" sz="1100"/>
        </a:p>
      </dgm:t>
    </dgm:pt>
    <dgm:pt modelId="{BDC736A2-023B-4230-B5C5-AD4A88897A00}" type="sibTrans" cxnId="{4199CB03-9A4A-4B35-819F-A64AEF37DA03}">
      <dgm:prSet/>
      <dgm:spPr/>
      <dgm:t>
        <a:bodyPr/>
        <a:lstStyle/>
        <a:p>
          <a:endParaRPr lang="es-MX" sz="1100"/>
        </a:p>
      </dgm:t>
    </dgm:pt>
    <dgm:pt modelId="{78349EB0-107F-44DB-A6F4-2FEA8687F712}">
      <dgm:prSet phldrT="[Texto]" custT="1"/>
      <dgm:spPr/>
      <dgm:t>
        <a:bodyPr/>
        <a:lstStyle/>
        <a:p>
          <a:r>
            <a:rPr lang="es-MX" sz="1500" dirty="0">
              <a:latin typeface="Arial Narrow" panose="020B0606020202030204" pitchFamily="34" charset="0"/>
            </a:rPr>
            <a:t>7. Registros Obligatorios  del SG-SST</a:t>
          </a:r>
        </a:p>
      </dgm:t>
    </dgm:pt>
    <dgm:pt modelId="{DB501835-F0CB-4FBC-8CA5-CB6FD6B1596D}" type="parTrans" cxnId="{C7655CD6-49E2-4C35-8FCB-7A0725D65441}">
      <dgm:prSet/>
      <dgm:spPr/>
      <dgm:t>
        <a:bodyPr/>
        <a:lstStyle/>
        <a:p>
          <a:endParaRPr lang="es-MX"/>
        </a:p>
      </dgm:t>
    </dgm:pt>
    <dgm:pt modelId="{E75FF417-B2B1-4177-BCB7-A3D46CB7BB3E}" type="sibTrans" cxnId="{C7655CD6-49E2-4C35-8FCB-7A0725D65441}">
      <dgm:prSet/>
      <dgm:spPr/>
      <dgm:t>
        <a:bodyPr/>
        <a:lstStyle/>
        <a:p>
          <a:endParaRPr lang="es-MX"/>
        </a:p>
      </dgm:t>
    </dgm:pt>
    <dgm:pt modelId="{4FCD6116-9BFC-4CF1-B75B-AEE0259ABC0A}" type="pres">
      <dgm:prSet presAssocID="{7CB36222-54E7-404C-9691-B9624C4E6B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C4CC010-563A-4B6F-8A4E-88F1AF302AE2}" type="pres">
      <dgm:prSet presAssocID="{C618D57F-A118-49B7-BD0B-5D628A8F0C9E}" presName="centerShape" presStyleLbl="node0" presStyleIdx="0" presStyleCnt="1"/>
      <dgm:spPr/>
      <dgm:t>
        <a:bodyPr/>
        <a:lstStyle/>
        <a:p>
          <a:endParaRPr lang="es-PE"/>
        </a:p>
      </dgm:t>
    </dgm:pt>
    <dgm:pt modelId="{304AA261-2702-45B9-8824-BD02D4B5FE6E}" type="pres">
      <dgm:prSet presAssocID="{843BF383-500F-4DB1-B55E-5451CAD59525}" presName="parTrans" presStyleLbl="sibTrans2D1" presStyleIdx="0" presStyleCnt="7"/>
      <dgm:spPr/>
      <dgm:t>
        <a:bodyPr/>
        <a:lstStyle/>
        <a:p>
          <a:endParaRPr lang="es-PE"/>
        </a:p>
      </dgm:t>
    </dgm:pt>
    <dgm:pt modelId="{7560F7D0-A2DA-48FA-BF99-E94F2B95EBC9}" type="pres">
      <dgm:prSet presAssocID="{843BF383-500F-4DB1-B55E-5451CAD59525}" presName="connectorText" presStyleLbl="sibTrans2D1" presStyleIdx="0" presStyleCnt="7"/>
      <dgm:spPr/>
      <dgm:t>
        <a:bodyPr/>
        <a:lstStyle/>
        <a:p>
          <a:endParaRPr lang="es-PE"/>
        </a:p>
      </dgm:t>
    </dgm:pt>
    <dgm:pt modelId="{D3E3F88F-5DE7-4FAA-A49D-0D170B95712A}" type="pres">
      <dgm:prSet presAssocID="{67FA8F74-B7A8-4E8F-A658-2F1D52405D6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912A626-AC6C-4E7E-939D-17CBA5679303}" type="pres">
      <dgm:prSet presAssocID="{3CAE99FE-0B4E-4AA1-B115-5755B2B54518}" presName="parTrans" presStyleLbl="sibTrans2D1" presStyleIdx="1" presStyleCnt="7"/>
      <dgm:spPr/>
      <dgm:t>
        <a:bodyPr/>
        <a:lstStyle/>
        <a:p>
          <a:endParaRPr lang="es-PE"/>
        </a:p>
      </dgm:t>
    </dgm:pt>
    <dgm:pt modelId="{8BC81CF7-D09A-4C8F-867A-A33E852DCB78}" type="pres">
      <dgm:prSet presAssocID="{3CAE99FE-0B4E-4AA1-B115-5755B2B54518}" presName="connectorText" presStyleLbl="sibTrans2D1" presStyleIdx="1" presStyleCnt="7"/>
      <dgm:spPr/>
      <dgm:t>
        <a:bodyPr/>
        <a:lstStyle/>
        <a:p>
          <a:endParaRPr lang="es-PE"/>
        </a:p>
      </dgm:t>
    </dgm:pt>
    <dgm:pt modelId="{B4CA17AB-33FE-4F29-B1FF-D03569366E26}" type="pres">
      <dgm:prSet presAssocID="{0F141447-1B74-42DC-9E3E-D5ACFB98CC3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1887DFD-528D-4124-9BF4-A76F30762C65}" type="pres">
      <dgm:prSet presAssocID="{572005E5-EA56-4229-8D9D-7DC5D008D084}" presName="parTrans" presStyleLbl="sibTrans2D1" presStyleIdx="2" presStyleCnt="7"/>
      <dgm:spPr/>
      <dgm:t>
        <a:bodyPr/>
        <a:lstStyle/>
        <a:p>
          <a:endParaRPr lang="es-PE"/>
        </a:p>
      </dgm:t>
    </dgm:pt>
    <dgm:pt modelId="{6436B6E4-1F67-40DA-BE00-5CDEB9D1819C}" type="pres">
      <dgm:prSet presAssocID="{572005E5-EA56-4229-8D9D-7DC5D008D084}" presName="connectorText" presStyleLbl="sibTrans2D1" presStyleIdx="2" presStyleCnt="7"/>
      <dgm:spPr/>
      <dgm:t>
        <a:bodyPr/>
        <a:lstStyle/>
        <a:p>
          <a:endParaRPr lang="es-PE"/>
        </a:p>
      </dgm:t>
    </dgm:pt>
    <dgm:pt modelId="{BAB30E5D-07AA-4003-8187-EEF848BF0D9D}" type="pres">
      <dgm:prSet presAssocID="{D37D25C2-C78F-483C-B7D4-A8F6798C42D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DBDCA2C-6606-4DC6-B903-022827B56DBF}" type="pres">
      <dgm:prSet presAssocID="{78DB20E5-967F-40D5-B276-41CBE3AD1735}" presName="parTrans" presStyleLbl="sibTrans2D1" presStyleIdx="3" presStyleCnt="7"/>
      <dgm:spPr/>
      <dgm:t>
        <a:bodyPr/>
        <a:lstStyle/>
        <a:p>
          <a:endParaRPr lang="es-PE"/>
        </a:p>
      </dgm:t>
    </dgm:pt>
    <dgm:pt modelId="{BB1184C5-2970-4552-B412-52D83D5D1EC3}" type="pres">
      <dgm:prSet presAssocID="{78DB20E5-967F-40D5-B276-41CBE3AD1735}" presName="connectorText" presStyleLbl="sibTrans2D1" presStyleIdx="3" presStyleCnt="7"/>
      <dgm:spPr/>
      <dgm:t>
        <a:bodyPr/>
        <a:lstStyle/>
        <a:p>
          <a:endParaRPr lang="es-PE"/>
        </a:p>
      </dgm:t>
    </dgm:pt>
    <dgm:pt modelId="{71A066F1-E6F5-4E75-80A1-0BE4B775F4F9}" type="pres">
      <dgm:prSet presAssocID="{5A767054-F1A1-4F5D-BD7E-3B379477B44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0E20FAD-13D5-4E50-AADC-633394077E7E}" type="pres">
      <dgm:prSet presAssocID="{CBC922E9-B2DC-4E1A-9BEA-EB0D58376C72}" presName="parTrans" presStyleLbl="sibTrans2D1" presStyleIdx="4" presStyleCnt="7"/>
      <dgm:spPr/>
      <dgm:t>
        <a:bodyPr/>
        <a:lstStyle/>
        <a:p>
          <a:endParaRPr lang="es-PE"/>
        </a:p>
      </dgm:t>
    </dgm:pt>
    <dgm:pt modelId="{6FA53815-1029-469E-9C85-11FBEAFE4EFF}" type="pres">
      <dgm:prSet presAssocID="{CBC922E9-B2DC-4E1A-9BEA-EB0D58376C72}" presName="connectorText" presStyleLbl="sibTrans2D1" presStyleIdx="4" presStyleCnt="7"/>
      <dgm:spPr/>
      <dgm:t>
        <a:bodyPr/>
        <a:lstStyle/>
        <a:p>
          <a:endParaRPr lang="es-PE"/>
        </a:p>
      </dgm:t>
    </dgm:pt>
    <dgm:pt modelId="{B56FE5FE-E3E2-4809-97B9-13B61467EEFD}" type="pres">
      <dgm:prSet presAssocID="{1D30EE00-6EAE-4DF4-99BA-D896403946F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792BC36-A37B-4995-BBB0-06921DEE3F4F}" type="pres">
      <dgm:prSet presAssocID="{78BFBF72-E8B8-4E1F-B44A-1DF3430C4D8E}" presName="parTrans" presStyleLbl="sibTrans2D1" presStyleIdx="5" presStyleCnt="7"/>
      <dgm:spPr/>
      <dgm:t>
        <a:bodyPr/>
        <a:lstStyle/>
        <a:p>
          <a:endParaRPr lang="es-PE"/>
        </a:p>
      </dgm:t>
    </dgm:pt>
    <dgm:pt modelId="{B12C0637-4F49-4E05-8616-7B79BDBF475D}" type="pres">
      <dgm:prSet presAssocID="{78BFBF72-E8B8-4E1F-B44A-1DF3430C4D8E}" presName="connectorText" presStyleLbl="sibTrans2D1" presStyleIdx="5" presStyleCnt="7"/>
      <dgm:spPr/>
      <dgm:t>
        <a:bodyPr/>
        <a:lstStyle/>
        <a:p>
          <a:endParaRPr lang="es-PE"/>
        </a:p>
      </dgm:t>
    </dgm:pt>
    <dgm:pt modelId="{D8B0EFBA-6ECF-451E-8044-C90F721386C0}" type="pres">
      <dgm:prSet presAssocID="{BD5C0E57-1C2D-4F4D-B172-C429B1797A5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C14B1EA-6AD9-414D-8737-5326EF7AA0C2}" type="pres">
      <dgm:prSet presAssocID="{DB501835-F0CB-4FBC-8CA5-CB6FD6B1596D}" presName="parTrans" presStyleLbl="sibTrans2D1" presStyleIdx="6" presStyleCnt="7"/>
      <dgm:spPr/>
      <dgm:t>
        <a:bodyPr/>
        <a:lstStyle/>
        <a:p>
          <a:endParaRPr lang="es-PE"/>
        </a:p>
      </dgm:t>
    </dgm:pt>
    <dgm:pt modelId="{B8A4FF20-13E8-47ED-8783-0F297323B891}" type="pres">
      <dgm:prSet presAssocID="{DB501835-F0CB-4FBC-8CA5-CB6FD6B1596D}" presName="connectorText" presStyleLbl="sibTrans2D1" presStyleIdx="6" presStyleCnt="7"/>
      <dgm:spPr/>
      <dgm:t>
        <a:bodyPr/>
        <a:lstStyle/>
        <a:p>
          <a:endParaRPr lang="es-PE"/>
        </a:p>
      </dgm:t>
    </dgm:pt>
    <dgm:pt modelId="{6126B134-03A6-437A-A9EA-9A73BED5429D}" type="pres">
      <dgm:prSet presAssocID="{78349EB0-107F-44DB-A6F4-2FEA8687F71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FF8C738-B3A9-43BB-B020-1E45117122DD}" type="presOf" srcId="{0F141447-1B74-42DC-9E3E-D5ACFB98CC32}" destId="{B4CA17AB-33FE-4F29-B1FF-D03569366E26}" srcOrd="0" destOrd="0" presId="urn:microsoft.com/office/officeart/2005/8/layout/radial5"/>
    <dgm:cxn modelId="{666F186A-47F9-46AB-8557-769DC0B4BEF3}" srcId="{C618D57F-A118-49B7-BD0B-5D628A8F0C9E}" destId="{D37D25C2-C78F-483C-B7D4-A8F6798C42DA}" srcOrd="2" destOrd="0" parTransId="{572005E5-EA56-4229-8D9D-7DC5D008D084}" sibTransId="{18E1674E-B0D4-497F-AFE1-2B0B305C138D}"/>
    <dgm:cxn modelId="{D8D38D23-0994-4BC0-A987-972746EAF21F}" type="presOf" srcId="{78DB20E5-967F-40D5-B276-41CBE3AD1735}" destId="{BB1184C5-2970-4552-B412-52D83D5D1EC3}" srcOrd="1" destOrd="0" presId="urn:microsoft.com/office/officeart/2005/8/layout/radial5"/>
    <dgm:cxn modelId="{854ACA98-3094-4750-B8D2-E41996195874}" type="presOf" srcId="{3CAE99FE-0B4E-4AA1-B115-5755B2B54518}" destId="{B912A626-AC6C-4E7E-939D-17CBA5679303}" srcOrd="0" destOrd="0" presId="urn:microsoft.com/office/officeart/2005/8/layout/radial5"/>
    <dgm:cxn modelId="{B98319AF-D10E-4DB0-BDD4-0DC15C3B25F6}" type="presOf" srcId="{572005E5-EA56-4229-8D9D-7DC5D008D084}" destId="{F1887DFD-528D-4124-9BF4-A76F30762C65}" srcOrd="0" destOrd="0" presId="urn:microsoft.com/office/officeart/2005/8/layout/radial5"/>
    <dgm:cxn modelId="{3B00611B-16CB-4AF3-92D7-AB74415E17DB}" type="presOf" srcId="{78349EB0-107F-44DB-A6F4-2FEA8687F712}" destId="{6126B134-03A6-437A-A9EA-9A73BED5429D}" srcOrd="0" destOrd="0" presId="urn:microsoft.com/office/officeart/2005/8/layout/radial5"/>
    <dgm:cxn modelId="{84A2E093-AD50-4A52-B86C-5062101887D6}" srcId="{C618D57F-A118-49B7-BD0B-5D628A8F0C9E}" destId="{67FA8F74-B7A8-4E8F-A658-2F1D52405D66}" srcOrd="0" destOrd="0" parTransId="{843BF383-500F-4DB1-B55E-5451CAD59525}" sibTransId="{169B5091-A969-4FB1-8A36-2572FA668CCA}"/>
    <dgm:cxn modelId="{B75063BA-6376-4365-B1CA-E6BB25A2D76C}" srcId="{C618D57F-A118-49B7-BD0B-5D628A8F0C9E}" destId="{0F141447-1B74-42DC-9E3E-D5ACFB98CC32}" srcOrd="1" destOrd="0" parTransId="{3CAE99FE-0B4E-4AA1-B115-5755B2B54518}" sibTransId="{6D72621F-1F6E-4769-83BC-5895016CECE4}"/>
    <dgm:cxn modelId="{7EDCF7BD-50E7-4E64-A285-79E54BB19392}" type="presOf" srcId="{78BFBF72-E8B8-4E1F-B44A-1DF3430C4D8E}" destId="{B12C0637-4F49-4E05-8616-7B79BDBF475D}" srcOrd="1" destOrd="0" presId="urn:microsoft.com/office/officeart/2005/8/layout/radial5"/>
    <dgm:cxn modelId="{B6C45E2D-E4B1-496F-A0BE-BA51D8071D08}" type="presOf" srcId="{D37D25C2-C78F-483C-B7D4-A8F6798C42DA}" destId="{BAB30E5D-07AA-4003-8187-EEF848BF0D9D}" srcOrd="0" destOrd="0" presId="urn:microsoft.com/office/officeart/2005/8/layout/radial5"/>
    <dgm:cxn modelId="{F3882E1E-9B88-48DA-A95A-A29A72A9E2A0}" type="presOf" srcId="{843BF383-500F-4DB1-B55E-5451CAD59525}" destId="{7560F7D0-A2DA-48FA-BF99-E94F2B95EBC9}" srcOrd="1" destOrd="0" presId="urn:microsoft.com/office/officeart/2005/8/layout/radial5"/>
    <dgm:cxn modelId="{8710CF9E-B6A2-4249-9CC6-8ED033C9C313}" type="presOf" srcId="{78BFBF72-E8B8-4E1F-B44A-1DF3430C4D8E}" destId="{2792BC36-A37B-4995-BBB0-06921DEE3F4F}" srcOrd="0" destOrd="0" presId="urn:microsoft.com/office/officeart/2005/8/layout/radial5"/>
    <dgm:cxn modelId="{4199CB03-9A4A-4B35-819F-A64AEF37DA03}" srcId="{C618D57F-A118-49B7-BD0B-5D628A8F0C9E}" destId="{BD5C0E57-1C2D-4F4D-B172-C429B1797A56}" srcOrd="5" destOrd="0" parTransId="{78BFBF72-E8B8-4E1F-B44A-1DF3430C4D8E}" sibTransId="{BDC736A2-023B-4230-B5C5-AD4A88897A00}"/>
    <dgm:cxn modelId="{C7655CD6-49E2-4C35-8FCB-7A0725D65441}" srcId="{C618D57F-A118-49B7-BD0B-5D628A8F0C9E}" destId="{78349EB0-107F-44DB-A6F4-2FEA8687F712}" srcOrd="6" destOrd="0" parTransId="{DB501835-F0CB-4FBC-8CA5-CB6FD6B1596D}" sibTransId="{E75FF417-B2B1-4177-BCB7-A3D46CB7BB3E}"/>
    <dgm:cxn modelId="{A008BA3F-2383-4743-A128-25E374B7483C}" type="presOf" srcId="{3CAE99FE-0B4E-4AA1-B115-5755B2B54518}" destId="{8BC81CF7-D09A-4C8F-867A-A33E852DCB78}" srcOrd="1" destOrd="0" presId="urn:microsoft.com/office/officeart/2005/8/layout/radial5"/>
    <dgm:cxn modelId="{D1089D65-6E79-435B-B0EF-EA29CE70416E}" type="presOf" srcId="{CBC922E9-B2DC-4E1A-9BEA-EB0D58376C72}" destId="{B0E20FAD-13D5-4E50-AADC-633394077E7E}" srcOrd="0" destOrd="0" presId="urn:microsoft.com/office/officeart/2005/8/layout/radial5"/>
    <dgm:cxn modelId="{5B56776E-9924-445A-800F-07CE58607EEE}" type="presOf" srcId="{1D30EE00-6EAE-4DF4-99BA-D896403946F3}" destId="{B56FE5FE-E3E2-4809-97B9-13B61467EEFD}" srcOrd="0" destOrd="0" presId="urn:microsoft.com/office/officeart/2005/8/layout/radial5"/>
    <dgm:cxn modelId="{02032FF2-16E5-48CC-A25D-B5F13EAA5E10}" type="presOf" srcId="{78DB20E5-967F-40D5-B276-41CBE3AD1735}" destId="{FDBDCA2C-6606-4DC6-B903-022827B56DBF}" srcOrd="0" destOrd="0" presId="urn:microsoft.com/office/officeart/2005/8/layout/radial5"/>
    <dgm:cxn modelId="{3E22DC5F-AF81-465D-9842-4A281A008A16}" type="presOf" srcId="{BD5C0E57-1C2D-4F4D-B172-C429B1797A56}" destId="{D8B0EFBA-6ECF-451E-8044-C90F721386C0}" srcOrd="0" destOrd="0" presId="urn:microsoft.com/office/officeart/2005/8/layout/radial5"/>
    <dgm:cxn modelId="{73F56701-55C2-44FE-A852-9BC7AFC4F194}" srcId="{C618D57F-A118-49B7-BD0B-5D628A8F0C9E}" destId="{5A767054-F1A1-4F5D-BD7E-3B379477B446}" srcOrd="3" destOrd="0" parTransId="{78DB20E5-967F-40D5-B276-41CBE3AD1735}" sibTransId="{31016E37-538D-4A2E-A7F0-F232D1F21E7E}"/>
    <dgm:cxn modelId="{FEA302DC-546F-47CA-8E37-CEAACA6BB0B8}" type="presOf" srcId="{C618D57F-A118-49B7-BD0B-5D628A8F0C9E}" destId="{6C4CC010-563A-4B6F-8A4E-88F1AF302AE2}" srcOrd="0" destOrd="0" presId="urn:microsoft.com/office/officeart/2005/8/layout/radial5"/>
    <dgm:cxn modelId="{CF6D1D1F-B985-4321-9A69-E60D8EB0FD08}" type="presOf" srcId="{843BF383-500F-4DB1-B55E-5451CAD59525}" destId="{304AA261-2702-45B9-8824-BD02D4B5FE6E}" srcOrd="0" destOrd="0" presId="urn:microsoft.com/office/officeart/2005/8/layout/radial5"/>
    <dgm:cxn modelId="{D839B982-1827-4C13-9B01-9F95D56958FF}" type="presOf" srcId="{DB501835-F0CB-4FBC-8CA5-CB6FD6B1596D}" destId="{BC14B1EA-6AD9-414D-8737-5326EF7AA0C2}" srcOrd="0" destOrd="0" presId="urn:microsoft.com/office/officeart/2005/8/layout/radial5"/>
    <dgm:cxn modelId="{8D5ECA9F-D0BB-4071-A6AB-DDA4CC195222}" srcId="{C618D57F-A118-49B7-BD0B-5D628A8F0C9E}" destId="{1D30EE00-6EAE-4DF4-99BA-D896403946F3}" srcOrd="4" destOrd="0" parTransId="{CBC922E9-B2DC-4E1A-9BEA-EB0D58376C72}" sibTransId="{6D68B24A-9FF3-4C60-BCE5-8877D44D79EF}"/>
    <dgm:cxn modelId="{60B6FCD6-155F-4997-B91A-9C45217215DD}" type="presOf" srcId="{67FA8F74-B7A8-4E8F-A658-2F1D52405D66}" destId="{D3E3F88F-5DE7-4FAA-A49D-0D170B95712A}" srcOrd="0" destOrd="0" presId="urn:microsoft.com/office/officeart/2005/8/layout/radial5"/>
    <dgm:cxn modelId="{A0F57A3A-0397-407A-8623-0FA3AA58EBA7}" type="presOf" srcId="{CBC922E9-B2DC-4E1A-9BEA-EB0D58376C72}" destId="{6FA53815-1029-469E-9C85-11FBEAFE4EFF}" srcOrd="1" destOrd="0" presId="urn:microsoft.com/office/officeart/2005/8/layout/radial5"/>
    <dgm:cxn modelId="{43BBBF6B-4FE5-4B07-93D4-7345ED267567}" srcId="{7CB36222-54E7-404C-9691-B9624C4E6B70}" destId="{C618D57F-A118-49B7-BD0B-5D628A8F0C9E}" srcOrd="0" destOrd="0" parTransId="{EDF4C78E-89E2-4D86-9C87-7BC55CAAD489}" sibTransId="{7E8F7952-D2BF-4517-920C-80499BCA5E6E}"/>
    <dgm:cxn modelId="{EDE11B1B-476D-459A-8528-95344235A733}" type="presOf" srcId="{7CB36222-54E7-404C-9691-B9624C4E6B70}" destId="{4FCD6116-9BFC-4CF1-B75B-AEE0259ABC0A}" srcOrd="0" destOrd="0" presId="urn:microsoft.com/office/officeart/2005/8/layout/radial5"/>
    <dgm:cxn modelId="{FC8BBAB0-5289-43AF-B975-DDDBD935297E}" type="presOf" srcId="{572005E5-EA56-4229-8D9D-7DC5D008D084}" destId="{6436B6E4-1F67-40DA-BE00-5CDEB9D1819C}" srcOrd="1" destOrd="0" presId="urn:microsoft.com/office/officeart/2005/8/layout/radial5"/>
    <dgm:cxn modelId="{744B95C5-5749-484C-984B-7B48B4F94EDD}" type="presOf" srcId="{5A767054-F1A1-4F5D-BD7E-3B379477B446}" destId="{71A066F1-E6F5-4E75-80A1-0BE4B775F4F9}" srcOrd="0" destOrd="0" presId="urn:microsoft.com/office/officeart/2005/8/layout/radial5"/>
    <dgm:cxn modelId="{200DF84D-F29A-4B4E-8D92-FE0DC0E4622E}" type="presOf" srcId="{DB501835-F0CB-4FBC-8CA5-CB6FD6B1596D}" destId="{B8A4FF20-13E8-47ED-8783-0F297323B891}" srcOrd="1" destOrd="0" presId="urn:microsoft.com/office/officeart/2005/8/layout/radial5"/>
    <dgm:cxn modelId="{4AE9D858-A8E7-474E-9391-F30E45C2F75A}" type="presParOf" srcId="{4FCD6116-9BFC-4CF1-B75B-AEE0259ABC0A}" destId="{6C4CC010-563A-4B6F-8A4E-88F1AF302AE2}" srcOrd="0" destOrd="0" presId="urn:microsoft.com/office/officeart/2005/8/layout/radial5"/>
    <dgm:cxn modelId="{82F96D00-003E-4302-8C0C-18E1BFA3FE4C}" type="presParOf" srcId="{4FCD6116-9BFC-4CF1-B75B-AEE0259ABC0A}" destId="{304AA261-2702-45B9-8824-BD02D4B5FE6E}" srcOrd="1" destOrd="0" presId="urn:microsoft.com/office/officeart/2005/8/layout/radial5"/>
    <dgm:cxn modelId="{D146AA9A-1874-4BED-ACE0-8A35EFE8363C}" type="presParOf" srcId="{304AA261-2702-45B9-8824-BD02D4B5FE6E}" destId="{7560F7D0-A2DA-48FA-BF99-E94F2B95EBC9}" srcOrd="0" destOrd="0" presId="urn:microsoft.com/office/officeart/2005/8/layout/radial5"/>
    <dgm:cxn modelId="{BF0AD832-77EA-4634-AFAC-7C616AAC4E5B}" type="presParOf" srcId="{4FCD6116-9BFC-4CF1-B75B-AEE0259ABC0A}" destId="{D3E3F88F-5DE7-4FAA-A49D-0D170B95712A}" srcOrd="2" destOrd="0" presId="urn:microsoft.com/office/officeart/2005/8/layout/radial5"/>
    <dgm:cxn modelId="{F5B58BE9-E800-41FA-B437-15822A22FA61}" type="presParOf" srcId="{4FCD6116-9BFC-4CF1-B75B-AEE0259ABC0A}" destId="{B912A626-AC6C-4E7E-939D-17CBA5679303}" srcOrd="3" destOrd="0" presId="urn:microsoft.com/office/officeart/2005/8/layout/radial5"/>
    <dgm:cxn modelId="{0FF920EE-8114-412A-8D2C-4EB2ABEEF487}" type="presParOf" srcId="{B912A626-AC6C-4E7E-939D-17CBA5679303}" destId="{8BC81CF7-D09A-4C8F-867A-A33E852DCB78}" srcOrd="0" destOrd="0" presId="urn:microsoft.com/office/officeart/2005/8/layout/radial5"/>
    <dgm:cxn modelId="{81699DF1-525F-4190-964B-0A402E95AD7E}" type="presParOf" srcId="{4FCD6116-9BFC-4CF1-B75B-AEE0259ABC0A}" destId="{B4CA17AB-33FE-4F29-B1FF-D03569366E26}" srcOrd="4" destOrd="0" presId="urn:microsoft.com/office/officeart/2005/8/layout/radial5"/>
    <dgm:cxn modelId="{93FFE374-220D-43AF-8350-B4B05B82D320}" type="presParOf" srcId="{4FCD6116-9BFC-4CF1-B75B-AEE0259ABC0A}" destId="{F1887DFD-528D-4124-9BF4-A76F30762C65}" srcOrd="5" destOrd="0" presId="urn:microsoft.com/office/officeart/2005/8/layout/radial5"/>
    <dgm:cxn modelId="{225D0823-CF66-4372-A9AE-636E5D63919D}" type="presParOf" srcId="{F1887DFD-528D-4124-9BF4-A76F30762C65}" destId="{6436B6E4-1F67-40DA-BE00-5CDEB9D1819C}" srcOrd="0" destOrd="0" presId="urn:microsoft.com/office/officeart/2005/8/layout/radial5"/>
    <dgm:cxn modelId="{384EA559-93B1-4C92-AD3B-38B1FE0D7021}" type="presParOf" srcId="{4FCD6116-9BFC-4CF1-B75B-AEE0259ABC0A}" destId="{BAB30E5D-07AA-4003-8187-EEF848BF0D9D}" srcOrd="6" destOrd="0" presId="urn:microsoft.com/office/officeart/2005/8/layout/radial5"/>
    <dgm:cxn modelId="{F341659F-7A0C-4F81-9C54-28ECD768999E}" type="presParOf" srcId="{4FCD6116-9BFC-4CF1-B75B-AEE0259ABC0A}" destId="{FDBDCA2C-6606-4DC6-B903-022827B56DBF}" srcOrd="7" destOrd="0" presId="urn:microsoft.com/office/officeart/2005/8/layout/radial5"/>
    <dgm:cxn modelId="{3CB4CC94-6251-409D-B290-6F6577135FCF}" type="presParOf" srcId="{FDBDCA2C-6606-4DC6-B903-022827B56DBF}" destId="{BB1184C5-2970-4552-B412-52D83D5D1EC3}" srcOrd="0" destOrd="0" presId="urn:microsoft.com/office/officeart/2005/8/layout/radial5"/>
    <dgm:cxn modelId="{AC9FF956-A4B0-4C84-A745-0790CB26A58F}" type="presParOf" srcId="{4FCD6116-9BFC-4CF1-B75B-AEE0259ABC0A}" destId="{71A066F1-E6F5-4E75-80A1-0BE4B775F4F9}" srcOrd="8" destOrd="0" presId="urn:microsoft.com/office/officeart/2005/8/layout/radial5"/>
    <dgm:cxn modelId="{6B3CD929-41E8-4506-A72D-676411C057CF}" type="presParOf" srcId="{4FCD6116-9BFC-4CF1-B75B-AEE0259ABC0A}" destId="{B0E20FAD-13D5-4E50-AADC-633394077E7E}" srcOrd="9" destOrd="0" presId="urn:microsoft.com/office/officeart/2005/8/layout/radial5"/>
    <dgm:cxn modelId="{3F8D64BE-9DAB-499A-980B-DF69E5F06A80}" type="presParOf" srcId="{B0E20FAD-13D5-4E50-AADC-633394077E7E}" destId="{6FA53815-1029-469E-9C85-11FBEAFE4EFF}" srcOrd="0" destOrd="0" presId="urn:microsoft.com/office/officeart/2005/8/layout/radial5"/>
    <dgm:cxn modelId="{100E187C-21DB-4059-9E86-05D738DA8F2C}" type="presParOf" srcId="{4FCD6116-9BFC-4CF1-B75B-AEE0259ABC0A}" destId="{B56FE5FE-E3E2-4809-97B9-13B61467EEFD}" srcOrd="10" destOrd="0" presId="urn:microsoft.com/office/officeart/2005/8/layout/radial5"/>
    <dgm:cxn modelId="{4B38C190-41D3-43CB-BA64-7FB84E0561A2}" type="presParOf" srcId="{4FCD6116-9BFC-4CF1-B75B-AEE0259ABC0A}" destId="{2792BC36-A37B-4995-BBB0-06921DEE3F4F}" srcOrd="11" destOrd="0" presId="urn:microsoft.com/office/officeart/2005/8/layout/radial5"/>
    <dgm:cxn modelId="{17441A1C-1B6A-4C13-BE8C-DFC4511946CD}" type="presParOf" srcId="{2792BC36-A37B-4995-BBB0-06921DEE3F4F}" destId="{B12C0637-4F49-4E05-8616-7B79BDBF475D}" srcOrd="0" destOrd="0" presId="urn:microsoft.com/office/officeart/2005/8/layout/radial5"/>
    <dgm:cxn modelId="{2117005E-D4A8-41F2-9526-4DF178C8FE0F}" type="presParOf" srcId="{4FCD6116-9BFC-4CF1-B75B-AEE0259ABC0A}" destId="{D8B0EFBA-6ECF-451E-8044-C90F721386C0}" srcOrd="12" destOrd="0" presId="urn:microsoft.com/office/officeart/2005/8/layout/radial5"/>
    <dgm:cxn modelId="{C902F8D5-DDC1-4583-9FD3-269B8E19FFF9}" type="presParOf" srcId="{4FCD6116-9BFC-4CF1-B75B-AEE0259ABC0A}" destId="{BC14B1EA-6AD9-414D-8737-5326EF7AA0C2}" srcOrd="13" destOrd="0" presId="urn:microsoft.com/office/officeart/2005/8/layout/radial5"/>
    <dgm:cxn modelId="{D4D5248B-44D8-4747-BB46-2C4803A0991E}" type="presParOf" srcId="{BC14B1EA-6AD9-414D-8737-5326EF7AA0C2}" destId="{B8A4FF20-13E8-47ED-8783-0F297323B891}" srcOrd="0" destOrd="0" presId="urn:microsoft.com/office/officeart/2005/8/layout/radial5"/>
    <dgm:cxn modelId="{C198C03A-8E35-49A5-9A44-0E877A272211}" type="presParOf" srcId="{4FCD6116-9BFC-4CF1-B75B-AEE0259ABC0A}" destId="{6126B134-03A6-437A-A9EA-9A73BED5429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83AB3D-37E7-4E1B-81CA-962B4F8FCBD8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</dgm:pt>
    <dgm:pt modelId="{D6D9D621-6358-4D0F-8FA5-ED1CD8C7B13A}">
      <dgm:prSet phldrT="[Texto]" custT="1"/>
      <dgm:spPr/>
      <dgm:t>
        <a:bodyPr/>
        <a:lstStyle/>
        <a:p>
          <a:r>
            <a:rPr lang="es-MX" sz="1600" b="1" dirty="0">
              <a:latin typeface="+mj-lt"/>
            </a:rPr>
            <a:t>Ser específica, apropiada a la naturaleza.</a:t>
          </a:r>
        </a:p>
      </dgm:t>
    </dgm:pt>
    <dgm:pt modelId="{53077D31-A058-45AB-95DD-FC62DF4180AD}" type="parTrans" cxnId="{A57CAEC2-25DE-4F51-8E40-12FE22639BB6}">
      <dgm:prSet/>
      <dgm:spPr/>
      <dgm:t>
        <a:bodyPr/>
        <a:lstStyle/>
        <a:p>
          <a:endParaRPr lang="es-MX" b="1"/>
        </a:p>
      </dgm:t>
    </dgm:pt>
    <dgm:pt modelId="{31417AF7-4DE1-47E9-AB20-21E022A5657C}" type="sibTrans" cxnId="{A57CAEC2-25DE-4F51-8E40-12FE22639BB6}">
      <dgm:prSet/>
      <dgm:spPr/>
      <dgm:t>
        <a:bodyPr/>
        <a:lstStyle/>
        <a:p>
          <a:endParaRPr lang="es-MX" b="1"/>
        </a:p>
      </dgm:t>
    </dgm:pt>
    <dgm:pt modelId="{B6F47FCE-A54E-47C4-BF10-6F5C100A6FCD}">
      <dgm:prSet phldrT="[Texto]" custT="1"/>
      <dgm:spPr/>
      <dgm:t>
        <a:bodyPr/>
        <a:lstStyle/>
        <a:p>
          <a:r>
            <a:rPr lang="es-MX" sz="1300" b="1" dirty="0">
              <a:latin typeface="+mj-lt"/>
            </a:rPr>
            <a:t>Ser concisa, clara, estar fechada y firmada por el empleador o el representante de mayor rango en la empresa.</a:t>
          </a:r>
        </a:p>
      </dgm:t>
    </dgm:pt>
    <dgm:pt modelId="{5CF3EE04-6DE4-4DF9-8224-A5EA61940768}" type="parTrans" cxnId="{42F9C90F-DA03-4ECE-9194-196C9B560487}">
      <dgm:prSet/>
      <dgm:spPr/>
      <dgm:t>
        <a:bodyPr/>
        <a:lstStyle/>
        <a:p>
          <a:endParaRPr lang="es-MX" b="1"/>
        </a:p>
      </dgm:t>
    </dgm:pt>
    <dgm:pt modelId="{79ED76E7-E16C-405B-ABEF-6D89974BB3CE}" type="sibTrans" cxnId="{42F9C90F-DA03-4ECE-9194-196C9B560487}">
      <dgm:prSet/>
      <dgm:spPr/>
      <dgm:t>
        <a:bodyPr/>
        <a:lstStyle/>
        <a:p>
          <a:endParaRPr lang="es-MX" b="1"/>
        </a:p>
      </dgm:t>
    </dgm:pt>
    <dgm:pt modelId="{25B7AA37-DBCB-47F7-ADF7-59A5AA46048C}">
      <dgm:prSet phldrT="[Texto]" custT="1"/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latin typeface="+mj-lt"/>
            </a:rPr>
            <a:t>Ser difundida a todas las personas en el lugar de trabajo.</a:t>
          </a:r>
        </a:p>
      </dgm:t>
    </dgm:pt>
    <dgm:pt modelId="{04A22735-A56A-4754-8CF5-420E179FE2E4}" type="parTrans" cxnId="{654F8C0C-8875-4568-9033-0EE060A04EBC}">
      <dgm:prSet/>
      <dgm:spPr/>
      <dgm:t>
        <a:bodyPr/>
        <a:lstStyle/>
        <a:p>
          <a:endParaRPr lang="es-MX" b="1"/>
        </a:p>
      </dgm:t>
    </dgm:pt>
    <dgm:pt modelId="{6D6FE4F3-CA88-48F2-8990-2DF437341066}" type="sibTrans" cxnId="{654F8C0C-8875-4568-9033-0EE060A04EBC}">
      <dgm:prSet/>
      <dgm:spPr/>
      <dgm:t>
        <a:bodyPr/>
        <a:lstStyle/>
        <a:p>
          <a:endParaRPr lang="es-MX" b="1"/>
        </a:p>
      </dgm:t>
    </dgm:pt>
    <dgm:pt modelId="{C1F8BA71-E941-4302-B54E-72319A5EA20D}">
      <dgm:prSet phldrT="[Texto]" custT="1"/>
      <dgm:spPr/>
      <dgm:t>
        <a:bodyPr/>
        <a:lstStyle/>
        <a:p>
          <a:r>
            <a:rPr lang="es-MX" sz="1400" b="1" dirty="0">
              <a:latin typeface="+mj-lt"/>
            </a:rPr>
            <a:t>Ser actualizada periódicamente.</a:t>
          </a:r>
        </a:p>
      </dgm:t>
    </dgm:pt>
    <dgm:pt modelId="{117ED68F-FE55-403D-B407-80A5D45D708C}" type="parTrans" cxnId="{F2C2E070-6048-4882-BD8B-1ECB3277FD0A}">
      <dgm:prSet/>
      <dgm:spPr/>
      <dgm:t>
        <a:bodyPr/>
        <a:lstStyle/>
        <a:p>
          <a:endParaRPr lang="es-MX" b="1"/>
        </a:p>
      </dgm:t>
    </dgm:pt>
    <dgm:pt modelId="{AD9AA8D0-8E44-4530-8336-6F6B2892FD0B}" type="sibTrans" cxnId="{F2C2E070-6048-4882-BD8B-1ECB3277FD0A}">
      <dgm:prSet/>
      <dgm:spPr/>
      <dgm:t>
        <a:bodyPr/>
        <a:lstStyle/>
        <a:p>
          <a:endParaRPr lang="es-MX" b="1"/>
        </a:p>
      </dgm:t>
    </dgm:pt>
    <dgm:pt modelId="{F6AB99F9-10A0-4D6C-B445-708F52C25717}" type="pres">
      <dgm:prSet presAssocID="{7883AB3D-37E7-4E1B-81CA-962B4F8FCBD8}" presName="CompostProcess" presStyleCnt="0">
        <dgm:presLayoutVars>
          <dgm:dir/>
          <dgm:resizeHandles val="exact"/>
        </dgm:presLayoutVars>
      </dgm:prSet>
      <dgm:spPr/>
    </dgm:pt>
    <dgm:pt modelId="{5E27ABEE-C20B-45E5-8B1C-55D63C862057}" type="pres">
      <dgm:prSet presAssocID="{7883AB3D-37E7-4E1B-81CA-962B4F8FCBD8}" presName="arrow" presStyleLbl="bgShp" presStyleIdx="0" presStyleCnt="1" custLinFactNeighborX="524" custLinFactNeighborY="-13742"/>
      <dgm:spPr/>
    </dgm:pt>
    <dgm:pt modelId="{6C56BA3E-4E97-4B6E-B646-2683DF6427E3}" type="pres">
      <dgm:prSet presAssocID="{7883AB3D-37E7-4E1B-81CA-962B4F8FCBD8}" presName="linearProcess" presStyleCnt="0"/>
      <dgm:spPr/>
    </dgm:pt>
    <dgm:pt modelId="{345C3CC7-FB93-4A0A-8D57-CAD343AC85D1}" type="pres">
      <dgm:prSet presAssocID="{D6D9D621-6358-4D0F-8FA5-ED1CD8C7B13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73AFFAF-446D-4233-AB2D-90E990BFB0DA}" type="pres">
      <dgm:prSet presAssocID="{31417AF7-4DE1-47E9-AB20-21E022A5657C}" presName="sibTrans" presStyleCnt="0"/>
      <dgm:spPr/>
    </dgm:pt>
    <dgm:pt modelId="{E5467CC2-FBEC-4003-8E55-2F7E662B0EAF}" type="pres">
      <dgm:prSet presAssocID="{B6F47FCE-A54E-47C4-BF10-6F5C100A6FC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5F86C4C-1892-414E-81C6-2E1817CFBBF3}" type="pres">
      <dgm:prSet presAssocID="{79ED76E7-E16C-405B-ABEF-6D89974BB3CE}" presName="sibTrans" presStyleCnt="0"/>
      <dgm:spPr/>
    </dgm:pt>
    <dgm:pt modelId="{311DE174-983D-4AA1-B611-6EA6FCC25F48}" type="pres">
      <dgm:prSet presAssocID="{25B7AA37-DBCB-47F7-ADF7-59A5AA46048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2EA7CAC-360E-41D4-91B1-619CBBCBBB9C}" type="pres">
      <dgm:prSet presAssocID="{6D6FE4F3-CA88-48F2-8990-2DF437341066}" presName="sibTrans" presStyleCnt="0"/>
      <dgm:spPr/>
    </dgm:pt>
    <dgm:pt modelId="{6C7A9BF7-C122-472C-BD5B-ECC3A0AFDD6F}" type="pres">
      <dgm:prSet presAssocID="{C1F8BA71-E941-4302-B54E-72319A5EA20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2F9C90F-DA03-4ECE-9194-196C9B560487}" srcId="{7883AB3D-37E7-4E1B-81CA-962B4F8FCBD8}" destId="{B6F47FCE-A54E-47C4-BF10-6F5C100A6FCD}" srcOrd="1" destOrd="0" parTransId="{5CF3EE04-6DE4-4DF9-8224-A5EA61940768}" sibTransId="{79ED76E7-E16C-405B-ABEF-6D89974BB3CE}"/>
    <dgm:cxn modelId="{654F8C0C-8875-4568-9033-0EE060A04EBC}" srcId="{7883AB3D-37E7-4E1B-81CA-962B4F8FCBD8}" destId="{25B7AA37-DBCB-47F7-ADF7-59A5AA46048C}" srcOrd="2" destOrd="0" parTransId="{04A22735-A56A-4754-8CF5-420E179FE2E4}" sibTransId="{6D6FE4F3-CA88-48F2-8990-2DF437341066}"/>
    <dgm:cxn modelId="{DC4FAC54-1262-4039-B536-431477626848}" type="presOf" srcId="{25B7AA37-DBCB-47F7-ADF7-59A5AA46048C}" destId="{311DE174-983D-4AA1-B611-6EA6FCC25F48}" srcOrd="0" destOrd="0" presId="urn:microsoft.com/office/officeart/2005/8/layout/hProcess9"/>
    <dgm:cxn modelId="{BA3FBCC9-B316-424B-BCFA-25CF3C6E5D09}" type="presOf" srcId="{C1F8BA71-E941-4302-B54E-72319A5EA20D}" destId="{6C7A9BF7-C122-472C-BD5B-ECC3A0AFDD6F}" srcOrd="0" destOrd="0" presId="urn:microsoft.com/office/officeart/2005/8/layout/hProcess9"/>
    <dgm:cxn modelId="{F803ED49-30C2-4CDC-A76E-A26CC8142764}" type="presOf" srcId="{7883AB3D-37E7-4E1B-81CA-962B4F8FCBD8}" destId="{F6AB99F9-10A0-4D6C-B445-708F52C25717}" srcOrd="0" destOrd="0" presId="urn:microsoft.com/office/officeart/2005/8/layout/hProcess9"/>
    <dgm:cxn modelId="{F2C2E070-6048-4882-BD8B-1ECB3277FD0A}" srcId="{7883AB3D-37E7-4E1B-81CA-962B4F8FCBD8}" destId="{C1F8BA71-E941-4302-B54E-72319A5EA20D}" srcOrd="3" destOrd="0" parTransId="{117ED68F-FE55-403D-B407-80A5D45D708C}" sibTransId="{AD9AA8D0-8E44-4530-8336-6F6B2892FD0B}"/>
    <dgm:cxn modelId="{A57CAEC2-25DE-4F51-8E40-12FE22639BB6}" srcId="{7883AB3D-37E7-4E1B-81CA-962B4F8FCBD8}" destId="{D6D9D621-6358-4D0F-8FA5-ED1CD8C7B13A}" srcOrd="0" destOrd="0" parTransId="{53077D31-A058-45AB-95DD-FC62DF4180AD}" sibTransId="{31417AF7-4DE1-47E9-AB20-21E022A5657C}"/>
    <dgm:cxn modelId="{15E05A2B-FCDA-4D11-8EA6-2C48E6AB11C0}" type="presOf" srcId="{D6D9D621-6358-4D0F-8FA5-ED1CD8C7B13A}" destId="{345C3CC7-FB93-4A0A-8D57-CAD343AC85D1}" srcOrd="0" destOrd="0" presId="urn:microsoft.com/office/officeart/2005/8/layout/hProcess9"/>
    <dgm:cxn modelId="{2A6AB8ED-F1E4-456A-A29C-49DE3F975A18}" type="presOf" srcId="{B6F47FCE-A54E-47C4-BF10-6F5C100A6FCD}" destId="{E5467CC2-FBEC-4003-8E55-2F7E662B0EAF}" srcOrd="0" destOrd="0" presId="urn:microsoft.com/office/officeart/2005/8/layout/hProcess9"/>
    <dgm:cxn modelId="{BFC8992C-F376-41EA-8319-9AD4F16DCEF6}" type="presParOf" srcId="{F6AB99F9-10A0-4D6C-B445-708F52C25717}" destId="{5E27ABEE-C20B-45E5-8B1C-55D63C862057}" srcOrd="0" destOrd="0" presId="urn:microsoft.com/office/officeart/2005/8/layout/hProcess9"/>
    <dgm:cxn modelId="{95B6E2C4-0CF2-4DDA-A18E-D40D2F6AC2AF}" type="presParOf" srcId="{F6AB99F9-10A0-4D6C-B445-708F52C25717}" destId="{6C56BA3E-4E97-4B6E-B646-2683DF6427E3}" srcOrd="1" destOrd="0" presId="urn:microsoft.com/office/officeart/2005/8/layout/hProcess9"/>
    <dgm:cxn modelId="{F8AFBCD9-8DE7-4B70-9126-879277424598}" type="presParOf" srcId="{6C56BA3E-4E97-4B6E-B646-2683DF6427E3}" destId="{345C3CC7-FB93-4A0A-8D57-CAD343AC85D1}" srcOrd="0" destOrd="0" presId="urn:microsoft.com/office/officeart/2005/8/layout/hProcess9"/>
    <dgm:cxn modelId="{649271B8-9C88-493D-9EF8-81F2AD023E14}" type="presParOf" srcId="{6C56BA3E-4E97-4B6E-B646-2683DF6427E3}" destId="{D73AFFAF-446D-4233-AB2D-90E990BFB0DA}" srcOrd="1" destOrd="0" presId="urn:microsoft.com/office/officeart/2005/8/layout/hProcess9"/>
    <dgm:cxn modelId="{F787FBFF-5F4C-4EA6-B438-552A83E4206D}" type="presParOf" srcId="{6C56BA3E-4E97-4B6E-B646-2683DF6427E3}" destId="{E5467CC2-FBEC-4003-8E55-2F7E662B0EAF}" srcOrd="2" destOrd="0" presId="urn:microsoft.com/office/officeart/2005/8/layout/hProcess9"/>
    <dgm:cxn modelId="{633D8AB4-D1A5-4E6F-A6FB-E06F6E151FFA}" type="presParOf" srcId="{6C56BA3E-4E97-4B6E-B646-2683DF6427E3}" destId="{15F86C4C-1892-414E-81C6-2E1817CFBBF3}" srcOrd="3" destOrd="0" presId="urn:microsoft.com/office/officeart/2005/8/layout/hProcess9"/>
    <dgm:cxn modelId="{4C67F476-D73E-4641-A686-93302154892B}" type="presParOf" srcId="{6C56BA3E-4E97-4B6E-B646-2683DF6427E3}" destId="{311DE174-983D-4AA1-B611-6EA6FCC25F48}" srcOrd="4" destOrd="0" presId="urn:microsoft.com/office/officeart/2005/8/layout/hProcess9"/>
    <dgm:cxn modelId="{E734174B-1D33-42CE-917D-449ED86F2BCD}" type="presParOf" srcId="{6C56BA3E-4E97-4B6E-B646-2683DF6427E3}" destId="{82EA7CAC-360E-41D4-91B1-619CBBCBBB9C}" srcOrd="5" destOrd="0" presId="urn:microsoft.com/office/officeart/2005/8/layout/hProcess9"/>
    <dgm:cxn modelId="{0DCB8DA2-4086-47D4-882F-9FE950B031FF}" type="presParOf" srcId="{6C56BA3E-4E97-4B6E-B646-2683DF6427E3}" destId="{6C7A9BF7-C122-472C-BD5B-ECC3A0AFDD6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6B185-49A5-4A8A-BE51-65632082D8E5}">
      <dsp:nvSpPr>
        <dsp:cNvPr id="0" name=""/>
        <dsp:cNvSpPr/>
      </dsp:nvSpPr>
      <dsp:spPr>
        <a:xfrm>
          <a:off x="-5481949" y="-845794"/>
          <a:ext cx="6577600" cy="6577600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49103-125B-476F-BC28-FE8015E54C6B}">
      <dsp:nvSpPr>
        <dsp:cNvPr id="0" name=""/>
        <dsp:cNvSpPr/>
      </dsp:nvSpPr>
      <dsp:spPr>
        <a:xfrm>
          <a:off x="898171" y="698015"/>
          <a:ext cx="6928176" cy="1395835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7945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>
              <a:latin typeface="Arial" panose="020B0604020202020204" pitchFamily="34" charset="0"/>
              <a:cs typeface="Arial" panose="020B0604020202020204" pitchFamily="34" charset="0"/>
            </a:rPr>
            <a:t>LEY N° 29783, </a:t>
          </a:r>
          <a:r>
            <a:rPr lang="es-PE" sz="2400" kern="1200" dirty="0">
              <a:latin typeface="Arial" panose="020B0604020202020204" pitchFamily="34" charset="0"/>
              <a:cs typeface="Arial" panose="020B0604020202020204" pitchFamily="34" charset="0"/>
            </a:rPr>
            <a:t>Ley de Seguridad y Salud en el Trabajo, y Modificatorias. </a:t>
          </a:r>
          <a:endParaRPr lang="es-PE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8171" y="698015"/>
        <a:ext cx="6928176" cy="1395835"/>
      </dsp:txXfrm>
    </dsp:sp>
    <dsp:sp modelId="{8AF2C7E0-FFC6-40AA-9F36-607B93CC7B03}">
      <dsp:nvSpPr>
        <dsp:cNvPr id="0" name=""/>
        <dsp:cNvSpPr/>
      </dsp:nvSpPr>
      <dsp:spPr>
        <a:xfrm>
          <a:off x="25773" y="523536"/>
          <a:ext cx="1744794" cy="1744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5A05A-C8BA-4EB9-99B9-E62751830795}">
      <dsp:nvSpPr>
        <dsp:cNvPr id="0" name=""/>
        <dsp:cNvSpPr/>
      </dsp:nvSpPr>
      <dsp:spPr>
        <a:xfrm>
          <a:off x="898171" y="2792160"/>
          <a:ext cx="6928176" cy="1395835"/>
        </a:xfrm>
        <a:prstGeom prst="rect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7945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DECRETO SUPREMO N° 005-2012-TR, </a:t>
          </a:r>
          <a:r>
            <a:rPr lang="es-PE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 aprueba el Reglamento de la Ley de Seguridad y Salud en el Trabajo, y Modificatorias.</a:t>
          </a:r>
        </a:p>
      </dsp:txBody>
      <dsp:txXfrm>
        <a:off x="898171" y="2792160"/>
        <a:ext cx="6928176" cy="1395835"/>
      </dsp:txXfrm>
    </dsp:sp>
    <dsp:sp modelId="{01560341-1817-4BB3-A4C9-85BFFABEF1AF}">
      <dsp:nvSpPr>
        <dsp:cNvPr id="0" name=""/>
        <dsp:cNvSpPr/>
      </dsp:nvSpPr>
      <dsp:spPr>
        <a:xfrm>
          <a:off x="25773" y="2617680"/>
          <a:ext cx="1744794" cy="1744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74EF1-EC32-462B-8955-1D989058FA90}">
      <dsp:nvSpPr>
        <dsp:cNvPr id="0" name=""/>
        <dsp:cNvSpPr/>
      </dsp:nvSpPr>
      <dsp:spPr>
        <a:xfrm>
          <a:off x="1386666" y="353255"/>
          <a:ext cx="5085432" cy="5085432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/>
            <a:t>Objetivos y alcances</a:t>
          </a:r>
        </a:p>
      </dsp:txBody>
      <dsp:txXfrm>
        <a:off x="3983869" y="898123"/>
        <a:ext cx="1483251" cy="1089735"/>
      </dsp:txXfrm>
    </dsp:sp>
    <dsp:sp modelId="{D94AD7A1-5876-4A62-A91F-DC2E649235CB}">
      <dsp:nvSpPr>
        <dsp:cNvPr id="0" name=""/>
        <dsp:cNvSpPr/>
      </dsp:nvSpPr>
      <dsp:spPr>
        <a:xfrm>
          <a:off x="1235314" y="615397"/>
          <a:ext cx="5085432" cy="5085432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/>
            <a:t>Liderazgo, compromisos y la Política de Seguridad y Salud</a:t>
          </a:r>
        </a:p>
      </dsp:txBody>
      <dsp:txXfrm>
        <a:off x="4716414" y="2643516"/>
        <a:ext cx="1537737" cy="1029194"/>
      </dsp:txXfrm>
    </dsp:sp>
    <dsp:sp modelId="{F7371988-ED81-425A-BB90-A9D3A38624FF}">
      <dsp:nvSpPr>
        <dsp:cNvPr id="0" name=""/>
        <dsp:cNvSpPr/>
      </dsp:nvSpPr>
      <dsp:spPr>
        <a:xfrm>
          <a:off x="1235314" y="615397"/>
          <a:ext cx="5085432" cy="5085432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Atribuciones y obligaciones: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- Empleador,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- Supervisores,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- CSST,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- Trabajadores y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- Contratistas.</a:t>
          </a:r>
        </a:p>
      </dsp:txBody>
      <dsp:txXfrm>
        <a:off x="3832517" y="4066226"/>
        <a:ext cx="1483251" cy="1089735"/>
      </dsp:txXfrm>
    </dsp:sp>
    <dsp:sp modelId="{A0D7C567-D92B-44D2-9B99-CE5C6AE485FE}">
      <dsp:nvSpPr>
        <dsp:cNvPr id="0" name=""/>
        <dsp:cNvSpPr/>
      </dsp:nvSpPr>
      <dsp:spPr>
        <a:xfrm>
          <a:off x="1235314" y="615397"/>
          <a:ext cx="5085432" cy="5085432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/>
            <a:t>Estándares de seguridad y salud en las operaciones</a:t>
          </a:r>
        </a:p>
      </dsp:txBody>
      <dsp:txXfrm>
        <a:off x="2240293" y="4066226"/>
        <a:ext cx="1483251" cy="1089735"/>
      </dsp:txXfrm>
    </dsp:sp>
    <dsp:sp modelId="{AC257ADA-769B-469D-A1D5-D2D5CE4F636D}">
      <dsp:nvSpPr>
        <dsp:cNvPr id="0" name=""/>
        <dsp:cNvSpPr/>
      </dsp:nvSpPr>
      <dsp:spPr>
        <a:xfrm>
          <a:off x="1235314" y="615397"/>
          <a:ext cx="5085432" cy="5085432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Estándares de seguridad y salud en los servicios y actividades conexas</a:t>
          </a:r>
        </a:p>
      </dsp:txBody>
      <dsp:txXfrm>
        <a:off x="1314017" y="2643516"/>
        <a:ext cx="1537737" cy="1029194"/>
      </dsp:txXfrm>
    </dsp:sp>
    <dsp:sp modelId="{C0ADA43B-088E-4258-9EB2-493CD702EE4F}">
      <dsp:nvSpPr>
        <dsp:cNvPr id="0" name=""/>
        <dsp:cNvSpPr/>
      </dsp:nvSpPr>
      <dsp:spPr>
        <a:xfrm>
          <a:off x="1235314" y="615397"/>
          <a:ext cx="5085432" cy="5085432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/>
            <a:t>Preparación y respuesta a emergencias</a:t>
          </a:r>
        </a:p>
      </dsp:txBody>
      <dsp:txXfrm>
        <a:off x="2240293" y="1160265"/>
        <a:ext cx="1483251" cy="10897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54E05-8529-4990-B705-E22D687CCB0D}">
      <dsp:nvSpPr>
        <dsp:cNvPr id="0" name=""/>
        <dsp:cNvSpPr/>
      </dsp:nvSpPr>
      <dsp:spPr>
        <a:xfrm rot="16200000">
          <a:off x="-723020" y="726249"/>
          <a:ext cx="4558493" cy="310599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b="1" kern="1200" dirty="0">
              <a:solidFill>
                <a:schemeClr val="tx1"/>
              </a:solidFill>
              <a:latin typeface="Arial Narrow" panose="020B0606020202030204" pitchFamily="34" charset="0"/>
            </a:rPr>
            <a:t>PELIGRO</a:t>
          </a:r>
        </a:p>
      </dsp:txBody>
      <dsp:txXfrm rot="5400000">
        <a:off x="3230" y="911698"/>
        <a:ext cx="3105993" cy="2735095"/>
      </dsp:txXfrm>
    </dsp:sp>
    <dsp:sp modelId="{299BE66F-5A43-4D99-9B92-610973480ADC}">
      <dsp:nvSpPr>
        <dsp:cNvPr id="0" name=""/>
        <dsp:cNvSpPr/>
      </dsp:nvSpPr>
      <dsp:spPr>
        <a:xfrm rot="16200000">
          <a:off x="2615921" y="726249"/>
          <a:ext cx="4558493" cy="3105993"/>
        </a:xfrm>
        <a:prstGeom prst="flowChartManualOperati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3137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Situación o característica intrínseca </a:t>
          </a:r>
          <a:r>
            <a:rPr lang="es-PE" sz="2700" b="0" kern="1200" dirty="0">
              <a:solidFill>
                <a:schemeClr val="tx1"/>
              </a:solidFill>
              <a:latin typeface="Arial Narrow" panose="020B0606020202030204" pitchFamily="34" charset="0"/>
            </a:rPr>
            <a:t>de algo capaz de ocasionar daños a las personas, equipos, procesos y ambiente. </a:t>
          </a:r>
          <a:endParaRPr lang="es-MX" sz="27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5400000">
        <a:off x="3342171" y="911698"/>
        <a:ext cx="3105993" cy="27350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F70BE-CC7F-4220-A18A-6C20EACB5F66}">
      <dsp:nvSpPr>
        <dsp:cNvPr id="0" name=""/>
        <dsp:cNvSpPr/>
      </dsp:nvSpPr>
      <dsp:spPr>
        <a:xfrm rot="16200000">
          <a:off x="-23206" y="25214"/>
          <a:ext cx="3116327" cy="306589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RIESGO</a:t>
          </a:r>
          <a:endParaRPr lang="es-MX" sz="2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5400000">
        <a:off x="2009" y="623264"/>
        <a:ext cx="3065898" cy="1869797"/>
      </dsp:txXfrm>
    </dsp:sp>
    <dsp:sp modelId="{ABDBD0BF-DA24-4542-ADE9-F27EC347022E}">
      <dsp:nvSpPr>
        <dsp:cNvPr id="0" name=""/>
        <dsp:cNvSpPr/>
      </dsp:nvSpPr>
      <dsp:spPr>
        <a:xfrm rot="16200000">
          <a:off x="3196798" y="25214"/>
          <a:ext cx="3116327" cy="3065898"/>
        </a:xfrm>
        <a:prstGeom prst="flowChartManualOperati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Probabilidad</a:t>
          </a:r>
          <a:r>
            <a:rPr lang="es-PE" sz="2400" b="0" kern="1200" dirty="0">
              <a:solidFill>
                <a:schemeClr val="tx1"/>
              </a:solidFill>
              <a:latin typeface="Arial Narrow" panose="020B0606020202030204" pitchFamily="34" charset="0"/>
            </a:rPr>
            <a:t> de que un peligro se materialice en determinadas condiciones y genere daños a las personas, equipos y al ambiente. </a:t>
          </a:r>
          <a:endParaRPr lang="es-MX" sz="2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5400000">
        <a:off x="3222013" y="623264"/>
        <a:ext cx="3065898" cy="18697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AB102-4530-49FD-B38A-E47AEB337077}">
      <dsp:nvSpPr>
        <dsp:cNvPr id="0" name=""/>
        <dsp:cNvSpPr/>
      </dsp:nvSpPr>
      <dsp:spPr>
        <a:xfrm>
          <a:off x="2978187" y="584854"/>
          <a:ext cx="5256528" cy="5256528"/>
        </a:xfrm>
        <a:prstGeom prst="blockArc">
          <a:avLst>
            <a:gd name="adj1" fmla="val 13500000"/>
            <a:gd name="adj2" fmla="val 16200000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BD917-8B8C-4547-A17C-2C332AA8C306}">
      <dsp:nvSpPr>
        <dsp:cNvPr id="0" name=""/>
        <dsp:cNvSpPr/>
      </dsp:nvSpPr>
      <dsp:spPr>
        <a:xfrm>
          <a:off x="2978187" y="584854"/>
          <a:ext cx="5256528" cy="5256528"/>
        </a:xfrm>
        <a:prstGeom prst="blockArc">
          <a:avLst>
            <a:gd name="adj1" fmla="val 10800000"/>
            <a:gd name="adj2" fmla="val 13500000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1C6DB-64E4-478D-BD2B-1A535021C29F}">
      <dsp:nvSpPr>
        <dsp:cNvPr id="0" name=""/>
        <dsp:cNvSpPr/>
      </dsp:nvSpPr>
      <dsp:spPr>
        <a:xfrm>
          <a:off x="2978187" y="584854"/>
          <a:ext cx="5256528" cy="5256528"/>
        </a:xfrm>
        <a:prstGeom prst="blockArc">
          <a:avLst>
            <a:gd name="adj1" fmla="val 8100000"/>
            <a:gd name="adj2" fmla="val 10800000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22D9E-50D7-4B49-967B-CCBCD1FFF07D}">
      <dsp:nvSpPr>
        <dsp:cNvPr id="0" name=""/>
        <dsp:cNvSpPr/>
      </dsp:nvSpPr>
      <dsp:spPr>
        <a:xfrm>
          <a:off x="2978187" y="584854"/>
          <a:ext cx="5256528" cy="5256528"/>
        </a:xfrm>
        <a:prstGeom prst="blockArc">
          <a:avLst>
            <a:gd name="adj1" fmla="val 5400000"/>
            <a:gd name="adj2" fmla="val 8100000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B1EB4-B305-4393-BFDD-C9AEC4618098}">
      <dsp:nvSpPr>
        <dsp:cNvPr id="0" name=""/>
        <dsp:cNvSpPr/>
      </dsp:nvSpPr>
      <dsp:spPr>
        <a:xfrm>
          <a:off x="2978187" y="584854"/>
          <a:ext cx="5256528" cy="5256528"/>
        </a:xfrm>
        <a:prstGeom prst="blockArc">
          <a:avLst>
            <a:gd name="adj1" fmla="val 2700000"/>
            <a:gd name="adj2" fmla="val 5400000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38677-E044-4446-A523-C311F56C1D1E}">
      <dsp:nvSpPr>
        <dsp:cNvPr id="0" name=""/>
        <dsp:cNvSpPr/>
      </dsp:nvSpPr>
      <dsp:spPr>
        <a:xfrm>
          <a:off x="2978187" y="584854"/>
          <a:ext cx="5256528" cy="5256528"/>
        </a:xfrm>
        <a:prstGeom prst="blockArc">
          <a:avLst>
            <a:gd name="adj1" fmla="val 0"/>
            <a:gd name="adj2" fmla="val 2700000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68B6E-4886-4ACC-8A91-31FF7A547BC3}">
      <dsp:nvSpPr>
        <dsp:cNvPr id="0" name=""/>
        <dsp:cNvSpPr/>
      </dsp:nvSpPr>
      <dsp:spPr>
        <a:xfrm>
          <a:off x="2978187" y="584854"/>
          <a:ext cx="5256528" cy="5256528"/>
        </a:xfrm>
        <a:prstGeom prst="blockArc">
          <a:avLst>
            <a:gd name="adj1" fmla="val 18900000"/>
            <a:gd name="adj2" fmla="val 0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7702C-4731-451A-A917-C6B5B86085C8}">
      <dsp:nvSpPr>
        <dsp:cNvPr id="0" name=""/>
        <dsp:cNvSpPr/>
      </dsp:nvSpPr>
      <dsp:spPr>
        <a:xfrm>
          <a:off x="2978187" y="584854"/>
          <a:ext cx="5256528" cy="5256528"/>
        </a:xfrm>
        <a:prstGeom prst="blockArc">
          <a:avLst>
            <a:gd name="adj1" fmla="val 16200000"/>
            <a:gd name="adj2" fmla="val 18900000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36D98-EA5F-4D38-B26D-126AD7D1E625}">
      <dsp:nvSpPr>
        <dsp:cNvPr id="0" name=""/>
        <dsp:cNvSpPr/>
      </dsp:nvSpPr>
      <dsp:spPr>
        <a:xfrm>
          <a:off x="4575332" y="2284904"/>
          <a:ext cx="2062238" cy="1856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REGISTROS OBLIGATORIOS            SG-SST</a:t>
          </a:r>
        </a:p>
      </dsp:txBody>
      <dsp:txXfrm>
        <a:off x="4877340" y="2556772"/>
        <a:ext cx="1458222" cy="1312692"/>
      </dsp:txXfrm>
    </dsp:sp>
    <dsp:sp modelId="{CBC17D23-7249-4B2A-8D9F-D98AF712FB00}">
      <dsp:nvSpPr>
        <dsp:cNvPr id="0" name=""/>
        <dsp:cNvSpPr/>
      </dsp:nvSpPr>
      <dsp:spPr>
        <a:xfrm>
          <a:off x="4978873" y="2462"/>
          <a:ext cx="1255155" cy="125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3E00"/>
            </a:buClr>
            <a:buFont typeface="Wingdings"/>
            <a:buNone/>
          </a:pPr>
          <a:r>
            <a:rPr lang="es-MX" sz="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a) Registro de accidentes de trabajo, enfermedades</a:t>
          </a:r>
          <a:r>
            <a:rPr lang="es-MX" sz="700" kern="1200" spc="-14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ocupacionales,  incidentes peligrosos y otros incidentes, constar la </a:t>
          </a:r>
          <a:r>
            <a:rPr lang="es-MX" sz="700" kern="1200" spc="-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investigación </a:t>
          </a:r>
          <a:r>
            <a:rPr lang="es-MX" sz="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y  medidas</a:t>
          </a:r>
          <a:r>
            <a:rPr lang="es-MX" sz="700" kern="1200" spc="-2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700" kern="1200" spc="-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correctivas.</a:t>
          </a:r>
          <a:endParaRPr lang="es-MX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62686" y="186275"/>
        <a:ext cx="887529" cy="887529"/>
      </dsp:txXfrm>
    </dsp:sp>
    <dsp:sp modelId="{95004C58-606F-43C0-B570-098ECBB9F28C}">
      <dsp:nvSpPr>
        <dsp:cNvPr id="0" name=""/>
        <dsp:cNvSpPr/>
      </dsp:nvSpPr>
      <dsp:spPr>
        <a:xfrm>
          <a:off x="6805386" y="759028"/>
          <a:ext cx="1255155" cy="125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3E00"/>
            </a:buClr>
            <a:buFont typeface="Wingdings"/>
            <a:buNone/>
          </a:pPr>
          <a:r>
            <a:rPr lang="es-MX" sz="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b) Registro de exámenes médicos</a:t>
          </a:r>
          <a:r>
            <a:rPr lang="es-MX" sz="900" kern="1200" spc="-8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ocupacionales.</a:t>
          </a:r>
          <a:endParaRPr lang="es-MX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89199" y="942841"/>
        <a:ext cx="887529" cy="887529"/>
      </dsp:txXfrm>
    </dsp:sp>
    <dsp:sp modelId="{87275D0E-AB98-4114-B46A-EB8DD9603EC6}">
      <dsp:nvSpPr>
        <dsp:cNvPr id="0" name=""/>
        <dsp:cNvSpPr/>
      </dsp:nvSpPr>
      <dsp:spPr>
        <a:xfrm>
          <a:off x="7561952" y="2585540"/>
          <a:ext cx="1255155" cy="125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3E00"/>
            </a:buClr>
            <a:buFont typeface="Wingdings"/>
            <a:buNone/>
          </a:pPr>
          <a:r>
            <a:rPr lang="es-MX" sz="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c) Registro del monitoreo de agentes físicos, químicos,</a:t>
          </a:r>
          <a:r>
            <a:rPr lang="es-MX" sz="800" kern="1200" spc="-1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biológicos,  psicosociales y factores de riesgo di</a:t>
          </a:r>
          <a:r>
            <a:rPr lang="es-MX" sz="800" kern="1200" spc="-11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ergonómicos.</a:t>
          </a:r>
          <a:endParaRPr lang="es-MX" sz="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45765" y="2769353"/>
        <a:ext cx="887529" cy="887529"/>
      </dsp:txXfrm>
    </dsp:sp>
    <dsp:sp modelId="{9920A3D4-219E-4482-BDAC-B6984D5C036E}">
      <dsp:nvSpPr>
        <dsp:cNvPr id="0" name=""/>
        <dsp:cNvSpPr/>
      </dsp:nvSpPr>
      <dsp:spPr>
        <a:xfrm>
          <a:off x="6805386" y="4412053"/>
          <a:ext cx="1255155" cy="125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d) Registro de inspecciones internas de seguridad y salud en</a:t>
          </a:r>
          <a:r>
            <a:rPr lang="es-MX" sz="1000" kern="1200" spc="-16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el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trabajo.</a:t>
          </a:r>
          <a:endParaRPr lang="es-MX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89199" y="4595866"/>
        <a:ext cx="887529" cy="887529"/>
      </dsp:txXfrm>
    </dsp:sp>
    <dsp:sp modelId="{85A366CD-A005-403E-A4FD-EBA3E60D36C9}">
      <dsp:nvSpPr>
        <dsp:cNvPr id="0" name=""/>
        <dsp:cNvSpPr/>
      </dsp:nvSpPr>
      <dsp:spPr>
        <a:xfrm>
          <a:off x="4978873" y="5168619"/>
          <a:ext cx="1255155" cy="125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3E00"/>
            </a:buClr>
            <a:buFont typeface="Wingdings"/>
            <a:buNone/>
          </a:pPr>
          <a:r>
            <a:rPr lang="es-MX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e) Registro de estadísticas de seguridad y</a:t>
          </a:r>
          <a:r>
            <a:rPr lang="es-MX" sz="1000" kern="1200" spc="-1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salud.</a:t>
          </a:r>
          <a:endParaRPr lang="es-MX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62686" y="5352432"/>
        <a:ext cx="887529" cy="887529"/>
      </dsp:txXfrm>
    </dsp:sp>
    <dsp:sp modelId="{CBED7627-4E8A-4818-BBC4-357CC6801B88}">
      <dsp:nvSpPr>
        <dsp:cNvPr id="0" name=""/>
        <dsp:cNvSpPr/>
      </dsp:nvSpPr>
      <dsp:spPr>
        <a:xfrm>
          <a:off x="3152361" y="4412053"/>
          <a:ext cx="1255155" cy="125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3E00"/>
            </a:buClr>
            <a:buFont typeface="Wingdings"/>
            <a:buNone/>
          </a:pPr>
          <a:r>
            <a:rPr lang="es-MX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f) Registro de equipos de seguridad o</a:t>
          </a:r>
          <a:r>
            <a:rPr lang="es-MX" sz="1000" kern="1200" spc="-10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emergencia.</a:t>
          </a:r>
          <a:endParaRPr lang="es-MX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6174" y="4595866"/>
        <a:ext cx="887529" cy="887529"/>
      </dsp:txXfrm>
    </dsp:sp>
    <dsp:sp modelId="{CE7DEF13-BA4D-4E73-BDB1-7A5F4A506DAB}">
      <dsp:nvSpPr>
        <dsp:cNvPr id="0" name=""/>
        <dsp:cNvSpPr/>
      </dsp:nvSpPr>
      <dsp:spPr>
        <a:xfrm>
          <a:off x="2395795" y="2585540"/>
          <a:ext cx="1255155" cy="125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3E00"/>
            </a:buClr>
            <a:buFont typeface="Wingdings"/>
            <a:buNone/>
          </a:pPr>
          <a:r>
            <a:rPr lang="es-MX" sz="900" kern="1200" spc="-4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g) </a:t>
          </a:r>
          <a:r>
            <a:rPr lang="es-MX" sz="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Registro de inducción, capacitación, entrenamiento y</a:t>
          </a:r>
          <a:r>
            <a:rPr lang="es-MX" sz="900" kern="1200" spc="-15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simulacros  de</a:t>
          </a:r>
          <a:r>
            <a:rPr lang="es-MX" sz="900" kern="1200" spc="-1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emergencia.</a:t>
          </a:r>
          <a:endParaRPr lang="es-MX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9608" y="2769353"/>
        <a:ext cx="887529" cy="887529"/>
      </dsp:txXfrm>
    </dsp:sp>
    <dsp:sp modelId="{92144085-4631-495A-9840-CC06669A9D70}">
      <dsp:nvSpPr>
        <dsp:cNvPr id="0" name=""/>
        <dsp:cNvSpPr/>
      </dsp:nvSpPr>
      <dsp:spPr>
        <a:xfrm>
          <a:off x="3152361" y="759028"/>
          <a:ext cx="1255155" cy="125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3E00"/>
            </a:buClr>
            <a:buFont typeface="Wingdings"/>
            <a:buNone/>
          </a:pPr>
          <a:r>
            <a:rPr lang="es-MX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h) Registro de</a:t>
          </a:r>
          <a:r>
            <a:rPr lang="es-MX" sz="1000" kern="1200" spc="-9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MX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auditorias.</a:t>
          </a:r>
          <a:endParaRPr lang="es-MX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6174" y="942841"/>
        <a:ext cx="887529" cy="887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1FBC1-DEF6-48E3-9F34-3723A6CD5D7D}">
      <dsp:nvSpPr>
        <dsp:cNvPr id="0" name=""/>
        <dsp:cNvSpPr/>
      </dsp:nvSpPr>
      <dsp:spPr>
        <a:xfrm>
          <a:off x="2070457" y="2850076"/>
          <a:ext cx="2530558" cy="2530558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/>
            <a:t>OBJETO: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/>
            <a:t>Promover una </a:t>
          </a:r>
          <a:r>
            <a:rPr lang="es-PE" sz="1400" b="1" u="sng" kern="1200" dirty="0"/>
            <a:t>cultura de prevención </a:t>
          </a:r>
          <a:r>
            <a:rPr lang="es-PE" sz="1400" b="1" kern="1200" dirty="0"/>
            <a:t>de riesgos laborales en el país.</a:t>
          </a:r>
          <a:endParaRPr lang="es-PE" sz="1050" b="1" kern="1200" dirty="0"/>
        </a:p>
      </dsp:txBody>
      <dsp:txXfrm>
        <a:off x="2579212" y="3442847"/>
        <a:ext cx="1513048" cy="1300759"/>
      </dsp:txXfrm>
    </dsp:sp>
    <dsp:sp modelId="{0EB4C020-4056-4543-84A7-2DEDFFC2C356}">
      <dsp:nvSpPr>
        <dsp:cNvPr id="0" name=""/>
        <dsp:cNvSpPr/>
      </dsp:nvSpPr>
      <dsp:spPr>
        <a:xfrm>
          <a:off x="619867" y="2230208"/>
          <a:ext cx="1840406" cy="1840406"/>
        </a:xfrm>
        <a:prstGeom prst="gear6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b="1" kern="1200" dirty="0"/>
            <a:t>ÁMBITO DE APLICACIÓN: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/>
            <a:t>A todos los sectores económicos y de servicios.</a:t>
          </a:r>
        </a:p>
      </dsp:txBody>
      <dsp:txXfrm>
        <a:off x="1083195" y="2696336"/>
        <a:ext cx="913750" cy="908150"/>
      </dsp:txXfrm>
    </dsp:sp>
    <dsp:sp modelId="{593FB0D7-8B6E-4CBC-A112-5D12D08A55DD}">
      <dsp:nvSpPr>
        <dsp:cNvPr id="0" name=""/>
        <dsp:cNvSpPr/>
      </dsp:nvSpPr>
      <dsp:spPr>
        <a:xfrm rot="20700000">
          <a:off x="1628947" y="982251"/>
          <a:ext cx="1803222" cy="1803222"/>
        </a:xfrm>
        <a:prstGeom prst="gear6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/>
            <a:t>Normativa Legal Vigente</a:t>
          </a:r>
        </a:p>
      </dsp:txBody>
      <dsp:txXfrm rot="-20700000">
        <a:off x="2024447" y="1377751"/>
        <a:ext cx="1012223" cy="1012223"/>
      </dsp:txXfrm>
    </dsp:sp>
    <dsp:sp modelId="{3FBE108A-E958-488C-97B4-9B7D52C12E2D}">
      <dsp:nvSpPr>
        <dsp:cNvPr id="0" name=""/>
        <dsp:cNvSpPr/>
      </dsp:nvSpPr>
      <dsp:spPr>
        <a:xfrm>
          <a:off x="1880361" y="2465663"/>
          <a:ext cx="3239115" cy="3239115"/>
        </a:xfrm>
        <a:prstGeom prst="circularArrow">
          <a:avLst>
            <a:gd name="adj1" fmla="val 4688"/>
            <a:gd name="adj2" fmla="val 299029"/>
            <a:gd name="adj3" fmla="val 2525101"/>
            <a:gd name="adj4" fmla="val 15842160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4855AA-A2DE-4717-8E60-50BBB48D4391}">
      <dsp:nvSpPr>
        <dsp:cNvPr id="0" name=""/>
        <dsp:cNvSpPr/>
      </dsp:nvSpPr>
      <dsp:spPr>
        <a:xfrm>
          <a:off x="272199" y="1842986"/>
          <a:ext cx="2353419" cy="23534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B684A0-B61D-4AA1-ADB0-482040E2F10D}">
      <dsp:nvSpPr>
        <dsp:cNvPr id="0" name=""/>
        <dsp:cNvSpPr/>
      </dsp:nvSpPr>
      <dsp:spPr>
        <a:xfrm>
          <a:off x="1211843" y="585532"/>
          <a:ext cx="2537460" cy="25374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5B12C-0FDE-4D8A-AF81-270A7C5D6F99}">
      <dsp:nvSpPr>
        <dsp:cNvPr id="0" name=""/>
        <dsp:cNvSpPr/>
      </dsp:nvSpPr>
      <dsp:spPr>
        <a:xfrm>
          <a:off x="0" y="494739"/>
          <a:ext cx="6553200" cy="4717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B29C1-1456-4CEC-97A9-C70DB154B8EB}">
      <dsp:nvSpPr>
        <dsp:cNvPr id="0" name=""/>
        <dsp:cNvSpPr/>
      </dsp:nvSpPr>
      <dsp:spPr>
        <a:xfrm>
          <a:off x="327340" y="238914"/>
          <a:ext cx="5890038" cy="552602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87" tIns="0" rIns="1733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/>
            <a:t>Rol fiscalizador y de control del </a:t>
          </a:r>
          <a:r>
            <a:rPr lang="es-PE" sz="2800" b="1" kern="1200" dirty="0"/>
            <a:t>ESTADO</a:t>
          </a:r>
          <a:r>
            <a:rPr lang="es-PE" sz="1800" b="1" kern="1200" dirty="0"/>
            <a:t>.</a:t>
          </a:r>
        </a:p>
      </dsp:txBody>
      <dsp:txXfrm>
        <a:off x="354316" y="265890"/>
        <a:ext cx="5836086" cy="498650"/>
      </dsp:txXfrm>
    </dsp:sp>
    <dsp:sp modelId="{F697CF10-06D7-49A7-BB70-75667BA07E72}">
      <dsp:nvSpPr>
        <dsp:cNvPr id="0" name=""/>
        <dsp:cNvSpPr/>
      </dsp:nvSpPr>
      <dsp:spPr>
        <a:xfrm>
          <a:off x="0" y="1453556"/>
          <a:ext cx="6553200" cy="4717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1A91F-E0D2-4B37-B8B8-79187794C55A}">
      <dsp:nvSpPr>
        <dsp:cNvPr id="0" name=""/>
        <dsp:cNvSpPr/>
      </dsp:nvSpPr>
      <dsp:spPr>
        <a:xfrm>
          <a:off x="306305" y="1197312"/>
          <a:ext cx="5862266" cy="552602"/>
        </a:xfrm>
        <a:prstGeom prst="roundRect">
          <a:avLst/>
        </a:prstGeom>
        <a:solidFill>
          <a:schemeClr val="accent5">
            <a:shade val="80000"/>
            <a:hueOff val="135632"/>
            <a:satOff val="2588"/>
            <a:lumOff val="114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87" tIns="0" rIns="1733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/>
            <a:t>Deber de prevención de los </a:t>
          </a:r>
          <a:r>
            <a:rPr lang="es-PE" sz="2800" b="1" kern="1200" dirty="0"/>
            <a:t>EMPLEADORES</a:t>
          </a:r>
          <a:r>
            <a:rPr lang="es-PE" sz="1800" b="1" kern="1200" dirty="0"/>
            <a:t>.</a:t>
          </a:r>
        </a:p>
      </dsp:txBody>
      <dsp:txXfrm>
        <a:off x="333281" y="1224288"/>
        <a:ext cx="5808314" cy="498650"/>
      </dsp:txXfrm>
    </dsp:sp>
    <dsp:sp modelId="{235565CD-6187-429C-9CAB-20CBB9786053}">
      <dsp:nvSpPr>
        <dsp:cNvPr id="0" name=""/>
        <dsp:cNvSpPr/>
      </dsp:nvSpPr>
      <dsp:spPr>
        <a:xfrm>
          <a:off x="0" y="2531417"/>
          <a:ext cx="6553200" cy="4717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B0418-FD5C-49EB-9D45-8CA36E685437}">
      <dsp:nvSpPr>
        <dsp:cNvPr id="0" name=""/>
        <dsp:cNvSpPr/>
      </dsp:nvSpPr>
      <dsp:spPr>
        <a:xfrm>
          <a:off x="316822" y="2174570"/>
          <a:ext cx="5890038" cy="671608"/>
        </a:xfrm>
        <a:prstGeom prst="roundRect">
          <a:avLst/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87" tIns="0" rIns="173387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/>
            <a:t>Participación de los </a:t>
          </a:r>
          <a:r>
            <a:rPr lang="es-PE" sz="2400" b="1" kern="1200" dirty="0"/>
            <a:t>TRABAJADORES </a:t>
          </a:r>
          <a:r>
            <a:rPr lang="es-PE" sz="1800" b="1" kern="1200" dirty="0"/>
            <a:t>y sus </a:t>
          </a:r>
          <a:r>
            <a:rPr lang="es-PE" sz="2400" b="1" kern="1200" dirty="0"/>
            <a:t>REPRESENTANTES</a:t>
          </a:r>
          <a:r>
            <a:rPr lang="es-PE" sz="1800" b="1" kern="1200" dirty="0"/>
            <a:t>.</a:t>
          </a:r>
        </a:p>
      </dsp:txBody>
      <dsp:txXfrm>
        <a:off x="349607" y="2207355"/>
        <a:ext cx="5824468" cy="6060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54E05-8529-4990-B705-E22D687CCB0D}">
      <dsp:nvSpPr>
        <dsp:cNvPr id="0" name=""/>
        <dsp:cNvSpPr/>
      </dsp:nvSpPr>
      <dsp:spPr>
        <a:xfrm rot="16200000">
          <a:off x="-1259635" y="1259635"/>
          <a:ext cx="5478550" cy="2959279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PE" sz="3200" b="1" kern="1200" dirty="0">
              <a:solidFill>
                <a:schemeClr val="bg1"/>
              </a:solidFill>
            </a:rPr>
            <a:t>INCIDENTE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PE" sz="2100" kern="1200" dirty="0">
              <a:solidFill>
                <a:schemeClr val="tx1">
                  <a:lumMod val="75000"/>
                  <a:lumOff val="25000"/>
                </a:schemeClr>
              </a:solidFill>
            </a:rPr>
            <a:t>Suceso acaecido en el curso del </a:t>
          </a:r>
          <a:r>
            <a:rPr lang="es-ES" altLang="es-PE" sz="21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trabajo o en relación con el</a:t>
          </a:r>
          <a:r>
            <a:rPr lang="es-ES" altLang="es-PE" sz="2100" kern="1200" dirty="0">
              <a:solidFill>
                <a:schemeClr val="tx1">
                  <a:lumMod val="75000"/>
                  <a:lumOff val="25000"/>
                </a:schemeClr>
              </a:solidFill>
            </a:rPr>
            <a:t>  trabajo, en el que </a:t>
          </a:r>
          <a:r>
            <a:rPr lang="es-ES" altLang="es-PE" sz="21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la persona afectada no  sufre lesiones corporales</a:t>
          </a:r>
          <a:r>
            <a:rPr lang="es-ES" altLang="es-PE" sz="2100" kern="1200" dirty="0">
              <a:solidFill>
                <a:schemeClr val="tx1">
                  <a:lumMod val="75000"/>
                  <a:lumOff val="25000"/>
                </a:schemeClr>
              </a:solidFill>
            </a:rPr>
            <a:t>, o en el que éstas sólo requieren cuidados de primeros auxilios.</a:t>
          </a:r>
          <a:endParaRPr lang="es-MX" sz="21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5400000">
        <a:off x="0" y="1095710"/>
        <a:ext cx="2959279" cy="32871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54E05-8529-4990-B705-E22D687CCB0D}">
      <dsp:nvSpPr>
        <dsp:cNvPr id="0" name=""/>
        <dsp:cNvSpPr/>
      </dsp:nvSpPr>
      <dsp:spPr>
        <a:xfrm rot="16200000">
          <a:off x="-1044702" y="1051162"/>
          <a:ext cx="5208318" cy="310599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PE" sz="2800" b="1" kern="1200" dirty="0">
              <a:solidFill>
                <a:schemeClr val="bg1"/>
              </a:solidFill>
              <a:latin typeface="Arial Body"/>
            </a:rPr>
            <a:t>ACCIDENTE DE TRABAJO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PE" sz="1900" i="1" kern="1200" dirty="0">
              <a:solidFill>
                <a:schemeClr val="tx1">
                  <a:lumMod val="75000"/>
                  <a:lumOff val="25000"/>
                </a:schemeClr>
              </a:solidFill>
              <a:latin typeface="Arial Body"/>
            </a:rPr>
            <a:t>Todo </a:t>
          </a:r>
          <a:r>
            <a:rPr lang="es-ES" altLang="es-PE" sz="1900" b="1" i="1" kern="1200" dirty="0">
              <a:solidFill>
                <a:schemeClr val="tx1">
                  <a:lumMod val="75000"/>
                  <a:lumOff val="25000"/>
                </a:schemeClr>
              </a:solidFill>
              <a:latin typeface="Arial Body"/>
            </a:rPr>
            <a:t>suceso repentino que sobrevenga </a:t>
          </a:r>
          <a:r>
            <a:rPr lang="es-ES" altLang="es-PE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Arial Body"/>
            </a:rPr>
            <a:t>por causa o </a:t>
          </a:r>
          <a:r>
            <a:rPr lang="es-ES" altLang="es-PE" sz="1900" b="1" i="1" kern="1200" dirty="0">
              <a:solidFill>
                <a:schemeClr val="tx1">
                  <a:lumMod val="75000"/>
                  <a:lumOff val="25000"/>
                </a:schemeClr>
              </a:solidFill>
              <a:latin typeface="Arial Body"/>
            </a:rPr>
            <a:t>con ocasión  del trabajo y que  produzca en el trabajador una lesión  orgánica</a:t>
          </a:r>
          <a:r>
            <a:rPr lang="es-ES" altLang="es-PE" sz="1900" i="1" kern="1200" dirty="0">
              <a:solidFill>
                <a:schemeClr val="tx1">
                  <a:lumMod val="75000"/>
                  <a:lumOff val="25000"/>
                </a:schemeClr>
              </a:solidFill>
              <a:latin typeface="Arial Body"/>
            </a:rPr>
            <a:t>,</a:t>
          </a:r>
          <a:r>
            <a:rPr lang="es-ES" altLang="es-PE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Arial Body"/>
            </a:rPr>
            <a:t> una  perturbación funcional, una invalidez o la muerte. </a:t>
          </a:r>
          <a:endParaRPr lang="es-MX" sz="1900" b="1" kern="1200" dirty="0">
            <a:solidFill>
              <a:schemeClr val="tx1"/>
            </a:solidFill>
            <a:latin typeface="Arial Body"/>
          </a:endParaRPr>
        </a:p>
      </dsp:txBody>
      <dsp:txXfrm rot="5400000">
        <a:off x="6460" y="1041664"/>
        <a:ext cx="3105993" cy="3124990"/>
      </dsp:txXfrm>
    </dsp:sp>
    <dsp:sp modelId="{299BE66F-5A43-4D99-9B92-610973480ADC}">
      <dsp:nvSpPr>
        <dsp:cNvPr id="0" name=""/>
        <dsp:cNvSpPr/>
      </dsp:nvSpPr>
      <dsp:spPr>
        <a:xfrm rot="16200000">
          <a:off x="2294238" y="1051162"/>
          <a:ext cx="5208318" cy="3105993"/>
        </a:xfrm>
        <a:prstGeom prst="flowChartManualOperati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PE" sz="2100" b="1" i="1" kern="1200" dirty="0">
              <a:solidFill>
                <a:srgbClr val="FF0000"/>
              </a:solidFill>
              <a:latin typeface="Arial Body"/>
            </a:rPr>
            <a:t>Es también AT</a:t>
          </a:r>
          <a:r>
            <a:rPr lang="es-ES" altLang="es-PE" sz="2100" kern="1200" dirty="0">
              <a:solidFill>
                <a:srgbClr val="FF0000"/>
              </a:solidFill>
              <a:latin typeface="Arial Body"/>
            </a:rPr>
            <a:t> </a:t>
          </a:r>
          <a:r>
            <a:rPr lang="es-ES" altLang="es-PE" sz="2100" kern="1200" dirty="0">
              <a:solidFill>
                <a:schemeClr val="tx1">
                  <a:lumMod val="75000"/>
                  <a:lumOff val="25000"/>
                </a:schemeClr>
              </a:solidFill>
              <a:latin typeface="Arial Body"/>
            </a:rPr>
            <a:t>aquel que se produce  durante la ejecución de órdenes del Empleador, o durante la ejecución de una labor bajo su autoridad, y aun fuera del lugar y horas de trabajo.</a:t>
          </a:r>
          <a:endParaRPr lang="es-MX" sz="2100" b="0" kern="1200" dirty="0">
            <a:solidFill>
              <a:schemeClr val="tx1"/>
            </a:solidFill>
            <a:latin typeface="Arial Body"/>
          </a:endParaRPr>
        </a:p>
      </dsp:txBody>
      <dsp:txXfrm rot="5400000">
        <a:off x="3345400" y="1041664"/>
        <a:ext cx="3105993" cy="3124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55BF7-1825-445B-AED0-1289F92B3128}">
      <dsp:nvSpPr>
        <dsp:cNvPr id="0" name=""/>
        <dsp:cNvSpPr/>
      </dsp:nvSpPr>
      <dsp:spPr>
        <a:xfrm>
          <a:off x="0" y="0"/>
          <a:ext cx="3764304" cy="3731848"/>
        </a:xfrm>
        <a:prstGeom prst="roundRect">
          <a:avLst>
            <a:gd name="adj" fmla="val 5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>
              <a:latin typeface="Arial Narrow" panose="020B0606020202030204" pitchFamily="34" charset="0"/>
            </a:rPr>
            <a:t>SST</a:t>
          </a:r>
        </a:p>
      </dsp:txBody>
      <dsp:txXfrm rot="16200000">
        <a:off x="-1153627" y="1153627"/>
        <a:ext cx="3060115" cy="752860"/>
      </dsp:txXfrm>
    </dsp:sp>
    <dsp:sp modelId="{26990F41-3D1A-43D8-9998-5387196EA8D8}">
      <dsp:nvSpPr>
        <dsp:cNvPr id="0" name=""/>
        <dsp:cNvSpPr/>
      </dsp:nvSpPr>
      <dsp:spPr>
        <a:xfrm>
          <a:off x="752860" y="0"/>
          <a:ext cx="2804406" cy="37318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i="1" kern="1200" dirty="0">
              <a:latin typeface="Arial Narrow" panose="020B0606020202030204" pitchFamily="34" charset="0"/>
            </a:rPr>
            <a:t>ACCIDENTE LEVE</a:t>
          </a:r>
          <a:r>
            <a:rPr lang="es-MX" sz="2500" kern="1200" dirty="0">
              <a:latin typeface="Arial Narrow" panose="020B0606020202030204" pitchFamily="34" charset="0"/>
            </a:rPr>
            <a:t>: suceso cuya lesión, resultado de la evaluación médica, que genera en el accidentado un </a:t>
          </a:r>
          <a:r>
            <a:rPr lang="es-MX" sz="2500" u="sng" kern="1200" dirty="0">
              <a:latin typeface="Arial Narrow" panose="020B0606020202030204" pitchFamily="34" charset="0"/>
            </a:rPr>
            <a:t>descanso breve con retorno máximo al día siguiente a sus labores habituales</a:t>
          </a:r>
          <a:r>
            <a:rPr lang="es-MX" sz="2500" kern="1200" dirty="0">
              <a:latin typeface="Arial Narrow" panose="020B0606020202030204" pitchFamily="34" charset="0"/>
            </a:rPr>
            <a:t>.</a:t>
          </a:r>
        </a:p>
      </dsp:txBody>
      <dsp:txXfrm>
        <a:off x="752860" y="0"/>
        <a:ext cx="2804406" cy="3731848"/>
      </dsp:txXfrm>
    </dsp:sp>
    <dsp:sp modelId="{1E761CBF-00C6-47A3-B24C-082A34122A4B}">
      <dsp:nvSpPr>
        <dsp:cNvPr id="0" name=""/>
        <dsp:cNvSpPr/>
      </dsp:nvSpPr>
      <dsp:spPr>
        <a:xfrm>
          <a:off x="3896929" y="0"/>
          <a:ext cx="3764304" cy="3731848"/>
        </a:xfrm>
        <a:prstGeom prst="roundRect">
          <a:avLst>
            <a:gd name="adj" fmla="val 500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>
              <a:latin typeface="Arial Narrow" panose="020B0606020202030204" pitchFamily="34" charset="0"/>
            </a:rPr>
            <a:t>SST</a:t>
          </a:r>
        </a:p>
      </dsp:txBody>
      <dsp:txXfrm rot="16200000">
        <a:off x="2743302" y="1153627"/>
        <a:ext cx="3060115" cy="752860"/>
      </dsp:txXfrm>
    </dsp:sp>
    <dsp:sp modelId="{B382EB9A-99E7-4CD6-978D-BCBC3E8A1C28}">
      <dsp:nvSpPr>
        <dsp:cNvPr id="0" name=""/>
        <dsp:cNvSpPr/>
      </dsp:nvSpPr>
      <dsp:spPr>
        <a:xfrm rot="5400000">
          <a:off x="3641470" y="2917617"/>
          <a:ext cx="548561" cy="5646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1EA4A-A796-4D55-8803-14881F592572}">
      <dsp:nvSpPr>
        <dsp:cNvPr id="0" name=""/>
        <dsp:cNvSpPr/>
      </dsp:nvSpPr>
      <dsp:spPr>
        <a:xfrm>
          <a:off x="4649790" y="0"/>
          <a:ext cx="2804406" cy="37318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1" kern="1200" dirty="0">
              <a:latin typeface="Arial Narrow" panose="020B0606020202030204" pitchFamily="34" charset="0"/>
            </a:rPr>
            <a:t>ACCIDENTE INCAPACITANTE</a:t>
          </a:r>
          <a:r>
            <a:rPr lang="es-MX" sz="2400" kern="1200" dirty="0">
              <a:latin typeface="Arial Narrow" panose="020B0606020202030204" pitchFamily="34" charset="0"/>
            </a:rPr>
            <a:t>: </a:t>
          </a:r>
          <a:r>
            <a:rPr lang="es-MX" sz="2300" kern="1200" dirty="0">
              <a:latin typeface="Arial Narrow" panose="020B0606020202030204" pitchFamily="34" charset="0"/>
            </a:rPr>
            <a:t>suceso cuya lesión, resultado de la evaluación médica, da lugar a </a:t>
          </a:r>
          <a:r>
            <a:rPr lang="es-MX" sz="2300" u="sng" kern="1200" dirty="0">
              <a:latin typeface="Arial Narrow" panose="020B0606020202030204" pitchFamily="34" charset="0"/>
            </a:rPr>
            <a:t>descanso, ausencia justificada al trabajo y tratamiento</a:t>
          </a:r>
          <a:r>
            <a:rPr lang="es-MX" sz="2300" kern="1200" dirty="0">
              <a:latin typeface="Arial Narrow" panose="020B0606020202030204" pitchFamily="34" charset="0"/>
            </a:rPr>
            <a:t>. Para fines estadísticos, no se tomará en cuenta el día de ocurrido el accidente.</a:t>
          </a:r>
        </a:p>
      </dsp:txBody>
      <dsp:txXfrm>
        <a:off x="4649790" y="0"/>
        <a:ext cx="2804406" cy="3731848"/>
      </dsp:txXfrm>
    </dsp:sp>
    <dsp:sp modelId="{82AA6E68-3DDB-4151-85A0-D242DDAF41F0}">
      <dsp:nvSpPr>
        <dsp:cNvPr id="0" name=""/>
        <dsp:cNvSpPr/>
      </dsp:nvSpPr>
      <dsp:spPr>
        <a:xfrm>
          <a:off x="7792984" y="0"/>
          <a:ext cx="3764304" cy="3731848"/>
        </a:xfrm>
        <a:prstGeom prst="roundRect">
          <a:avLst>
            <a:gd name="adj" fmla="val 5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>
              <a:latin typeface="Arial Narrow" panose="020B0606020202030204" pitchFamily="34" charset="0"/>
            </a:rPr>
            <a:t>SST</a:t>
          </a:r>
        </a:p>
      </dsp:txBody>
      <dsp:txXfrm rot="16200000">
        <a:off x="6639356" y="1153627"/>
        <a:ext cx="3060115" cy="752860"/>
      </dsp:txXfrm>
    </dsp:sp>
    <dsp:sp modelId="{FCA54114-5108-4BDD-A91D-860D7B8B5CE5}">
      <dsp:nvSpPr>
        <dsp:cNvPr id="0" name=""/>
        <dsp:cNvSpPr/>
      </dsp:nvSpPr>
      <dsp:spPr>
        <a:xfrm rot="5400000">
          <a:off x="7537525" y="2917617"/>
          <a:ext cx="548561" cy="5646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FD184-8BC2-4367-8F40-9A5713F344E8}">
      <dsp:nvSpPr>
        <dsp:cNvPr id="0" name=""/>
        <dsp:cNvSpPr/>
      </dsp:nvSpPr>
      <dsp:spPr>
        <a:xfrm>
          <a:off x="8545844" y="0"/>
          <a:ext cx="2804406" cy="37318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i="1" kern="1200" dirty="0">
              <a:solidFill>
                <a:schemeClr val="tx1"/>
              </a:solidFill>
              <a:latin typeface="Arial Narrow" panose="020B0606020202030204" pitchFamily="34" charset="0"/>
            </a:rPr>
            <a:t>ACCIDENTE MORTAL</a:t>
          </a:r>
          <a:r>
            <a:rPr lang="es-MX" sz="2500" b="0" i="0" kern="1200" dirty="0">
              <a:solidFill>
                <a:schemeClr val="tx1"/>
              </a:solidFill>
              <a:latin typeface="Arial Narrow" panose="020B0606020202030204" pitchFamily="34" charset="0"/>
            </a:rPr>
            <a:t>: suceso cuyas lesiones producen la </a:t>
          </a:r>
          <a:r>
            <a:rPr lang="es-MX" sz="2500" b="0" i="0" u="sng" kern="1200" dirty="0">
              <a:solidFill>
                <a:schemeClr val="tx1"/>
              </a:solidFill>
              <a:latin typeface="Arial Narrow" panose="020B0606020202030204" pitchFamily="34" charset="0"/>
            </a:rPr>
            <a:t>muerte del trabajador</a:t>
          </a:r>
          <a:r>
            <a:rPr lang="es-MX" sz="2500" b="0" i="0" kern="1200" dirty="0">
              <a:solidFill>
                <a:schemeClr val="tx1"/>
              </a:solidFill>
              <a:latin typeface="Arial Narrow" panose="020B0606020202030204" pitchFamily="34" charset="0"/>
            </a:rPr>
            <a:t>. Para efectos estadísticos debe considerarse la fecha de deceso.</a:t>
          </a:r>
          <a:endParaRPr lang="es-MX" sz="2500" b="1" i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8545844" y="0"/>
        <a:ext cx="2804406" cy="37318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99885-6217-451B-88A2-23255FA647DF}">
      <dsp:nvSpPr>
        <dsp:cNvPr id="0" name=""/>
        <dsp:cNvSpPr/>
      </dsp:nvSpPr>
      <dsp:spPr>
        <a:xfrm rot="16200000">
          <a:off x="847006" y="-847006"/>
          <a:ext cx="4042640" cy="573665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 CSST es </a:t>
          </a:r>
          <a:r>
            <a:rPr lang="es-PE" sz="24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bipartito y paritario</a:t>
          </a:r>
          <a:r>
            <a:rPr lang="es-PE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 Bipartito porque cuenta con representantes designados por el empleador y representantes elegidos por los trabajadores. Paritario porque ambos números de representantes deben ser iguales. </a:t>
          </a:r>
        </a:p>
      </dsp:txBody>
      <dsp:txXfrm rot="5400000">
        <a:off x="0" y="808528"/>
        <a:ext cx="5736652" cy="24255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CC010-563A-4B6F-8A4E-88F1AF302AE2}">
      <dsp:nvSpPr>
        <dsp:cNvPr id="0" name=""/>
        <dsp:cNvSpPr/>
      </dsp:nvSpPr>
      <dsp:spPr>
        <a:xfrm>
          <a:off x="5573334" y="2300370"/>
          <a:ext cx="1765309" cy="1765309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DOCUMENTOS DEL SGSST</a:t>
          </a:r>
        </a:p>
      </dsp:txBody>
      <dsp:txXfrm>
        <a:off x="5831858" y="2558894"/>
        <a:ext cx="1248261" cy="1248261"/>
      </dsp:txXfrm>
    </dsp:sp>
    <dsp:sp modelId="{304AA261-2702-45B9-8824-BD02D4B5FE6E}">
      <dsp:nvSpPr>
        <dsp:cNvPr id="0" name=""/>
        <dsp:cNvSpPr/>
      </dsp:nvSpPr>
      <dsp:spPr>
        <a:xfrm rot="16200000">
          <a:off x="6268028" y="1656263"/>
          <a:ext cx="375921" cy="600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6324416" y="1832692"/>
        <a:ext cx="263145" cy="360123"/>
      </dsp:txXfrm>
    </dsp:sp>
    <dsp:sp modelId="{D3E3F88F-5DE7-4FAA-A49D-0D170B95712A}">
      <dsp:nvSpPr>
        <dsp:cNvPr id="0" name=""/>
        <dsp:cNvSpPr/>
      </dsp:nvSpPr>
      <dsp:spPr>
        <a:xfrm>
          <a:off x="5661600" y="2305"/>
          <a:ext cx="1588778" cy="1588778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/>
            <a:t>1</a:t>
          </a:r>
          <a:r>
            <a:rPr lang="es-MX" sz="1500" kern="1200" dirty="0">
              <a:latin typeface="Arial Narrow" panose="020B0606020202030204" pitchFamily="34" charset="0"/>
            </a:rPr>
            <a:t>. Política y objetivos SST</a:t>
          </a:r>
        </a:p>
      </dsp:txBody>
      <dsp:txXfrm>
        <a:off x="5894271" y="234976"/>
        <a:ext cx="1123436" cy="1123436"/>
      </dsp:txXfrm>
    </dsp:sp>
    <dsp:sp modelId="{B912A626-AC6C-4E7E-939D-17CBA5679303}">
      <dsp:nvSpPr>
        <dsp:cNvPr id="0" name=""/>
        <dsp:cNvSpPr/>
      </dsp:nvSpPr>
      <dsp:spPr>
        <a:xfrm rot="19285714">
          <a:off x="7227068" y="2118113"/>
          <a:ext cx="375921" cy="600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18693"/>
            <a:satOff val="-2535"/>
            <a:lumOff val="94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7239370" y="2273311"/>
        <a:ext cx="263145" cy="360123"/>
      </dsp:txXfrm>
    </dsp:sp>
    <dsp:sp modelId="{B4CA17AB-33FE-4F29-B1FF-D03569366E26}">
      <dsp:nvSpPr>
        <dsp:cNvPr id="0" name=""/>
        <dsp:cNvSpPr/>
      </dsp:nvSpPr>
      <dsp:spPr>
        <a:xfrm>
          <a:off x="7527308" y="900783"/>
          <a:ext cx="1588778" cy="1588778"/>
        </a:xfrm>
        <a:prstGeom prst="ellipse">
          <a:avLst/>
        </a:prstGeom>
        <a:solidFill>
          <a:schemeClr val="accent1">
            <a:shade val="50000"/>
            <a:hueOff val="114998"/>
            <a:satOff val="-2801"/>
            <a:lumOff val="12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>
              <a:latin typeface="Arial Narrow" panose="020B0606020202030204" pitchFamily="34" charset="0"/>
            </a:rPr>
            <a:t>2. Reglamento Interno de SST (RISST)</a:t>
          </a:r>
        </a:p>
      </dsp:txBody>
      <dsp:txXfrm>
        <a:off x="7759979" y="1133454"/>
        <a:ext cx="1123436" cy="1123436"/>
      </dsp:txXfrm>
    </dsp:sp>
    <dsp:sp modelId="{F1887DFD-528D-4124-9BF4-A76F30762C65}">
      <dsp:nvSpPr>
        <dsp:cNvPr id="0" name=""/>
        <dsp:cNvSpPr/>
      </dsp:nvSpPr>
      <dsp:spPr>
        <a:xfrm rot="771429">
          <a:off x="7463932" y="3155879"/>
          <a:ext cx="375921" cy="600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7386"/>
            <a:satOff val="-5069"/>
            <a:lumOff val="189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7465346" y="3263372"/>
        <a:ext cx="263145" cy="360123"/>
      </dsp:txXfrm>
    </dsp:sp>
    <dsp:sp modelId="{BAB30E5D-07AA-4003-8187-EEF848BF0D9D}">
      <dsp:nvSpPr>
        <dsp:cNvPr id="0" name=""/>
        <dsp:cNvSpPr/>
      </dsp:nvSpPr>
      <dsp:spPr>
        <a:xfrm>
          <a:off x="7988100" y="2919644"/>
          <a:ext cx="1588778" cy="1588778"/>
        </a:xfrm>
        <a:prstGeom prst="ellipse">
          <a:avLst/>
        </a:prstGeom>
        <a:solidFill>
          <a:schemeClr val="accent1">
            <a:shade val="50000"/>
            <a:hueOff val="229996"/>
            <a:satOff val="-5601"/>
            <a:lumOff val="245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>
              <a:latin typeface="Arial Narrow" panose="020B0606020202030204" pitchFamily="34" charset="0"/>
            </a:rPr>
            <a:t>3. IPERC</a:t>
          </a:r>
          <a:endParaRPr lang="es-MX" sz="1500" kern="1200" dirty="0">
            <a:latin typeface="Arial Narrow" panose="020B0606020202030204" pitchFamily="34" charset="0"/>
          </a:endParaRPr>
        </a:p>
      </dsp:txBody>
      <dsp:txXfrm>
        <a:off x="8220771" y="3152315"/>
        <a:ext cx="1123436" cy="1123436"/>
      </dsp:txXfrm>
    </dsp:sp>
    <dsp:sp modelId="{FDBDCA2C-6606-4DC6-B903-022827B56DBF}">
      <dsp:nvSpPr>
        <dsp:cNvPr id="0" name=""/>
        <dsp:cNvSpPr/>
      </dsp:nvSpPr>
      <dsp:spPr>
        <a:xfrm rot="3857143">
          <a:off x="6800255" y="3988103"/>
          <a:ext cx="375921" cy="600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6079"/>
            <a:satOff val="-7604"/>
            <a:lumOff val="283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6832177" y="4057340"/>
        <a:ext cx="263145" cy="360123"/>
      </dsp:txXfrm>
    </dsp:sp>
    <dsp:sp modelId="{71A066F1-E6F5-4E75-80A1-0BE4B775F4F9}">
      <dsp:nvSpPr>
        <dsp:cNvPr id="0" name=""/>
        <dsp:cNvSpPr/>
      </dsp:nvSpPr>
      <dsp:spPr>
        <a:xfrm>
          <a:off x="6696990" y="4538645"/>
          <a:ext cx="1588778" cy="1588778"/>
        </a:xfrm>
        <a:prstGeom prst="ellipse">
          <a:avLst/>
        </a:prstGeom>
        <a:solidFill>
          <a:schemeClr val="accent1">
            <a:shade val="50000"/>
            <a:hueOff val="344994"/>
            <a:satOff val="-8402"/>
            <a:lumOff val="36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>
              <a:latin typeface="Arial Narrow" panose="020B0606020202030204" pitchFamily="34" charset="0"/>
            </a:rPr>
            <a:t>4. Mapa de Riesgo</a:t>
          </a:r>
        </a:p>
      </dsp:txBody>
      <dsp:txXfrm>
        <a:off x="6929661" y="4771316"/>
        <a:ext cx="1123436" cy="1123436"/>
      </dsp:txXfrm>
    </dsp:sp>
    <dsp:sp modelId="{B0E20FAD-13D5-4E50-AADC-633394077E7E}">
      <dsp:nvSpPr>
        <dsp:cNvPr id="0" name=""/>
        <dsp:cNvSpPr/>
      </dsp:nvSpPr>
      <dsp:spPr>
        <a:xfrm rot="6942857">
          <a:off x="5735801" y="3988103"/>
          <a:ext cx="375921" cy="600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6079"/>
            <a:satOff val="-7604"/>
            <a:lumOff val="283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5816655" y="4057340"/>
        <a:ext cx="263145" cy="360123"/>
      </dsp:txXfrm>
    </dsp:sp>
    <dsp:sp modelId="{B56FE5FE-E3E2-4809-97B9-13B61467EEFD}">
      <dsp:nvSpPr>
        <dsp:cNvPr id="0" name=""/>
        <dsp:cNvSpPr/>
      </dsp:nvSpPr>
      <dsp:spPr>
        <a:xfrm>
          <a:off x="4626210" y="4538645"/>
          <a:ext cx="1588778" cy="1588778"/>
        </a:xfrm>
        <a:prstGeom prst="ellipse">
          <a:avLst/>
        </a:prstGeom>
        <a:solidFill>
          <a:schemeClr val="accent1">
            <a:shade val="50000"/>
            <a:hueOff val="344994"/>
            <a:satOff val="-8402"/>
            <a:lumOff val="36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>
              <a:latin typeface="Arial Narrow" panose="020B0606020202030204" pitchFamily="34" charset="0"/>
            </a:rPr>
            <a:t>5. Planificación de la actividad preventiva</a:t>
          </a:r>
        </a:p>
      </dsp:txBody>
      <dsp:txXfrm>
        <a:off x="4858881" y="4771316"/>
        <a:ext cx="1123436" cy="1123436"/>
      </dsp:txXfrm>
    </dsp:sp>
    <dsp:sp modelId="{2792BC36-A37B-4995-BBB0-06921DEE3F4F}">
      <dsp:nvSpPr>
        <dsp:cNvPr id="0" name=""/>
        <dsp:cNvSpPr/>
      </dsp:nvSpPr>
      <dsp:spPr>
        <a:xfrm rot="10028571">
          <a:off x="5072124" y="3155879"/>
          <a:ext cx="375921" cy="600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7386"/>
            <a:satOff val="-5069"/>
            <a:lumOff val="189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5183486" y="3263372"/>
        <a:ext cx="263145" cy="360123"/>
      </dsp:txXfrm>
    </dsp:sp>
    <dsp:sp modelId="{D8B0EFBA-6ECF-451E-8044-C90F721386C0}">
      <dsp:nvSpPr>
        <dsp:cNvPr id="0" name=""/>
        <dsp:cNvSpPr/>
      </dsp:nvSpPr>
      <dsp:spPr>
        <a:xfrm>
          <a:off x="3335100" y="2919644"/>
          <a:ext cx="1588778" cy="1588778"/>
        </a:xfrm>
        <a:prstGeom prst="ellipse">
          <a:avLst/>
        </a:prstGeom>
        <a:solidFill>
          <a:schemeClr val="accent1">
            <a:shade val="50000"/>
            <a:hueOff val="229996"/>
            <a:satOff val="-5601"/>
            <a:lumOff val="245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>
              <a:latin typeface="Arial Narrow" panose="020B0606020202030204" pitchFamily="34" charset="0"/>
            </a:rPr>
            <a:t>6. Programa Anual de SST</a:t>
          </a:r>
        </a:p>
      </dsp:txBody>
      <dsp:txXfrm>
        <a:off x="3567771" y="3152315"/>
        <a:ext cx="1123436" cy="1123436"/>
      </dsp:txXfrm>
    </dsp:sp>
    <dsp:sp modelId="{BC14B1EA-6AD9-414D-8737-5326EF7AA0C2}">
      <dsp:nvSpPr>
        <dsp:cNvPr id="0" name=""/>
        <dsp:cNvSpPr/>
      </dsp:nvSpPr>
      <dsp:spPr>
        <a:xfrm rot="13114286">
          <a:off x="5308988" y="2118113"/>
          <a:ext cx="375921" cy="600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18693"/>
            <a:satOff val="-2535"/>
            <a:lumOff val="94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500" kern="1200"/>
        </a:p>
      </dsp:txBody>
      <dsp:txXfrm rot="10800000">
        <a:off x="5409462" y="2273311"/>
        <a:ext cx="263145" cy="360123"/>
      </dsp:txXfrm>
    </dsp:sp>
    <dsp:sp modelId="{6126B134-03A6-437A-A9EA-9A73BED5429D}">
      <dsp:nvSpPr>
        <dsp:cNvPr id="0" name=""/>
        <dsp:cNvSpPr/>
      </dsp:nvSpPr>
      <dsp:spPr>
        <a:xfrm>
          <a:off x="3795891" y="900783"/>
          <a:ext cx="1588778" cy="1588778"/>
        </a:xfrm>
        <a:prstGeom prst="ellipse">
          <a:avLst/>
        </a:prstGeom>
        <a:solidFill>
          <a:schemeClr val="accent1">
            <a:shade val="50000"/>
            <a:hueOff val="114998"/>
            <a:satOff val="-2801"/>
            <a:lumOff val="12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>
              <a:latin typeface="Arial Narrow" panose="020B0606020202030204" pitchFamily="34" charset="0"/>
            </a:rPr>
            <a:t>7. Registros Obligatorios  del SG-SST</a:t>
          </a:r>
        </a:p>
      </dsp:txBody>
      <dsp:txXfrm>
        <a:off x="4028562" y="1133454"/>
        <a:ext cx="1123436" cy="11234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7ABEE-C20B-45E5-8B1C-55D63C862057}">
      <dsp:nvSpPr>
        <dsp:cNvPr id="0" name=""/>
        <dsp:cNvSpPr/>
      </dsp:nvSpPr>
      <dsp:spPr>
        <a:xfrm>
          <a:off x="569831" y="0"/>
          <a:ext cx="6096068" cy="3925229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C3CC7-FB93-4A0A-8D57-CAD343AC85D1}">
      <dsp:nvSpPr>
        <dsp:cNvPr id="0" name=""/>
        <dsp:cNvSpPr/>
      </dsp:nvSpPr>
      <dsp:spPr>
        <a:xfrm>
          <a:off x="2451" y="1177568"/>
          <a:ext cx="1592653" cy="157009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latin typeface="+mj-lt"/>
            </a:rPr>
            <a:t>Ser específica, apropiada a la naturaleza.</a:t>
          </a:r>
        </a:p>
      </dsp:txBody>
      <dsp:txXfrm>
        <a:off x="79097" y="1254214"/>
        <a:ext cx="1439361" cy="1416799"/>
      </dsp:txXfrm>
    </dsp:sp>
    <dsp:sp modelId="{E5467CC2-FBEC-4003-8E55-2F7E662B0EAF}">
      <dsp:nvSpPr>
        <dsp:cNvPr id="0" name=""/>
        <dsp:cNvSpPr/>
      </dsp:nvSpPr>
      <dsp:spPr>
        <a:xfrm>
          <a:off x="1860547" y="1177568"/>
          <a:ext cx="1592653" cy="1570091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>
              <a:latin typeface="+mj-lt"/>
            </a:rPr>
            <a:t>Ser concisa, clara, estar fechada y firmada por el empleador o el representante de mayor rango en la empresa.</a:t>
          </a:r>
        </a:p>
      </dsp:txBody>
      <dsp:txXfrm>
        <a:off x="1937193" y="1254214"/>
        <a:ext cx="1439361" cy="1416799"/>
      </dsp:txXfrm>
    </dsp:sp>
    <dsp:sp modelId="{311DE174-983D-4AA1-B611-6EA6FCC25F48}">
      <dsp:nvSpPr>
        <dsp:cNvPr id="0" name=""/>
        <dsp:cNvSpPr/>
      </dsp:nvSpPr>
      <dsp:spPr>
        <a:xfrm>
          <a:off x="3718643" y="1177568"/>
          <a:ext cx="1592653" cy="1570091"/>
        </a:xfrm>
        <a:prstGeom prst="round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>
              <a:solidFill>
                <a:schemeClr val="tx1"/>
              </a:solidFill>
              <a:latin typeface="+mj-lt"/>
            </a:rPr>
            <a:t>Ser difundida a todas las personas en el lugar de trabajo.</a:t>
          </a:r>
        </a:p>
      </dsp:txBody>
      <dsp:txXfrm>
        <a:off x="3795289" y="1254214"/>
        <a:ext cx="1439361" cy="1416799"/>
      </dsp:txXfrm>
    </dsp:sp>
    <dsp:sp modelId="{6C7A9BF7-C122-472C-BD5B-ECC3A0AFDD6F}">
      <dsp:nvSpPr>
        <dsp:cNvPr id="0" name=""/>
        <dsp:cNvSpPr/>
      </dsp:nvSpPr>
      <dsp:spPr>
        <a:xfrm>
          <a:off x="5576739" y="1177568"/>
          <a:ext cx="1592653" cy="1570091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>
              <a:latin typeface="+mj-lt"/>
            </a:rPr>
            <a:t>Ser actualizada periódicamente.</a:t>
          </a:r>
        </a:p>
      </dsp:txBody>
      <dsp:txXfrm>
        <a:off x="5653385" y="1254214"/>
        <a:ext cx="1439361" cy="1416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10021-C577-4B8E-BF7E-49B59CD12DD1}" type="datetimeFigureOut">
              <a:rPr lang="es-PE" smtClean="0"/>
              <a:t>30/11/2023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C5514-830A-4314-9D9F-0D2A78C3A37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2810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C5514-830A-4314-9D9F-0D2A78C3A37F}" type="slidenum">
              <a:rPr lang="es-PE" smtClean="0"/>
              <a:t>14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6448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5514-830A-4314-9D9F-0D2A78C3A37F}" type="slidenum">
              <a:rPr lang="es-PE" smtClean="0"/>
              <a:t>22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813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C5514-830A-4314-9D9F-0D2A78C3A37F}" type="slidenum">
              <a:rPr lang="es-PE" smtClean="0"/>
              <a:t>24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1280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3AE150-96C9-1383-FCA6-FA6931A0D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751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786CA42-6309-2509-81A0-81B227090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7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CC9B234-2646-F04A-AEF3-AE01998A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1C8B-3AF4-4BB8-AA06-70F80957ACB5}" type="datetimeFigureOut">
              <a:rPr lang="es-PE" smtClean="0"/>
              <a:t>30/11/2023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400669C-A9ED-E2A7-0002-C550D257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C7AED0E-2049-9A16-1399-398BC611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BE40-A711-44D2-A439-5445E5EF1B7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8570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CD6869-BCD4-4745-CD5F-8A47E6AC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8145"/>
            <a:ext cx="10515600" cy="9952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88F710F-F8EA-0F2D-033F-91B43FEEF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813095"/>
            <a:ext cx="10515600" cy="312117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22CFE39-5099-4D42-71F2-9350BE3A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1C8B-3AF4-4BB8-AA06-70F80957ACB5}" type="datetimeFigureOut">
              <a:rPr lang="es-PE" smtClean="0"/>
              <a:t>30/11/2023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99AC13-B9B1-8D4B-3C73-97EA1C6B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F12A34C-3624-4561-0EFA-CB0BA0B4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BE40-A711-44D2-A439-5445E5EF1B7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264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4C8AA3E-359F-5430-F81D-82494156F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96955"/>
            <a:ext cx="2628900" cy="488000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EC27939-2474-CD02-3B12-556A57202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96955"/>
            <a:ext cx="7734300" cy="488000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CA573F2-01D3-43FD-5214-F282B50B9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1C8B-3AF4-4BB8-AA06-70F80957ACB5}" type="datetimeFigureOut">
              <a:rPr lang="es-PE" smtClean="0"/>
              <a:t>30/11/2023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98C911B-E7B9-E255-3EA3-8FEB3774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8E47230-34C6-ABDE-B1F7-0A27A527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BE40-A711-44D2-A439-5445E5EF1B7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2826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AEF6D0-54E7-2C27-B883-82939CE7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418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03D206-F6AB-A54B-56CA-7B468C2BF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8368"/>
            <a:ext cx="10515600" cy="31025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FBD849-1A3B-2D20-407C-55498518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1C8B-3AF4-4BB8-AA06-70F80957ACB5}" type="datetimeFigureOut">
              <a:rPr lang="es-PE" smtClean="0"/>
              <a:t>30/11/2023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DBCCD76-D513-7359-1494-AB5911FB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8DCCD9A-07F0-1409-77CE-F2B287AE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BE40-A711-44D2-A439-5445E5EF1B7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7048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917DA8-A388-F6CF-DC29-2A3EB5FF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49BEF2F-DB8D-3D4F-6201-8D397B77A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30EC97-DEEA-CE8B-414D-038BA806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1C8B-3AF4-4BB8-AA06-70F80957ACB5}" type="datetimeFigureOut">
              <a:rPr lang="es-PE" smtClean="0"/>
              <a:t>30/11/2023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6D6D37C-AB87-5B35-7236-A10C4A16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BC1A79C-BFF7-036C-0583-AE18D7E0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BE40-A711-44D2-A439-5445E5EF1B7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8290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0F0D11-0093-B7A2-C62D-72AEEEC9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475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188CFAE-E0EF-EBEA-5040-04FAB1565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5339"/>
            <a:ext cx="5181600" cy="31917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3968E71-6313-E1F0-BEE1-347C9CE2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05339"/>
            <a:ext cx="5181600" cy="31917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CAB591B-4635-94F5-F110-26F7C761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1C8B-3AF4-4BB8-AA06-70F80957ACB5}" type="datetimeFigureOut">
              <a:rPr lang="es-PE" smtClean="0"/>
              <a:t>30/11/2023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E75F97-A99F-A70F-11FA-2F9F5D72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C118AB9-9475-828B-0DE5-8FDC42DF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BE40-A711-44D2-A439-5445E5EF1B7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597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97615-9BD8-5A21-DB1D-3C339561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A72A94E-4ECF-8402-75BF-F3AD65431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7EFFCC1-DD6F-855B-437C-6F48DD305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D0F337E-6586-210C-C9A7-8D042FC9F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31AB86F-A847-AE73-E649-DAEF83A50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0C9CB51-23F5-4246-219F-4BA3C322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1C8B-3AF4-4BB8-AA06-70F80957ACB5}" type="datetimeFigureOut">
              <a:rPr lang="es-PE" smtClean="0"/>
              <a:t>30/11/2023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735AFF9-4C91-B4D9-DD9E-1C8185D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9A5BD16-6B04-2787-9D37-B29F2D05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BE40-A711-44D2-A439-5445E5EF1B7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5415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11F864-0393-DC26-4C0E-EE745C63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4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C4A9415-CBA4-A801-4DB2-D98609B8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1C8B-3AF4-4BB8-AA06-70F80957ACB5}" type="datetimeFigureOut">
              <a:rPr lang="es-PE" smtClean="0"/>
              <a:t>30/11/2023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2CC13B5-8D72-F16A-D34A-D5A723D0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1B1367A-302D-BA7A-3624-A7ABB1C1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BE40-A711-44D2-A439-5445E5EF1B7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440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C405F85-8C66-F725-CB17-E061C9D2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1C8B-3AF4-4BB8-AA06-70F80957ACB5}" type="datetimeFigureOut">
              <a:rPr lang="es-PE" smtClean="0"/>
              <a:t>30/11/2023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C2A1BC6-49AF-44A2-962E-724E120B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975DECB-19F8-4988-2D82-89E0042A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BE40-A711-44D2-A439-5445E5EF1B7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8239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EEBD07-BE5B-FBA3-686C-7CDB60D2C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30017"/>
            <a:ext cx="3932237" cy="9471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1251C5A-A6A3-91D2-4C34-7295F8235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760242"/>
            <a:ext cx="6172200" cy="2884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A83BA99-709A-6645-5965-B8ABAC960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830217"/>
            <a:ext cx="3932237" cy="22561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1863E3-A855-ED01-A7A3-0A22C99D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1C8B-3AF4-4BB8-AA06-70F80957ACB5}" type="datetimeFigureOut">
              <a:rPr lang="es-PE" smtClean="0"/>
              <a:t>30/11/2023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A97D84-03F7-4072-5496-202022F5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CFF517D-9868-4CAD-C037-0CA62B64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BE40-A711-44D2-A439-5445E5EF1B7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1849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152444-47F2-AB49-2820-6502D661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86000"/>
            <a:ext cx="3932237" cy="969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F09649A-EBD4-64EB-4249-B74ED539B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02228"/>
            <a:ext cx="6172200" cy="46932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C94DA2E-656C-8B4C-5671-8D4979B63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886200"/>
            <a:ext cx="3932237" cy="23093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5192E9C-2493-6F1B-C241-F9B92A5D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1C8B-3AF4-4BB8-AA06-70F80957ACB5}" type="datetimeFigureOut">
              <a:rPr lang="es-PE" smtClean="0"/>
              <a:t>30/11/2023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B7E730-2FD9-13A6-28B4-A8461B70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439DAF1-3793-909F-B739-042FA6EC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BE40-A711-44D2-A439-5445E5EF1B7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4170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BA38729-58C8-3CE9-2339-3D57F9B4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E7820E2-C76A-15E0-118E-34D35ADF4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19993"/>
            <a:ext cx="10515600" cy="4156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644692-519B-8801-BCC3-27B6A38A6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1C8B-3AF4-4BB8-AA06-70F80957ACB5}" type="datetimeFigureOut">
              <a:rPr lang="es-PE" smtClean="0"/>
              <a:t>30/11/2023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D9EFC6-474F-83B3-C2EB-10DB8AA6C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AE70A92-9779-79F4-E6EC-1649A109A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BE40-A711-44D2-A439-5445E5EF1B7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8659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otham Rounded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Rounded Book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Rounded Book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Rounded Book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Rounded Book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Rounded Book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hdphoto" Target="../media/hdphoto1.wdp"/><Relationship Id="rId5" Type="http://schemas.openxmlformats.org/officeDocument/2006/relationships/diagramColors" Target="../diagrams/colors12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;p2">
            <a:extLst>
              <a:ext uri="{FF2B5EF4-FFF2-40B4-BE49-F238E27FC236}">
                <a16:creationId xmlns:a16="http://schemas.microsoft.com/office/drawing/2014/main" xmlns="" id="{0F8713FA-9BCE-475F-A89B-0CD8AC4EBB2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3554945"/>
            <a:ext cx="9144000" cy="70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243D7B"/>
              </a:buClr>
              <a:buSzPts val="8000"/>
            </a:pPr>
            <a:r>
              <a:rPr lang="es-MX" sz="4400" dirty="0">
                <a:solidFill>
                  <a:srgbClr val="243D7B"/>
                </a:solidFill>
                <a:latin typeface="Century Gothic"/>
                <a:sym typeface="Century Gothic"/>
              </a:rPr>
              <a:t>TEMA:</a:t>
            </a:r>
            <a:br>
              <a:rPr lang="es-MX" sz="4400" dirty="0">
                <a:solidFill>
                  <a:srgbClr val="243D7B"/>
                </a:solidFill>
                <a:latin typeface="Century Gothic"/>
                <a:sym typeface="Century Gothic"/>
              </a:rPr>
            </a:br>
            <a:r>
              <a:rPr lang="es-MX" sz="3200" dirty="0" smtClean="0">
                <a:latin typeface="Century Gothic"/>
                <a:sym typeface="Century Gothic"/>
              </a:rPr>
              <a:t>INDUCCIÓN DE SEGURIDAD Y SALUD EN EL TRABAJO</a:t>
            </a:r>
            <a:endParaRPr lang="es-PE" sz="3200" dirty="0">
              <a:latin typeface="Century Gothic"/>
              <a:sym typeface="Century Gothic"/>
            </a:endParaRPr>
          </a:p>
        </p:txBody>
      </p:sp>
      <p:sp>
        <p:nvSpPr>
          <p:cNvPr id="5" name="Google Shape;91;p2">
            <a:extLst>
              <a:ext uri="{FF2B5EF4-FFF2-40B4-BE49-F238E27FC236}">
                <a16:creationId xmlns:a16="http://schemas.microsoft.com/office/drawing/2014/main" xmlns="" id="{EE5D049A-74FC-4526-AEE8-82D18DBBE08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4553933"/>
            <a:ext cx="9144000" cy="190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3D7B"/>
              </a:buClr>
              <a:buSzPts val="2400"/>
              <a:buFont typeface="Arial"/>
              <a:buNone/>
            </a:pPr>
            <a:r>
              <a:rPr lang="es-ES" sz="2400" b="1" i="0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Oficina General de Recursos Humanos</a:t>
            </a:r>
            <a:endParaRPr sz="2400" b="1" i="0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xmlns="" id="{22CC8441-60B5-4D92-8148-F4619CCE5BB3}"/>
              </a:ext>
            </a:extLst>
          </p:cNvPr>
          <p:cNvSpPr txBox="1"/>
          <p:nvPr/>
        </p:nvSpPr>
        <p:spPr>
          <a:xfrm>
            <a:off x="5136570" y="5507531"/>
            <a:ext cx="1918860" cy="766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b="1" dirty="0">
                <a:solidFill>
                  <a:srgbClr val="243D7B"/>
                </a:solidFill>
                <a:latin typeface="Century Gothic"/>
                <a:ea typeface="+mj-ea"/>
                <a:cs typeface="+mj-cs"/>
              </a:rPr>
              <a:t>202</a:t>
            </a:r>
            <a:r>
              <a:rPr lang="es-PE" sz="4900" b="1" dirty="0">
                <a:solidFill>
                  <a:srgbClr val="243D7B"/>
                </a:solidFill>
                <a:latin typeface="Century Gothic"/>
                <a:ea typeface="+mj-ea"/>
                <a:cs typeface="+mj-cs"/>
              </a:rPr>
              <a:t>3</a:t>
            </a:r>
            <a:endParaRPr sz="4900" b="1" dirty="0">
              <a:solidFill>
                <a:srgbClr val="243D7B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1816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xmlns="" id="{FB438081-7611-B8F7-7866-F7F1E429FBA4}"/>
              </a:ext>
            </a:extLst>
          </p:cNvPr>
          <p:cNvSpPr/>
          <p:nvPr/>
        </p:nvSpPr>
        <p:spPr>
          <a:xfrm>
            <a:off x="370614" y="2293496"/>
            <a:ext cx="41848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PE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El empleador, en consulta con los trabajadores y sus representantes, expone por escrito la Política de SST, que debe:</a:t>
            </a:r>
          </a:p>
          <a:p>
            <a:pPr algn="just">
              <a:defRPr/>
            </a:pPr>
            <a:endParaRPr lang="es-PE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3" name="Diagrama 4">
            <a:extLst>
              <a:ext uri="{FF2B5EF4-FFF2-40B4-BE49-F238E27FC236}">
                <a16:creationId xmlns:a16="http://schemas.microsoft.com/office/drawing/2014/main" xmlns="" id="{D1C26E8F-A2D4-47E3-C78C-345720D0B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18184"/>
              </p:ext>
            </p:extLst>
          </p:nvPr>
        </p:nvGraphicFramePr>
        <p:xfrm>
          <a:off x="242260" y="2694189"/>
          <a:ext cx="7171845" cy="392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5">
            <a:extLst>
              <a:ext uri="{FF2B5EF4-FFF2-40B4-BE49-F238E27FC236}">
                <a16:creationId xmlns:a16="http://schemas.microsoft.com/office/drawing/2014/main" xmlns="" id="{2D036E65-CD4F-1015-5076-D71977829ABD}"/>
              </a:ext>
            </a:extLst>
          </p:cNvPr>
          <p:cNvSpPr/>
          <p:nvPr/>
        </p:nvSpPr>
        <p:spPr>
          <a:xfrm>
            <a:off x="2507195" y="1153338"/>
            <a:ext cx="6884453" cy="10772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POLÍTICA DEL SISTEMA DE GESTIÓN DE SEGURIDAD Y SALUD EN EL TRABAJO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642BC7-4384-505C-A813-4AD1EC4E279E}"/>
              </a:ext>
            </a:extLst>
          </p:cNvPr>
          <p:cNvSpPr txBox="1"/>
          <p:nvPr/>
        </p:nvSpPr>
        <p:spPr>
          <a:xfrm>
            <a:off x="6496477" y="6280864"/>
            <a:ext cx="7729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1600" b="1" i="1" dirty="0">
                <a:solidFill>
                  <a:srgbClr val="002C77"/>
                </a:solidFill>
              </a:rPr>
              <a:t>FUENTE: </a:t>
            </a:r>
            <a:r>
              <a:rPr lang="es-PE" sz="1600" i="1" dirty="0">
                <a:solidFill>
                  <a:srgbClr val="002C77"/>
                </a:solidFill>
              </a:rPr>
              <a:t>Artículos 21 y 22 de la Ley Nº 29783, Ley de SST. </a:t>
            </a:r>
            <a:endParaRPr lang="en-US" sz="1600" i="1" dirty="0">
              <a:solidFill>
                <a:srgbClr val="002C77"/>
              </a:solidFill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xmlns="" id="{2EB05CC1-6D1D-F99C-D233-7567C556BC9C}"/>
              </a:ext>
            </a:extLst>
          </p:cNvPr>
          <p:cNvSpPr/>
          <p:nvPr/>
        </p:nvSpPr>
        <p:spPr>
          <a:xfrm>
            <a:off x="8599852" y="3400858"/>
            <a:ext cx="2237889" cy="1839727"/>
          </a:xfrm>
          <a:custGeom>
            <a:avLst/>
            <a:gdLst/>
            <a:ahLst/>
            <a:cxnLst/>
            <a:rect l="l" t="t" r="r" b="b"/>
            <a:pathLst>
              <a:path w="1656715" h="1546860">
                <a:moveTo>
                  <a:pt x="828166" y="0"/>
                </a:moveTo>
                <a:lnTo>
                  <a:pt x="777748" y="1397"/>
                </a:lnTo>
                <a:lnTo>
                  <a:pt x="728090" y="5587"/>
                </a:lnTo>
                <a:lnTo>
                  <a:pt x="679323" y="12446"/>
                </a:lnTo>
                <a:lnTo>
                  <a:pt x="631570" y="21971"/>
                </a:lnTo>
                <a:lnTo>
                  <a:pt x="584834" y="33909"/>
                </a:lnTo>
                <a:lnTo>
                  <a:pt x="539241" y="48387"/>
                </a:lnTo>
                <a:lnTo>
                  <a:pt x="494918" y="65150"/>
                </a:lnTo>
                <a:lnTo>
                  <a:pt x="451865" y="84327"/>
                </a:lnTo>
                <a:lnTo>
                  <a:pt x="410209" y="105663"/>
                </a:lnTo>
                <a:lnTo>
                  <a:pt x="370077" y="129032"/>
                </a:lnTo>
                <a:lnTo>
                  <a:pt x="331469" y="154432"/>
                </a:lnTo>
                <a:lnTo>
                  <a:pt x="294639" y="181863"/>
                </a:lnTo>
                <a:lnTo>
                  <a:pt x="259460" y="211200"/>
                </a:lnTo>
                <a:lnTo>
                  <a:pt x="226186" y="242315"/>
                </a:lnTo>
                <a:lnTo>
                  <a:pt x="194817" y="275082"/>
                </a:lnTo>
                <a:lnTo>
                  <a:pt x="165480" y="309625"/>
                </a:lnTo>
                <a:lnTo>
                  <a:pt x="138175" y="345566"/>
                </a:lnTo>
                <a:lnTo>
                  <a:pt x="113029" y="383032"/>
                </a:lnTo>
                <a:lnTo>
                  <a:pt x="90297" y="422021"/>
                </a:lnTo>
                <a:lnTo>
                  <a:pt x="69850" y="462152"/>
                </a:lnTo>
                <a:lnTo>
                  <a:pt x="51815" y="503554"/>
                </a:lnTo>
                <a:lnTo>
                  <a:pt x="36322" y="546100"/>
                </a:lnTo>
                <a:lnTo>
                  <a:pt x="23494" y="589788"/>
                </a:lnTo>
                <a:lnTo>
                  <a:pt x="13334" y="634364"/>
                </a:lnTo>
                <a:lnTo>
                  <a:pt x="5968" y="679958"/>
                </a:lnTo>
                <a:lnTo>
                  <a:pt x="1524" y="726313"/>
                </a:lnTo>
                <a:lnTo>
                  <a:pt x="0" y="773429"/>
                </a:lnTo>
                <a:lnTo>
                  <a:pt x="1524" y="820547"/>
                </a:lnTo>
                <a:lnTo>
                  <a:pt x="5968" y="866901"/>
                </a:lnTo>
                <a:lnTo>
                  <a:pt x="13334" y="912495"/>
                </a:lnTo>
                <a:lnTo>
                  <a:pt x="23494" y="957072"/>
                </a:lnTo>
                <a:lnTo>
                  <a:pt x="36322" y="1000760"/>
                </a:lnTo>
                <a:lnTo>
                  <a:pt x="51815" y="1043304"/>
                </a:lnTo>
                <a:lnTo>
                  <a:pt x="69850" y="1084707"/>
                </a:lnTo>
                <a:lnTo>
                  <a:pt x="90297" y="1124839"/>
                </a:lnTo>
                <a:lnTo>
                  <a:pt x="113029" y="1163827"/>
                </a:lnTo>
                <a:lnTo>
                  <a:pt x="138175" y="1201292"/>
                </a:lnTo>
                <a:lnTo>
                  <a:pt x="165480" y="1237234"/>
                </a:lnTo>
                <a:lnTo>
                  <a:pt x="194817" y="1271778"/>
                </a:lnTo>
                <a:lnTo>
                  <a:pt x="226186" y="1304544"/>
                </a:lnTo>
                <a:lnTo>
                  <a:pt x="259460" y="1335659"/>
                </a:lnTo>
                <a:lnTo>
                  <a:pt x="294639" y="1364995"/>
                </a:lnTo>
                <a:lnTo>
                  <a:pt x="331469" y="1392428"/>
                </a:lnTo>
                <a:lnTo>
                  <a:pt x="370077" y="1417828"/>
                </a:lnTo>
                <a:lnTo>
                  <a:pt x="410209" y="1441195"/>
                </a:lnTo>
                <a:lnTo>
                  <a:pt x="451865" y="1462532"/>
                </a:lnTo>
                <a:lnTo>
                  <a:pt x="494918" y="1481709"/>
                </a:lnTo>
                <a:lnTo>
                  <a:pt x="539241" y="1498473"/>
                </a:lnTo>
                <a:lnTo>
                  <a:pt x="584834" y="1512951"/>
                </a:lnTo>
                <a:lnTo>
                  <a:pt x="631570" y="1524889"/>
                </a:lnTo>
                <a:lnTo>
                  <a:pt x="679323" y="1534414"/>
                </a:lnTo>
                <a:lnTo>
                  <a:pt x="728090" y="1541272"/>
                </a:lnTo>
                <a:lnTo>
                  <a:pt x="777748" y="1545463"/>
                </a:lnTo>
                <a:lnTo>
                  <a:pt x="828166" y="1546860"/>
                </a:lnTo>
                <a:lnTo>
                  <a:pt x="878712" y="1545463"/>
                </a:lnTo>
                <a:lnTo>
                  <a:pt x="928369" y="1541272"/>
                </a:lnTo>
                <a:lnTo>
                  <a:pt x="977137" y="1534414"/>
                </a:lnTo>
                <a:lnTo>
                  <a:pt x="1024889" y="1524889"/>
                </a:lnTo>
                <a:lnTo>
                  <a:pt x="1071626" y="1512951"/>
                </a:lnTo>
                <a:lnTo>
                  <a:pt x="1117218" y="1498473"/>
                </a:lnTo>
                <a:lnTo>
                  <a:pt x="1161541" y="1481709"/>
                </a:lnTo>
                <a:lnTo>
                  <a:pt x="1204594" y="1462532"/>
                </a:lnTo>
                <a:lnTo>
                  <a:pt x="1246251" y="1441195"/>
                </a:lnTo>
                <a:lnTo>
                  <a:pt x="1286382" y="1417828"/>
                </a:lnTo>
                <a:lnTo>
                  <a:pt x="1324990" y="1392428"/>
                </a:lnTo>
                <a:lnTo>
                  <a:pt x="1361820" y="1364995"/>
                </a:lnTo>
                <a:lnTo>
                  <a:pt x="1397000" y="1335659"/>
                </a:lnTo>
                <a:lnTo>
                  <a:pt x="1430274" y="1304544"/>
                </a:lnTo>
                <a:lnTo>
                  <a:pt x="1461642" y="1271778"/>
                </a:lnTo>
                <a:lnTo>
                  <a:pt x="1490979" y="1237234"/>
                </a:lnTo>
                <a:lnTo>
                  <a:pt x="1518284" y="1201292"/>
                </a:lnTo>
                <a:lnTo>
                  <a:pt x="1543430" y="1163827"/>
                </a:lnTo>
                <a:lnTo>
                  <a:pt x="1566163" y="1124839"/>
                </a:lnTo>
                <a:lnTo>
                  <a:pt x="1586610" y="1084707"/>
                </a:lnTo>
                <a:lnTo>
                  <a:pt x="1604644" y="1043304"/>
                </a:lnTo>
                <a:lnTo>
                  <a:pt x="1620138" y="1000760"/>
                </a:lnTo>
                <a:lnTo>
                  <a:pt x="1632965" y="957072"/>
                </a:lnTo>
                <a:lnTo>
                  <a:pt x="1643126" y="912495"/>
                </a:lnTo>
                <a:lnTo>
                  <a:pt x="1650491" y="866901"/>
                </a:lnTo>
                <a:lnTo>
                  <a:pt x="1654936" y="820547"/>
                </a:lnTo>
                <a:lnTo>
                  <a:pt x="1656460" y="773429"/>
                </a:lnTo>
                <a:lnTo>
                  <a:pt x="1654936" y="726313"/>
                </a:lnTo>
                <a:lnTo>
                  <a:pt x="1650491" y="679958"/>
                </a:lnTo>
                <a:lnTo>
                  <a:pt x="1643126" y="634364"/>
                </a:lnTo>
                <a:lnTo>
                  <a:pt x="1632965" y="589788"/>
                </a:lnTo>
                <a:lnTo>
                  <a:pt x="1620138" y="546100"/>
                </a:lnTo>
                <a:lnTo>
                  <a:pt x="1604644" y="503554"/>
                </a:lnTo>
                <a:lnTo>
                  <a:pt x="1586610" y="462152"/>
                </a:lnTo>
                <a:lnTo>
                  <a:pt x="1566163" y="422021"/>
                </a:lnTo>
                <a:lnTo>
                  <a:pt x="1543430" y="383032"/>
                </a:lnTo>
                <a:lnTo>
                  <a:pt x="1518284" y="345566"/>
                </a:lnTo>
                <a:lnTo>
                  <a:pt x="1490979" y="309625"/>
                </a:lnTo>
                <a:lnTo>
                  <a:pt x="1461642" y="275082"/>
                </a:lnTo>
                <a:lnTo>
                  <a:pt x="1430274" y="242315"/>
                </a:lnTo>
                <a:lnTo>
                  <a:pt x="1397000" y="211200"/>
                </a:lnTo>
                <a:lnTo>
                  <a:pt x="1361820" y="181863"/>
                </a:lnTo>
                <a:lnTo>
                  <a:pt x="1324990" y="154432"/>
                </a:lnTo>
                <a:lnTo>
                  <a:pt x="1286382" y="129032"/>
                </a:lnTo>
                <a:lnTo>
                  <a:pt x="1246251" y="105663"/>
                </a:lnTo>
                <a:lnTo>
                  <a:pt x="1204594" y="84327"/>
                </a:lnTo>
                <a:lnTo>
                  <a:pt x="1161541" y="65150"/>
                </a:lnTo>
                <a:lnTo>
                  <a:pt x="1117218" y="48387"/>
                </a:lnTo>
                <a:lnTo>
                  <a:pt x="1071626" y="33909"/>
                </a:lnTo>
                <a:lnTo>
                  <a:pt x="1024889" y="21971"/>
                </a:lnTo>
                <a:lnTo>
                  <a:pt x="977137" y="12446"/>
                </a:lnTo>
                <a:lnTo>
                  <a:pt x="928369" y="5587"/>
                </a:lnTo>
                <a:lnTo>
                  <a:pt x="878712" y="1397"/>
                </a:lnTo>
                <a:lnTo>
                  <a:pt x="828166" y="0"/>
                </a:lnTo>
                <a:close/>
              </a:path>
            </a:pathLst>
          </a:custGeom>
          <a:solidFill>
            <a:srgbClr val="04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xmlns="" id="{6FAF6720-330C-E50A-4048-7AB787B37A5A}"/>
              </a:ext>
            </a:extLst>
          </p:cNvPr>
          <p:cNvSpPr txBox="1"/>
          <p:nvPr/>
        </p:nvSpPr>
        <p:spPr>
          <a:xfrm>
            <a:off x="8937697" y="3881926"/>
            <a:ext cx="1494214" cy="718402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89230" marR="5080" indent="-177165" algn="ctr">
              <a:lnSpc>
                <a:spcPts val="2500"/>
              </a:lnSpc>
              <a:spcBef>
                <a:spcPts val="405"/>
              </a:spcBef>
            </a:pPr>
            <a:r>
              <a:rPr lang="es-PE" sz="1600" dirty="0">
                <a:solidFill>
                  <a:srgbClr val="FFFFFF"/>
                </a:solidFill>
                <a:latin typeface="Calibri"/>
                <a:cs typeface="Calibri"/>
              </a:rPr>
              <a:t>PRINCIPIOS</a:t>
            </a:r>
          </a:p>
          <a:p>
            <a:pPr marL="189230" marR="5080" indent="-177165" algn="ctr">
              <a:lnSpc>
                <a:spcPts val="2500"/>
              </a:lnSpc>
              <a:spcBef>
                <a:spcPts val="405"/>
              </a:spcBef>
            </a:pPr>
            <a:r>
              <a:rPr lang="es-PE" sz="1600" dirty="0">
                <a:solidFill>
                  <a:srgbClr val="FFFFFF"/>
                </a:solidFill>
                <a:latin typeface="Calibri"/>
                <a:cs typeface="Calibri"/>
              </a:rPr>
              <a:t>POLÍTICA SG-SST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4" name="object 9">
            <a:extLst>
              <a:ext uri="{FF2B5EF4-FFF2-40B4-BE49-F238E27FC236}">
                <a16:creationId xmlns:a16="http://schemas.microsoft.com/office/drawing/2014/main" xmlns="" id="{4CB34025-3A52-3027-82B7-F0ECD412324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63981" y="2230556"/>
            <a:ext cx="1441647" cy="1400745"/>
          </a:xfrm>
          <a:prstGeom prst="rect">
            <a:avLst/>
          </a:prstGeom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xmlns="" id="{49BEA0B7-A2DE-B777-5C9B-1D59C9921746}"/>
              </a:ext>
            </a:extLst>
          </p:cNvPr>
          <p:cNvSpPr txBox="1"/>
          <p:nvPr/>
        </p:nvSpPr>
        <p:spPr>
          <a:xfrm>
            <a:off x="9257357" y="2478919"/>
            <a:ext cx="859474" cy="820353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ct val="91900"/>
              </a:lnSpc>
              <a:spcBef>
                <a:spcPts val="215"/>
              </a:spcBef>
            </a:pPr>
            <a:r>
              <a:rPr sz="1400" spc="-5" dirty="0">
                <a:latin typeface="Calibri"/>
                <a:cs typeface="Calibri"/>
              </a:rPr>
              <a:t>Protecció</a:t>
            </a:r>
            <a:r>
              <a:rPr sz="1400" dirty="0">
                <a:latin typeface="Calibri"/>
                <a:cs typeface="Calibri"/>
              </a:rPr>
              <a:t>n de 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dirty="0">
                <a:latin typeface="Calibri"/>
                <a:cs typeface="Calibri"/>
              </a:rPr>
              <a:t>guri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ad  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salud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6" name="object 11">
            <a:extLst>
              <a:ext uri="{FF2B5EF4-FFF2-40B4-BE49-F238E27FC236}">
                <a16:creationId xmlns:a16="http://schemas.microsoft.com/office/drawing/2014/main" xmlns="" id="{1E76DAF7-FC48-4528-0EE5-0C3206366B6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17357" y="3025624"/>
            <a:ext cx="1377215" cy="1400745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xmlns="" id="{12A8BD0E-9716-5B85-E450-F5A55CADB1E6}"/>
              </a:ext>
            </a:extLst>
          </p:cNvPr>
          <p:cNvSpPr txBox="1"/>
          <p:nvPr/>
        </p:nvSpPr>
        <p:spPr>
          <a:xfrm>
            <a:off x="10472032" y="3387984"/>
            <a:ext cx="1089581" cy="81317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ct val="90700"/>
              </a:lnSpc>
              <a:spcBef>
                <a:spcPts val="225"/>
              </a:spcBef>
            </a:pPr>
            <a:r>
              <a:rPr sz="1400" spc="-5" dirty="0">
                <a:latin typeface="Calibri"/>
                <a:cs typeface="Calibri"/>
              </a:rPr>
              <a:t>Cu</a:t>
            </a:r>
            <a:r>
              <a:rPr sz="1400" spc="5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pli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ento de los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requisitos </a:t>
            </a:r>
            <a:r>
              <a:rPr sz="1400" spc="-5" dirty="0">
                <a:latin typeface="Calibri"/>
                <a:cs typeface="Calibri"/>
              </a:rPr>
              <a:t> legales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8" name="object 13">
            <a:extLst>
              <a:ext uri="{FF2B5EF4-FFF2-40B4-BE49-F238E27FC236}">
                <a16:creationId xmlns:a16="http://schemas.microsoft.com/office/drawing/2014/main" xmlns="" id="{51B1C09A-57B2-338E-DA54-51A70EE79269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52811" y="4691570"/>
            <a:ext cx="1393210" cy="1359060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xmlns="" id="{0697CFBC-F350-2BCD-2A75-8E44F930D978}"/>
              </a:ext>
            </a:extLst>
          </p:cNvPr>
          <p:cNvSpPr txBox="1"/>
          <p:nvPr/>
        </p:nvSpPr>
        <p:spPr>
          <a:xfrm>
            <a:off x="10283670" y="4961624"/>
            <a:ext cx="1131492" cy="81906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-2540" algn="ctr">
              <a:lnSpc>
                <a:spcPct val="92100"/>
              </a:lnSpc>
              <a:spcBef>
                <a:spcPts val="204"/>
              </a:spcBef>
            </a:pP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ns</a:t>
            </a:r>
            <a:r>
              <a:rPr sz="1400" spc="-20" dirty="0">
                <a:latin typeface="Calibri"/>
                <a:cs typeface="Calibri"/>
              </a:rPr>
              <a:t>u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 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tic</a:t>
            </a:r>
            <a:r>
              <a:rPr sz="1400" spc="-5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ac</a:t>
            </a:r>
            <a:r>
              <a:rPr sz="1400" spc="-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ón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</a:t>
            </a:r>
            <a:r>
              <a:rPr sz="1400" spc="-5" dirty="0">
                <a:latin typeface="Calibri"/>
                <a:cs typeface="Calibri"/>
              </a:rPr>
              <a:t>baj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d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lang="es-PE" sz="140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</a:p>
        </p:txBody>
      </p:sp>
      <p:pic>
        <p:nvPicPr>
          <p:cNvPr id="20" name="object 15">
            <a:extLst>
              <a:ext uri="{FF2B5EF4-FFF2-40B4-BE49-F238E27FC236}">
                <a16:creationId xmlns:a16="http://schemas.microsoft.com/office/drawing/2014/main" xmlns="" id="{18267E75-DEF4-A7CC-D6C6-C4ABBD03695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14559" y="4662641"/>
            <a:ext cx="1393210" cy="1359060"/>
          </a:xfrm>
          <a:prstGeom prst="rect">
            <a:avLst/>
          </a:prstGeom>
        </p:spPr>
      </p:pic>
      <p:sp>
        <p:nvSpPr>
          <p:cNvPr id="21" name="object 16">
            <a:extLst>
              <a:ext uri="{FF2B5EF4-FFF2-40B4-BE49-F238E27FC236}">
                <a16:creationId xmlns:a16="http://schemas.microsoft.com/office/drawing/2014/main" xmlns="" id="{095BB690-68F2-1BB2-262E-2FF808D6B2B0}"/>
              </a:ext>
            </a:extLst>
          </p:cNvPr>
          <p:cNvSpPr txBox="1"/>
          <p:nvPr/>
        </p:nvSpPr>
        <p:spPr>
          <a:xfrm>
            <a:off x="8289493" y="5149681"/>
            <a:ext cx="789137" cy="372473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57785" algn="ctr">
              <a:lnSpc>
                <a:spcPts val="1300"/>
              </a:lnSpc>
              <a:spcBef>
                <a:spcPts val="259"/>
              </a:spcBef>
            </a:pPr>
            <a:r>
              <a:rPr sz="1400" spc="-5" dirty="0">
                <a:latin typeface="Calibri"/>
                <a:cs typeface="Calibri"/>
              </a:rPr>
              <a:t>Mejora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Cont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nua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2" name="object 17">
            <a:extLst>
              <a:ext uri="{FF2B5EF4-FFF2-40B4-BE49-F238E27FC236}">
                <a16:creationId xmlns:a16="http://schemas.microsoft.com/office/drawing/2014/main" xmlns="" id="{2C192F27-D152-AEF3-AE8C-4C21A75C9B90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08695" y="3041693"/>
            <a:ext cx="1295766" cy="1352968"/>
          </a:xfrm>
          <a:prstGeom prst="rect">
            <a:avLst/>
          </a:prstGeom>
        </p:spPr>
      </p:pic>
      <p:sp>
        <p:nvSpPr>
          <p:cNvPr id="23" name="object 18">
            <a:extLst>
              <a:ext uri="{FF2B5EF4-FFF2-40B4-BE49-F238E27FC236}">
                <a16:creationId xmlns:a16="http://schemas.microsoft.com/office/drawing/2014/main" xmlns="" id="{04503871-CCD7-1860-41A7-46D1512E0D94}"/>
              </a:ext>
            </a:extLst>
          </p:cNvPr>
          <p:cNvSpPr txBox="1"/>
          <p:nvPr/>
        </p:nvSpPr>
        <p:spPr>
          <a:xfrm>
            <a:off x="7859170" y="3411939"/>
            <a:ext cx="862905" cy="612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ct val="90300"/>
              </a:lnSpc>
              <a:spcBef>
                <a:spcPts val="240"/>
              </a:spcBef>
            </a:pPr>
            <a:r>
              <a:rPr sz="1400" spc="-5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nt</a:t>
            </a:r>
            <a:r>
              <a:rPr sz="1400" spc="5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spc="-5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ación </a:t>
            </a:r>
            <a:r>
              <a:rPr sz="1400" spc="-15" dirty="0">
                <a:latin typeface="Calibri"/>
                <a:cs typeface="Calibri"/>
              </a:rPr>
              <a:t>con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otros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sistemas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61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94327" y="2431673"/>
            <a:ext cx="2743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Política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Seguridad y Salud en el Trabajo del Ministerio de la Mujer y Poblaciones Vulnerables – MIMP </a:t>
            </a:r>
            <a:r>
              <a:rPr lang="es-P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 aprobada mediante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PE" b="1" dirty="0">
                <a:latin typeface="Calibri" panose="020F0502020204030204" pitchFamily="34" charset="0"/>
                <a:cs typeface="Calibri" panose="020F0502020204030204" pitchFamily="34" charset="0"/>
              </a:rPr>
              <a:t>Resolución Ministerial N.° 293-2023-MIMP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fecha 22/08/2023</a:t>
            </a:r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20" y="288406"/>
            <a:ext cx="4822151" cy="65208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</p:pic>
      <p:sp>
        <p:nvSpPr>
          <p:cNvPr id="6" name="Flecha derecha 5"/>
          <p:cNvSpPr/>
          <p:nvPr/>
        </p:nvSpPr>
        <p:spPr>
          <a:xfrm rot="10800000">
            <a:off x="9093198" y="5495636"/>
            <a:ext cx="544946" cy="609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9638144" y="5315527"/>
            <a:ext cx="2004291" cy="969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Compromiso Adicional:</a:t>
            </a:r>
          </a:p>
          <a:p>
            <a:pPr algn="ctr"/>
            <a:r>
              <a:rPr lang="es-ES" dirty="0" smtClean="0"/>
              <a:t>“Salud Mental”</a:t>
            </a:r>
            <a:endParaRPr lang="es-PE" dirty="0"/>
          </a:p>
        </p:txBody>
      </p:sp>
      <p:pic>
        <p:nvPicPr>
          <p:cNvPr id="1026" name="Picture 2" descr="La tarea más importante | Rafael Hernampére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2716">
            <a:off x="10337911" y="4367094"/>
            <a:ext cx="1563663" cy="1118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4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C969497C-D6E2-F989-847F-1FC59B61F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821776"/>
              </p:ext>
            </p:extLst>
          </p:nvPr>
        </p:nvGraphicFramePr>
        <p:xfrm>
          <a:off x="4953645" y="566365"/>
          <a:ext cx="7707414" cy="605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D2E49DD-3B68-5820-29F6-C2BBA9EDAED8}"/>
              </a:ext>
            </a:extLst>
          </p:cNvPr>
          <p:cNvSpPr/>
          <p:nvPr/>
        </p:nvSpPr>
        <p:spPr>
          <a:xfrm>
            <a:off x="334699" y="1158871"/>
            <a:ext cx="6163014" cy="15696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PE" sz="3200" b="1" dirty="0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REGLAMENTO INTERNO DE SEGURIDAD Y SALUD EN EL TRABAJO (RISST)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45D9823-750A-A7BF-7074-75FDFD077AD9}"/>
              </a:ext>
            </a:extLst>
          </p:cNvPr>
          <p:cNvSpPr txBox="1"/>
          <p:nvPr/>
        </p:nvSpPr>
        <p:spPr>
          <a:xfrm>
            <a:off x="546841" y="2944954"/>
            <a:ext cx="47115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dirty="0">
                <a:latin typeface="+mj-lt"/>
                <a:cs typeface="Arial MT"/>
              </a:rPr>
              <a:t>–	</a:t>
            </a:r>
            <a:r>
              <a:rPr spc="-5" dirty="0">
                <a:latin typeface="+mj-lt"/>
                <a:cs typeface="Calibri"/>
              </a:rPr>
              <a:t>Las</a:t>
            </a:r>
            <a:r>
              <a:rPr spc="-30" dirty="0">
                <a:latin typeface="+mj-lt"/>
                <a:cs typeface="Calibri"/>
              </a:rPr>
              <a:t> </a:t>
            </a:r>
            <a:r>
              <a:rPr spc="-5" dirty="0">
                <a:latin typeface="+mj-lt"/>
                <a:cs typeface="Calibri"/>
              </a:rPr>
              <a:t>empresas</a:t>
            </a:r>
            <a:r>
              <a:rPr spc="-55" dirty="0">
                <a:latin typeface="+mj-lt"/>
                <a:cs typeface="Calibri"/>
              </a:rPr>
              <a:t> </a:t>
            </a:r>
            <a:r>
              <a:rPr spc="-15" dirty="0">
                <a:latin typeface="+mj-lt"/>
                <a:cs typeface="Calibri"/>
              </a:rPr>
              <a:t>con</a:t>
            </a:r>
            <a:r>
              <a:rPr spc="20" dirty="0">
                <a:latin typeface="+mj-lt"/>
                <a:cs typeface="Calibri"/>
              </a:rPr>
              <a:t> </a:t>
            </a:r>
            <a:r>
              <a:rPr b="1" spc="-5" dirty="0">
                <a:latin typeface="+mj-lt"/>
                <a:cs typeface="Calibri"/>
              </a:rPr>
              <a:t>20</a:t>
            </a:r>
            <a:r>
              <a:rPr b="1" spc="5" dirty="0">
                <a:latin typeface="+mj-lt"/>
                <a:cs typeface="Calibri"/>
              </a:rPr>
              <a:t> </a:t>
            </a:r>
            <a:r>
              <a:rPr b="1" dirty="0">
                <a:latin typeface="+mj-lt"/>
                <a:cs typeface="Calibri"/>
              </a:rPr>
              <a:t>o</a:t>
            </a:r>
            <a:r>
              <a:rPr b="1" spc="-15" dirty="0">
                <a:latin typeface="+mj-lt"/>
                <a:cs typeface="Calibri"/>
              </a:rPr>
              <a:t> </a:t>
            </a:r>
            <a:r>
              <a:rPr b="1" spc="-5" dirty="0">
                <a:latin typeface="+mj-lt"/>
                <a:cs typeface="Calibri"/>
              </a:rPr>
              <a:t>más</a:t>
            </a:r>
            <a:r>
              <a:rPr b="1" spc="-30" dirty="0">
                <a:latin typeface="+mj-lt"/>
                <a:cs typeface="Calibri"/>
              </a:rPr>
              <a:t> </a:t>
            </a:r>
            <a:r>
              <a:rPr spc="-20" dirty="0">
                <a:latin typeface="+mj-lt"/>
                <a:cs typeface="Calibri"/>
              </a:rPr>
              <a:t>trabajadores.</a:t>
            </a:r>
            <a:endParaRPr dirty="0">
              <a:latin typeface="+mj-lt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xmlns="" id="{A9AA3B45-B51B-BFCB-B5CC-6BEFD9362695}"/>
              </a:ext>
            </a:extLst>
          </p:cNvPr>
          <p:cNvSpPr txBox="1"/>
          <p:nvPr/>
        </p:nvSpPr>
        <p:spPr>
          <a:xfrm>
            <a:off x="558398" y="3349314"/>
            <a:ext cx="52253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dirty="0">
                <a:latin typeface="+mj-lt"/>
                <a:cs typeface="Arial MT"/>
              </a:rPr>
              <a:t>–	</a:t>
            </a:r>
            <a:r>
              <a:rPr spc="-5" dirty="0">
                <a:latin typeface="+mj-lt"/>
                <a:cs typeface="Calibri"/>
              </a:rPr>
              <a:t>El</a:t>
            </a:r>
            <a:r>
              <a:rPr spc="375" dirty="0">
                <a:latin typeface="+mj-lt"/>
                <a:cs typeface="Calibri"/>
              </a:rPr>
              <a:t> </a:t>
            </a:r>
            <a:r>
              <a:rPr dirty="0">
                <a:latin typeface="+mj-lt"/>
                <a:cs typeface="Calibri"/>
              </a:rPr>
              <a:t>empleador</a:t>
            </a:r>
            <a:r>
              <a:rPr spc="395" dirty="0">
                <a:latin typeface="+mj-lt"/>
                <a:cs typeface="Calibri"/>
              </a:rPr>
              <a:t> </a:t>
            </a:r>
            <a:r>
              <a:rPr dirty="0">
                <a:latin typeface="+mj-lt"/>
                <a:cs typeface="Calibri"/>
              </a:rPr>
              <a:t>debe</a:t>
            </a:r>
            <a:r>
              <a:rPr spc="395" dirty="0">
                <a:latin typeface="+mj-lt"/>
                <a:cs typeface="Calibri"/>
              </a:rPr>
              <a:t> </a:t>
            </a:r>
            <a:r>
              <a:rPr b="1" dirty="0">
                <a:latin typeface="+mj-lt"/>
                <a:cs typeface="Calibri"/>
              </a:rPr>
              <a:t>poner</a:t>
            </a:r>
            <a:r>
              <a:rPr b="1" spc="370" dirty="0">
                <a:latin typeface="+mj-lt"/>
                <a:cs typeface="Calibri"/>
              </a:rPr>
              <a:t> </a:t>
            </a:r>
            <a:r>
              <a:rPr b="1" dirty="0">
                <a:latin typeface="+mj-lt"/>
                <a:cs typeface="Calibri"/>
              </a:rPr>
              <a:t>en</a:t>
            </a:r>
            <a:r>
              <a:rPr b="1" spc="360" dirty="0">
                <a:latin typeface="+mj-lt"/>
                <a:cs typeface="Calibri"/>
              </a:rPr>
              <a:t> </a:t>
            </a:r>
            <a:r>
              <a:rPr b="1" spc="-20" dirty="0">
                <a:latin typeface="+mj-lt"/>
                <a:cs typeface="Calibri"/>
              </a:rPr>
              <a:t>conocimiento</a:t>
            </a:r>
            <a:endParaRPr dirty="0">
              <a:latin typeface="+mj-lt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8CA58C72-C294-A6E4-7416-98916690677E}"/>
              </a:ext>
            </a:extLst>
          </p:cNvPr>
          <p:cNvSpPr txBox="1"/>
          <p:nvPr/>
        </p:nvSpPr>
        <p:spPr>
          <a:xfrm>
            <a:off x="844910" y="3592772"/>
            <a:ext cx="49093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423545" algn="l"/>
                <a:tab pos="1132205" algn="l"/>
                <a:tab pos="1574800" algn="l"/>
                <a:tab pos="2952115" algn="l"/>
                <a:tab pos="3234055" algn="l"/>
              </a:tabLst>
            </a:pPr>
            <a:r>
              <a:rPr b="1" dirty="0">
                <a:latin typeface="+mj-lt"/>
                <a:cs typeface="Calibri"/>
              </a:rPr>
              <a:t>de	</a:t>
            </a:r>
            <a:r>
              <a:rPr b="1" spc="-15" dirty="0">
                <a:latin typeface="+mj-lt"/>
                <a:cs typeface="Calibri"/>
              </a:rPr>
              <a:t>todos	</a:t>
            </a:r>
            <a:r>
              <a:rPr b="1" dirty="0">
                <a:latin typeface="+mj-lt"/>
                <a:cs typeface="Calibri"/>
              </a:rPr>
              <a:t>los	</a:t>
            </a:r>
            <a:r>
              <a:rPr b="1" spc="-20" dirty="0">
                <a:latin typeface="+mj-lt"/>
                <a:cs typeface="Calibri"/>
              </a:rPr>
              <a:t>trabajadores	</a:t>
            </a:r>
            <a:r>
              <a:rPr b="1" dirty="0">
                <a:latin typeface="+mj-lt"/>
                <a:cs typeface="Calibri"/>
              </a:rPr>
              <a:t>y	</a:t>
            </a:r>
            <a:r>
              <a:rPr b="1" spc="-25" dirty="0">
                <a:latin typeface="+mj-lt"/>
                <a:cs typeface="Calibri"/>
              </a:rPr>
              <a:t>entregarlo,</a:t>
            </a:r>
            <a:endParaRPr dirty="0">
              <a:latin typeface="+mj-lt"/>
              <a:cs typeface="Calibri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148DF489-02DC-6EE9-9A90-F0B67EBE20F6}"/>
              </a:ext>
            </a:extLst>
          </p:cNvPr>
          <p:cNvSpPr txBox="1"/>
          <p:nvPr/>
        </p:nvSpPr>
        <p:spPr>
          <a:xfrm>
            <a:off x="844910" y="3840296"/>
            <a:ext cx="45787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+mj-lt"/>
                <a:cs typeface="Calibri"/>
              </a:rPr>
              <a:t>mediante</a:t>
            </a:r>
            <a:r>
              <a:rPr spc="-30" dirty="0">
                <a:latin typeface="+mj-lt"/>
                <a:cs typeface="Calibri"/>
              </a:rPr>
              <a:t> </a:t>
            </a:r>
            <a:r>
              <a:rPr dirty="0">
                <a:latin typeface="+mj-lt"/>
                <a:cs typeface="Calibri"/>
              </a:rPr>
              <a:t>medio </a:t>
            </a:r>
            <a:r>
              <a:rPr spc="-15" dirty="0">
                <a:latin typeface="+mj-lt"/>
                <a:cs typeface="Calibri"/>
              </a:rPr>
              <a:t>físico </a:t>
            </a:r>
            <a:r>
              <a:rPr dirty="0">
                <a:latin typeface="+mj-lt"/>
                <a:cs typeface="Calibri"/>
              </a:rPr>
              <a:t>o</a:t>
            </a:r>
            <a:r>
              <a:rPr spc="-5" dirty="0">
                <a:latin typeface="+mj-lt"/>
                <a:cs typeface="Calibri"/>
              </a:rPr>
              <a:t> </a:t>
            </a:r>
            <a:r>
              <a:rPr spc="-20" dirty="0">
                <a:latin typeface="+mj-lt"/>
                <a:cs typeface="Calibri"/>
              </a:rPr>
              <a:t>digital,</a:t>
            </a:r>
            <a:r>
              <a:rPr spc="20" dirty="0">
                <a:latin typeface="+mj-lt"/>
                <a:cs typeface="Calibri"/>
              </a:rPr>
              <a:t> </a:t>
            </a:r>
            <a:r>
              <a:rPr spc="-5" dirty="0">
                <a:latin typeface="+mj-lt"/>
                <a:cs typeface="Calibri"/>
              </a:rPr>
              <a:t>bajo</a:t>
            </a:r>
            <a:r>
              <a:rPr spc="-35" dirty="0">
                <a:latin typeface="+mj-lt"/>
                <a:cs typeface="Calibri"/>
              </a:rPr>
              <a:t> </a:t>
            </a:r>
            <a:r>
              <a:rPr spc="-20" dirty="0">
                <a:latin typeface="+mj-lt"/>
                <a:cs typeface="Calibri"/>
              </a:rPr>
              <a:t>cargo</a:t>
            </a:r>
            <a:r>
              <a:rPr b="1" spc="-20" dirty="0">
                <a:latin typeface="+mj-lt"/>
                <a:cs typeface="Calibri"/>
              </a:rPr>
              <a:t>.</a:t>
            </a:r>
            <a:endParaRPr dirty="0">
              <a:latin typeface="+mj-lt"/>
              <a:cs typeface="Calibri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64F03F06-1D97-878E-8CCD-AF02D28795A8}"/>
              </a:ext>
            </a:extLst>
          </p:cNvPr>
          <p:cNvSpPr txBox="1"/>
          <p:nvPr/>
        </p:nvSpPr>
        <p:spPr>
          <a:xfrm>
            <a:off x="558398" y="4337120"/>
            <a:ext cx="52049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dirty="0">
                <a:latin typeface="+mj-lt"/>
                <a:cs typeface="Arial MT"/>
              </a:rPr>
              <a:t>–	</a:t>
            </a:r>
            <a:r>
              <a:rPr spc="-25" dirty="0">
                <a:latin typeface="+mj-lt"/>
                <a:cs typeface="Calibri"/>
              </a:rPr>
              <a:t>Esta</a:t>
            </a:r>
            <a:r>
              <a:rPr spc="30" dirty="0">
                <a:latin typeface="+mj-lt"/>
                <a:cs typeface="Calibri"/>
              </a:rPr>
              <a:t> </a:t>
            </a:r>
            <a:r>
              <a:rPr spc="-20" dirty="0">
                <a:latin typeface="+mj-lt"/>
                <a:cs typeface="Calibri"/>
              </a:rPr>
              <a:t>obligación</a:t>
            </a:r>
            <a:r>
              <a:rPr spc="130" dirty="0">
                <a:latin typeface="+mj-lt"/>
                <a:cs typeface="Calibri"/>
              </a:rPr>
              <a:t> </a:t>
            </a:r>
            <a:r>
              <a:rPr dirty="0">
                <a:latin typeface="+mj-lt"/>
                <a:cs typeface="Calibri"/>
              </a:rPr>
              <a:t>se</a:t>
            </a:r>
            <a:r>
              <a:rPr spc="60" dirty="0">
                <a:latin typeface="+mj-lt"/>
                <a:cs typeface="Calibri"/>
              </a:rPr>
              <a:t> </a:t>
            </a:r>
            <a:r>
              <a:rPr spc="-5" dirty="0">
                <a:latin typeface="+mj-lt"/>
                <a:cs typeface="Calibri"/>
              </a:rPr>
              <a:t>extiende</a:t>
            </a:r>
            <a:r>
              <a:rPr spc="50" dirty="0">
                <a:latin typeface="+mj-lt"/>
                <a:cs typeface="Calibri"/>
              </a:rPr>
              <a:t> </a:t>
            </a:r>
            <a:r>
              <a:rPr dirty="0">
                <a:latin typeface="+mj-lt"/>
                <a:cs typeface="Calibri"/>
              </a:rPr>
              <a:t>a</a:t>
            </a:r>
            <a:r>
              <a:rPr spc="75" dirty="0">
                <a:latin typeface="+mj-lt"/>
                <a:cs typeface="Calibri"/>
              </a:rPr>
              <a:t> </a:t>
            </a:r>
            <a:r>
              <a:rPr spc="-5" dirty="0">
                <a:latin typeface="+mj-lt"/>
                <a:cs typeface="Calibri"/>
              </a:rPr>
              <a:t>los</a:t>
            </a:r>
            <a:r>
              <a:rPr spc="55" dirty="0">
                <a:latin typeface="+mj-lt"/>
                <a:cs typeface="Calibri"/>
              </a:rPr>
              <a:t> </a:t>
            </a:r>
            <a:r>
              <a:rPr spc="-20" dirty="0">
                <a:latin typeface="+mj-lt"/>
                <a:cs typeface="Calibri"/>
              </a:rPr>
              <a:t>trabajadores</a:t>
            </a:r>
            <a:endParaRPr dirty="0">
              <a:latin typeface="+mj-lt"/>
              <a:cs typeface="Calibri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9091D721-8336-3390-5983-A8533B8121E4}"/>
              </a:ext>
            </a:extLst>
          </p:cNvPr>
          <p:cNvSpPr txBox="1"/>
          <p:nvPr/>
        </p:nvSpPr>
        <p:spPr>
          <a:xfrm>
            <a:off x="844910" y="4580959"/>
            <a:ext cx="49239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623570" algn="l"/>
                <a:tab pos="1769745" algn="l"/>
                <a:tab pos="2382520" algn="l"/>
                <a:tab pos="4167504" algn="l"/>
              </a:tabLst>
            </a:pPr>
            <a:r>
              <a:rPr dirty="0">
                <a:latin typeface="+mj-lt"/>
                <a:cs typeface="Calibri"/>
              </a:rPr>
              <a:t>en	</a:t>
            </a:r>
            <a:r>
              <a:rPr spc="-65" dirty="0">
                <a:latin typeface="+mj-lt"/>
                <a:cs typeface="Calibri"/>
              </a:rPr>
              <a:t>r</a:t>
            </a:r>
            <a:r>
              <a:rPr dirty="0">
                <a:latin typeface="+mj-lt"/>
                <a:cs typeface="Calibri"/>
              </a:rPr>
              <a:t>ég</a:t>
            </a:r>
            <a:r>
              <a:rPr spc="-10" dirty="0">
                <a:latin typeface="+mj-lt"/>
                <a:cs typeface="Calibri"/>
              </a:rPr>
              <a:t>i</a:t>
            </a:r>
            <a:r>
              <a:rPr dirty="0">
                <a:latin typeface="+mj-lt"/>
                <a:cs typeface="Calibri"/>
              </a:rPr>
              <a:t>men	de	</a:t>
            </a:r>
            <a:r>
              <a:rPr spc="-10" dirty="0">
                <a:latin typeface="+mj-lt"/>
                <a:cs typeface="Calibri"/>
              </a:rPr>
              <a:t>i</a:t>
            </a:r>
            <a:r>
              <a:rPr spc="-25" dirty="0">
                <a:latin typeface="+mj-lt"/>
                <a:cs typeface="Calibri"/>
              </a:rPr>
              <a:t>n</a:t>
            </a:r>
            <a:r>
              <a:rPr spc="-65" dirty="0">
                <a:latin typeface="+mj-lt"/>
                <a:cs typeface="Calibri"/>
              </a:rPr>
              <a:t>t</a:t>
            </a:r>
            <a:r>
              <a:rPr dirty="0">
                <a:latin typeface="+mj-lt"/>
                <a:cs typeface="Calibri"/>
              </a:rPr>
              <a:t>e</a:t>
            </a:r>
            <a:r>
              <a:rPr spc="-5" dirty="0">
                <a:latin typeface="+mj-lt"/>
                <a:cs typeface="Calibri"/>
              </a:rPr>
              <a:t>r</a:t>
            </a:r>
            <a:r>
              <a:rPr dirty="0">
                <a:latin typeface="+mj-lt"/>
                <a:cs typeface="Calibri"/>
              </a:rPr>
              <a:t>med</a:t>
            </a:r>
            <a:r>
              <a:rPr spc="-10" dirty="0">
                <a:latin typeface="+mj-lt"/>
                <a:cs typeface="Calibri"/>
              </a:rPr>
              <a:t>i</a:t>
            </a:r>
            <a:r>
              <a:rPr dirty="0">
                <a:latin typeface="+mj-lt"/>
                <a:cs typeface="Calibri"/>
              </a:rPr>
              <a:t>a</a:t>
            </a:r>
            <a:r>
              <a:rPr spc="-10" dirty="0">
                <a:latin typeface="+mj-lt"/>
                <a:cs typeface="Calibri"/>
              </a:rPr>
              <a:t>c</a:t>
            </a:r>
            <a:r>
              <a:rPr spc="-15" dirty="0">
                <a:latin typeface="+mj-lt"/>
                <a:cs typeface="Calibri"/>
              </a:rPr>
              <a:t>i</a:t>
            </a:r>
            <a:r>
              <a:rPr spc="-5" dirty="0">
                <a:latin typeface="+mj-lt"/>
                <a:cs typeface="Calibri"/>
              </a:rPr>
              <a:t>ó</a:t>
            </a:r>
            <a:r>
              <a:rPr dirty="0">
                <a:latin typeface="+mj-lt"/>
                <a:cs typeface="Calibri"/>
              </a:rPr>
              <a:t>n	y</a:t>
            </a:r>
            <a:endParaRPr>
              <a:latin typeface="+mj-lt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xmlns="" id="{BAB73667-EF4B-ECF5-8922-E156B108D01A}"/>
              </a:ext>
            </a:extLst>
          </p:cNvPr>
          <p:cNvSpPr txBox="1"/>
          <p:nvPr/>
        </p:nvSpPr>
        <p:spPr>
          <a:xfrm>
            <a:off x="844910" y="4827593"/>
            <a:ext cx="49319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+mj-lt"/>
                <a:cs typeface="Calibri"/>
              </a:rPr>
              <a:t>tercerización,</a:t>
            </a:r>
            <a:r>
              <a:rPr spc="565" dirty="0">
                <a:latin typeface="+mj-lt"/>
                <a:cs typeface="Calibri"/>
              </a:rPr>
              <a:t> </a:t>
            </a:r>
            <a:r>
              <a:rPr dirty="0">
                <a:latin typeface="+mj-lt"/>
                <a:cs typeface="Calibri"/>
              </a:rPr>
              <a:t>a</a:t>
            </a:r>
            <a:r>
              <a:rPr spc="580" dirty="0">
                <a:latin typeface="+mj-lt"/>
                <a:cs typeface="Calibri"/>
              </a:rPr>
              <a:t> </a:t>
            </a:r>
            <a:r>
              <a:rPr spc="-5" dirty="0">
                <a:latin typeface="+mj-lt"/>
                <a:cs typeface="Calibri"/>
              </a:rPr>
              <a:t>las</a:t>
            </a:r>
            <a:r>
              <a:rPr spc="585" dirty="0">
                <a:latin typeface="+mj-lt"/>
                <a:cs typeface="Calibri"/>
              </a:rPr>
              <a:t> </a:t>
            </a:r>
            <a:r>
              <a:rPr spc="-20" dirty="0">
                <a:latin typeface="+mj-lt"/>
                <a:cs typeface="Calibri"/>
              </a:rPr>
              <a:t>personas</a:t>
            </a:r>
            <a:r>
              <a:rPr spc="570" dirty="0">
                <a:latin typeface="+mj-lt"/>
                <a:cs typeface="Calibri"/>
              </a:rPr>
              <a:t> </a:t>
            </a:r>
            <a:r>
              <a:rPr dirty="0">
                <a:latin typeface="+mj-lt"/>
                <a:cs typeface="Calibri"/>
              </a:rPr>
              <a:t>en</a:t>
            </a:r>
            <a:r>
              <a:rPr spc="580" dirty="0">
                <a:latin typeface="+mj-lt"/>
                <a:cs typeface="Calibri"/>
              </a:rPr>
              <a:t> </a:t>
            </a:r>
            <a:r>
              <a:rPr spc="-5" dirty="0">
                <a:latin typeface="+mj-lt"/>
                <a:cs typeface="Calibri"/>
              </a:rPr>
              <a:t>modalidad</a:t>
            </a:r>
            <a:endParaRPr>
              <a:latin typeface="+mj-lt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xmlns="" id="{1EF672B3-0199-E75B-9435-6A597CDF7A11}"/>
              </a:ext>
            </a:extLst>
          </p:cNvPr>
          <p:cNvSpPr txBox="1"/>
          <p:nvPr/>
        </p:nvSpPr>
        <p:spPr>
          <a:xfrm>
            <a:off x="844910" y="5074481"/>
            <a:ext cx="49334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040765" algn="l"/>
                <a:tab pos="1295400" algn="l"/>
                <a:tab pos="1557655" algn="l"/>
                <a:tab pos="2139950" algn="l"/>
                <a:tab pos="2810510" algn="l"/>
                <a:tab pos="3484245" algn="l"/>
              </a:tabLst>
            </a:pPr>
            <a:r>
              <a:rPr spc="-50" dirty="0">
                <a:latin typeface="+mj-lt"/>
                <a:cs typeface="Calibri"/>
              </a:rPr>
              <a:t>f</a:t>
            </a:r>
            <a:r>
              <a:rPr spc="-15" dirty="0">
                <a:latin typeface="+mj-lt"/>
                <a:cs typeface="Calibri"/>
              </a:rPr>
              <a:t>o</a:t>
            </a:r>
            <a:r>
              <a:rPr spc="-20" dirty="0">
                <a:latin typeface="+mj-lt"/>
                <a:cs typeface="Calibri"/>
              </a:rPr>
              <a:t>r</a:t>
            </a:r>
            <a:r>
              <a:rPr spc="-25" dirty="0">
                <a:latin typeface="+mj-lt"/>
                <a:cs typeface="Calibri"/>
              </a:rPr>
              <a:t>ma</a:t>
            </a:r>
            <a:r>
              <a:rPr spc="-15" dirty="0">
                <a:latin typeface="+mj-lt"/>
                <a:cs typeface="Calibri"/>
              </a:rPr>
              <a:t>t</a:t>
            </a:r>
            <a:r>
              <a:rPr spc="-30" dirty="0">
                <a:latin typeface="+mj-lt"/>
                <a:cs typeface="Calibri"/>
              </a:rPr>
              <a:t>i</a:t>
            </a:r>
            <a:r>
              <a:rPr spc="-35" dirty="0">
                <a:latin typeface="+mj-lt"/>
                <a:cs typeface="Calibri"/>
              </a:rPr>
              <a:t>v</a:t>
            </a:r>
            <a:r>
              <a:rPr dirty="0">
                <a:latin typeface="+mj-lt"/>
                <a:cs typeface="Calibri"/>
              </a:rPr>
              <a:t>a	y	a	</a:t>
            </a:r>
            <a:r>
              <a:rPr spc="-30" dirty="0">
                <a:latin typeface="+mj-lt"/>
                <a:cs typeface="Calibri"/>
              </a:rPr>
              <a:t>t</a:t>
            </a:r>
            <a:r>
              <a:rPr spc="-15" dirty="0">
                <a:latin typeface="+mj-lt"/>
                <a:cs typeface="Calibri"/>
              </a:rPr>
              <a:t>o</a:t>
            </a:r>
            <a:r>
              <a:rPr spc="-10" dirty="0">
                <a:latin typeface="+mj-lt"/>
                <a:cs typeface="Calibri"/>
              </a:rPr>
              <a:t>d</a:t>
            </a:r>
            <a:r>
              <a:rPr dirty="0">
                <a:latin typeface="+mj-lt"/>
                <a:cs typeface="Calibri"/>
              </a:rPr>
              <a:t>o	aq</a:t>
            </a:r>
            <a:r>
              <a:rPr spc="5" dirty="0">
                <a:latin typeface="+mj-lt"/>
                <a:cs typeface="Calibri"/>
              </a:rPr>
              <a:t>u</a:t>
            </a:r>
            <a:r>
              <a:rPr dirty="0">
                <a:latin typeface="+mj-lt"/>
                <a:cs typeface="Calibri"/>
              </a:rPr>
              <a:t>el	</a:t>
            </a:r>
            <a:r>
              <a:rPr spc="-20" dirty="0">
                <a:latin typeface="+mj-lt"/>
                <a:cs typeface="Calibri"/>
              </a:rPr>
              <a:t>c</a:t>
            </a:r>
            <a:r>
              <a:rPr spc="-5" dirty="0">
                <a:latin typeface="+mj-lt"/>
                <a:cs typeface="Calibri"/>
              </a:rPr>
              <a:t>u</a:t>
            </a:r>
            <a:r>
              <a:rPr spc="-35" dirty="0">
                <a:latin typeface="+mj-lt"/>
                <a:cs typeface="Calibri"/>
              </a:rPr>
              <a:t>y</a:t>
            </a:r>
            <a:r>
              <a:rPr spc="-15" dirty="0">
                <a:latin typeface="+mj-lt"/>
                <a:cs typeface="Calibri"/>
              </a:rPr>
              <a:t>o</a:t>
            </a:r>
            <a:r>
              <a:rPr dirty="0">
                <a:latin typeface="+mj-lt"/>
                <a:cs typeface="Calibri"/>
              </a:rPr>
              <a:t>s	</a:t>
            </a:r>
            <a:r>
              <a:rPr spc="-5" dirty="0">
                <a:latin typeface="+mj-lt"/>
                <a:cs typeface="Calibri"/>
              </a:rPr>
              <a:t>se</a:t>
            </a:r>
            <a:r>
              <a:rPr spc="5" dirty="0">
                <a:latin typeface="+mj-lt"/>
                <a:cs typeface="Calibri"/>
              </a:rPr>
              <a:t>r</a:t>
            </a:r>
            <a:r>
              <a:rPr dirty="0">
                <a:latin typeface="+mj-lt"/>
                <a:cs typeface="Calibri"/>
              </a:rPr>
              <a:t>vic</a:t>
            </a:r>
            <a:r>
              <a:rPr spc="-25" dirty="0">
                <a:latin typeface="+mj-lt"/>
                <a:cs typeface="Calibri"/>
              </a:rPr>
              <a:t>i</a:t>
            </a:r>
            <a:r>
              <a:rPr spc="-15" dirty="0">
                <a:latin typeface="+mj-lt"/>
                <a:cs typeface="Calibri"/>
              </a:rPr>
              <a:t>o</a:t>
            </a:r>
            <a:r>
              <a:rPr dirty="0">
                <a:latin typeface="+mj-lt"/>
                <a:cs typeface="Calibri"/>
              </a:rPr>
              <a:t>s</a:t>
            </a:r>
            <a:endParaRPr>
              <a:latin typeface="+mj-lt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xmlns="" id="{D36C2422-7D7D-D527-2DB8-2EA36B0CB2D7}"/>
              </a:ext>
            </a:extLst>
          </p:cNvPr>
          <p:cNvSpPr txBox="1"/>
          <p:nvPr/>
        </p:nvSpPr>
        <p:spPr>
          <a:xfrm>
            <a:off x="844910" y="5321370"/>
            <a:ext cx="45962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+mj-lt"/>
                <a:cs typeface="Calibri"/>
              </a:rPr>
              <a:t>subordinados</a:t>
            </a:r>
            <a:r>
              <a:rPr spc="280" dirty="0">
                <a:latin typeface="+mj-lt"/>
                <a:cs typeface="Calibri"/>
              </a:rPr>
              <a:t> </a:t>
            </a:r>
            <a:r>
              <a:rPr dirty="0">
                <a:latin typeface="+mj-lt"/>
                <a:cs typeface="Calibri"/>
              </a:rPr>
              <a:t>o</a:t>
            </a:r>
            <a:r>
              <a:rPr spc="240" dirty="0">
                <a:latin typeface="+mj-lt"/>
                <a:cs typeface="Calibri"/>
              </a:rPr>
              <a:t> </a:t>
            </a:r>
            <a:r>
              <a:rPr spc="-5" dirty="0">
                <a:latin typeface="+mj-lt"/>
                <a:cs typeface="Calibri"/>
              </a:rPr>
              <a:t>autónomos</a:t>
            </a:r>
            <a:r>
              <a:rPr spc="204" dirty="0">
                <a:latin typeface="+mj-lt"/>
                <a:cs typeface="Calibri"/>
              </a:rPr>
              <a:t> </a:t>
            </a:r>
            <a:r>
              <a:rPr dirty="0">
                <a:latin typeface="+mj-lt"/>
                <a:cs typeface="Calibri"/>
              </a:rPr>
              <a:t>se</a:t>
            </a:r>
            <a:r>
              <a:rPr spc="229" dirty="0">
                <a:latin typeface="+mj-lt"/>
                <a:cs typeface="Calibri"/>
              </a:rPr>
              <a:t> </a:t>
            </a:r>
            <a:r>
              <a:rPr spc="-25" dirty="0">
                <a:latin typeface="+mj-lt"/>
                <a:cs typeface="Calibri"/>
              </a:rPr>
              <a:t>presten</a:t>
            </a:r>
            <a:r>
              <a:rPr spc="240" dirty="0">
                <a:latin typeface="+mj-lt"/>
                <a:cs typeface="Calibri"/>
              </a:rPr>
              <a:t> </a:t>
            </a:r>
            <a:r>
              <a:rPr dirty="0">
                <a:latin typeface="+mj-lt"/>
                <a:cs typeface="Calibri"/>
              </a:rPr>
              <a:t>de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xmlns="" id="{8BA18B2D-6C37-059D-98E3-A2225CDF11AA}"/>
              </a:ext>
            </a:extLst>
          </p:cNvPr>
          <p:cNvSpPr txBox="1"/>
          <p:nvPr/>
        </p:nvSpPr>
        <p:spPr>
          <a:xfrm>
            <a:off x="844910" y="5569146"/>
            <a:ext cx="49239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880744" algn="l"/>
                <a:tab pos="2187575" algn="l"/>
                <a:tab pos="2464435" algn="l"/>
                <a:tab pos="3627754" algn="l"/>
                <a:tab pos="4019550" algn="l"/>
              </a:tabLst>
            </a:pPr>
            <a:r>
              <a:rPr dirty="0">
                <a:latin typeface="+mj-lt"/>
                <a:cs typeface="Calibri"/>
              </a:rPr>
              <a:t>mane</a:t>
            </a:r>
            <a:r>
              <a:rPr spc="-80" dirty="0">
                <a:latin typeface="+mj-lt"/>
                <a:cs typeface="Calibri"/>
              </a:rPr>
              <a:t>r</a:t>
            </a:r>
            <a:r>
              <a:rPr dirty="0">
                <a:latin typeface="+mj-lt"/>
                <a:cs typeface="Calibri"/>
              </a:rPr>
              <a:t>a	perman</a:t>
            </a:r>
            <a:r>
              <a:rPr spc="5" dirty="0">
                <a:latin typeface="+mj-lt"/>
                <a:cs typeface="Calibri"/>
              </a:rPr>
              <a:t>e</a:t>
            </a:r>
            <a:r>
              <a:rPr spc="-25" dirty="0">
                <a:latin typeface="+mj-lt"/>
                <a:cs typeface="Calibri"/>
              </a:rPr>
              <a:t>n</a:t>
            </a:r>
            <a:r>
              <a:rPr spc="-65" dirty="0">
                <a:latin typeface="+mj-lt"/>
                <a:cs typeface="Calibri"/>
              </a:rPr>
              <a:t>t</a:t>
            </a:r>
            <a:r>
              <a:rPr dirty="0">
                <a:latin typeface="+mj-lt"/>
                <a:cs typeface="Calibri"/>
              </a:rPr>
              <a:t>e	o	esp</a:t>
            </a:r>
            <a:r>
              <a:rPr spc="-5" dirty="0">
                <a:latin typeface="+mj-lt"/>
                <a:cs typeface="Calibri"/>
              </a:rPr>
              <a:t>o</a:t>
            </a:r>
            <a:r>
              <a:rPr spc="-80" dirty="0">
                <a:latin typeface="+mj-lt"/>
                <a:cs typeface="Calibri"/>
              </a:rPr>
              <a:t>r</a:t>
            </a:r>
            <a:r>
              <a:rPr dirty="0">
                <a:latin typeface="+mj-lt"/>
                <a:cs typeface="Calibri"/>
              </a:rPr>
              <a:t>ád</a:t>
            </a:r>
            <a:r>
              <a:rPr spc="-5" dirty="0">
                <a:latin typeface="+mj-lt"/>
                <a:cs typeface="Calibri"/>
              </a:rPr>
              <a:t>i</a:t>
            </a:r>
            <a:r>
              <a:rPr spc="-45" dirty="0">
                <a:latin typeface="+mj-lt"/>
                <a:cs typeface="Calibri"/>
              </a:rPr>
              <a:t>c</a:t>
            </a:r>
            <a:r>
              <a:rPr dirty="0">
                <a:latin typeface="+mj-lt"/>
                <a:cs typeface="Calibri"/>
              </a:rPr>
              <a:t>a	en	</a:t>
            </a:r>
            <a:r>
              <a:rPr spc="-10" dirty="0">
                <a:latin typeface="+mj-lt"/>
                <a:cs typeface="Calibri"/>
              </a:rPr>
              <a:t>l</a:t>
            </a:r>
            <a:r>
              <a:rPr dirty="0">
                <a:latin typeface="+mj-lt"/>
                <a:cs typeface="Calibri"/>
              </a:rPr>
              <a:t>as</a:t>
            </a: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xmlns="" id="{5E9F3895-14B9-E846-D465-21384E84C3F9}"/>
              </a:ext>
            </a:extLst>
          </p:cNvPr>
          <p:cNvSpPr txBox="1"/>
          <p:nvPr/>
        </p:nvSpPr>
        <p:spPr>
          <a:xfrm>
            <a:off x="844910" y="5816034"/>
            <a:ext cx="30104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+mj-lt"/>
                <a:cs typeface="Calibri"/>
              </a:rPr>
              <a:t>instalaciones</a:t>
            </a:r>
            <a:r>
              <a:rPr spc="25" dirty="0">
                <a:latin typeface="+mj-lt"/>
                <a:cs typeface="Calibri"/>
              </a:rPr>
              <a:t> </a:t>
            </a:r>
            <a:r>
              <a:rPr dirty="0">
                <a:latin typeface="+mj-lt"/>
                <a:cs typeface="Calibri"/>
              </a:rPr>
              <a:t>del</a:t>
            </a:r>
            <a:r>
              <a:rPr spc="-20" dirty="0">
                <a:latin typeface="+mj-lt"/>
                <a:cs typeface="Calibri"/>
              </a:rPr>
              <a:t> </a:t>
            </a:r>
            <a:r>
              <a:rPr spc="-45" dirty="0">
                <a:latin typeface="+mj-lt"/>
                <a:cs typeface="Calibri"/>
              </a:rPr>
              <a:t>empleador.</a:t>
            </a:r>
            <a:endParaRPr>
              <a:latin typeface="+mj-lt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B43F92-1D4C-162E-F416-602EB602445A}"/>
              </a:ext>
            </a:extLst>
          </p:cNvPr>
          <p:cNvSpPr txBox="1"/>
          <p:nvPr/>
        </p:nvSpPr>
        <p:spPr>
          <a:xfrm>
            <a:off x="5174358" y="6147268"/>
            <a:ext cx="42672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b="1" i="1" dirty="0"/>
              <a:t>ESTRUCTURA</a:t>
            </a:r>
            <a:r>
              <a:rPr lang="en-US" sz="1600" b="1" i="1" dirty="0"/>
              <a:t> RISST</a:t>
            </a:r>
          </a:p>
          <a:p>
            <a:r>
              <a:rPr lang="en-US" sz="1400" i="1" dirty="0"/>
              <a:t>Fuente: Resolución Ministerial Nº 050-2013-TR</a:t>
            </a:r>
            <a:endParaRPr lang="es-PE" sz="1400" i="1" dirty="0"/>
          </a:p>
        </p:txBody>
      </p:sp>
    </p:spTree>
    <p:extLst>
      <p:ext uri="{BB962C8B-B14F-4D97-AF65-F5344CB8AC3E}">
        <p14:creationId xmlns:p14="http://schemas.microsoft.com/office/powerpoint/2010/main" val="3512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4157D45-DA45-4D80-92E8-1C95924FE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5" t="19677" r="37231" b="8903"/>
          <a:stretch/>
        </p:blipFill>
        <p:spPr>
          <a:xfrm>
            <a:off x="4485580" y="196499"/>
            <a:ext cx="4848542" cy="65653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</p:pic>
      <p:sp>
        <p:nvSpPr>
          <p:cNvPr id="5" name="Rectángulo 4"/>
          <p:cNvSpPr/>
          <p:nvPr/>
        </p:nvSpPr>
        <p:spPr>
          <a:xfrm>
            <a:off x="866755" y="2602006"/>
            <a:ext cx="274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Reglamento Interno de Seguridad y Salud en el Trabajo (RISST) fue aprobado por el Comité de Seguridad y Salud en el Trabajo mediante </a:t>
            </a:r>
            <a:r>
              <a:rPr lang="es-PE" b="1" dirty="0"/>
              <a:t>ACTA DE REUNIÓN </a:t>
            </a:r>
            <a:r>
              <a:rPr lang="es-PE" b="1" dirty="0" smtClean="0"/>
              <a:t>Nº 004-2022-CSST </a:t>
            </a:r>
            <a:r>
              <a:rPr lang="es-PE" dirty="0" smtClean="0"/>
              <a:t>de fecha 28/04/2022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5040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184E4191-FC3C-471A-A9F7-6E6D8E04AA37}"/>
              </a:ext>
            </a:extLst>
          </p:cNvPr>
          <p:cNvSpPr txBox="1">
            <a:spLocks/>
          </p:cNvSpPr>
          <p:nvPr/>
        </p:nvSpPr>
        <p:spPr>
          <a:xfrm>
            <a:off x="591510" y="2203799"/>
            <a:ext cx="5016180" cy="2402865"/>
          </a:xfrm>
          <a:prstGeom prst="rect">
            <a:avLst/>
          </a:prstGeom>
        </p:spPr>
        <p:txBody>
          <a:bodyPr anchor="ctr"/>
          <a:lstStyle>
            <a:lvl1pPr marL="261938" indent="-2619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36575" indent="-2746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812800" indent="-2762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74738" indent="-2619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349375" indent="-2746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1800" b="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proceso </a:t>
            </a:r>
            <a:r>
              <a:rPr lang="es-E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</a:t>
            </a:r>
            <a:r>
              <a:rPr lang="es-ES" sz="1800" b="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cual </a:t>
            </a:r>
            <a:r>
              <a:rPr lang="es-E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 identifican los </a:t>
            </a:r>
            <a:r>
              <a:rPr lang="es-ES" sz="1800" b="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peligros en el </a:t>
            </a:r>
            <a:r>
              <a:rPr lang="es-E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 </a:t>
            </a:r>
            <a:r>
              <a:rPr lang="es-ES" sz="1800" b="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lang="es-E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trabajo, </a:t>
            </a:r>
            <a:r>
              <a:rPr lang="es-ES" sz="1800" b="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evalúan </a:t>
            </a:r>
            <a:r>
              <a:rPr lang="es-E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riesgos </a:t>
            </a:r>
            <a:r>
              <a:rPr lang="es-ES" sz="1800" b="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estos  pueden generar para </a:t>
            </a:r>
            <a:r>
              <a:rPr lang="es-E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finalmente  </a:t>
            </a:r>
            <a:r>
              <a:rPr lang="es-ES" sz="1800" b="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</a:t>
            </a:r>
            <a:r>
              <a:rPr lang="es-E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 </a:t>
            </a:r>
            <a:r>
              <a:rPr lang="es-ES" sz="1800" b="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 a fin de  prevenir </a:t>
            </a:r>
            <a:r>
              <a:rPr lang="es-E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minimizar los riesgos </a:t>
            </a:r>
            <a:r>
              <a:rPr lang="es-ES" sz="1800" b="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 máximo.</a:t>
            </a:r>
            <a:endParaRPr lang="es-E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14">
            <a:extLst>
              <a:ext uri="{FF2B5EF4-FFF2-40B4-BE49-F238E27FC236}">
                <a16:creationId xmlns:a16="http://schemas.microsoft.com/office/drawing/2014/main" xmlns="" id="{16662266-CE28-B5D4-CF06-8D089E0636BC}"/>
              </a:ext>
            </a:extLst>
          </p:cNvPr>
          <p:cNvSpPr/>
          <p:nvPr/>
        </p:nvSpPr>
        <p:spPr>
          <a:xfrm>
            <a:off x="7037183" y="1465879"/>
            <a:ext cx="4492315" cy="8309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D.S. N° 005-2012-TR, REGLAMENTO DE LA LEY N° 29783, LEY DE SEGURIDAD Y SALUD EN EL TRABAJO</a:t>
            </a:r>
            <a:endParaRPr lang="x-none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xmlns="" id="{3ABF92C0-C142-8BAB-624E-1D6C1AB3FF60}"/>
              </a:ext>
            </a:extLst>
          </p:cNvPr>
          <p:cNvSpPr/>
          <p:nvPr/>
        </p:nvSpPr>
        <p:spPr>
          <a:xfrm>
            <a:off x="6950764" y="2331355"/>
            <a:ext cx="4906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Artículo 32.-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La documentación del Sistema de Gestión de la Seguridad y Salud en el Trabajo que debe exhibir el empleador es la siguiente: </a:t>
            </a:r>
          </a:p>
          <a:p>
            <a:pPr algn="just"/>
            <a:r>
              <a:rPr lang="es-MX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</a:p>
          <a:p>
            <a:pPr marL="257175" indent="-257175" algn="just">
              <a:buFont typeface="+mj-lt"/>
              <a:buAutoNum type="alphaLcParenR" startAt="3"/>
            </a:pPr>
            <a:r>
              <a:rPr lang="es-MX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 identificación de peligros, evaluación de riesgos y sus medidas de control. (…)</a:t>
            </a:r>
          </a:p>
        </p:txBody>
      </p:sp>
      <p:pic>
        <p:nvPicPr>
          <p:cNvPr id="7" name="Picture 2" descr="C:\Users\LENOVO\Dropbox\Capturas de pantalla\Captura de pantalla 2018-03-02 19.36.14.png">
            <a:extLst>
              <a:ext uri="{FF2B5EF4-FFF2-40B4-BE49-F238E27FC236}">
                <a16:creationId xmlns:a16="http://schemas.microsoft.com/office/drawing/2014/main" xmlns="" id="{4EFF7F0D-022F-F205-70C8-6EADEAEB1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80"/>
          <a:stretch/>
        </p:blipFill>
        <p:spPr bwMode="auto">
          <a:xfrm>
            <a:off x="7537541" y="3659271"/>
            <a:ext cx="3732742" cy="7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llout: Right Arrow 7">
            <a:extLst>
              <a:ext uri="{FF2B5EF4-FFF2-40B4-BE49-F238E27FC236}">
                <a16:creationId xmlns:a16="http://schemas.microsoft.com/office/drawing/2014/main" xmlns="" id="{0E106F92-1943-8A6A-EA08-5CA40A5CC623}"/>
              </a:ext>
            </a:extLst>
          </p:cNvPr>
          <p:cNvSpPr/>
          <p:nvPr/>
        </p:nvSpPr>
        <p:spPr>
          <a:xfrm>
            <a:off x="748921" y="4663955"/>
            <a:ext cx="1993689" cy="1717258"/>
          </a:xfrm>
          <a:prstGeom prst="rightArrowCallou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Todo trabajador debe conocer los riesgos a los que está expuesto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ángulo 4">
            <a:extLst>
              <a:ext uri="{FF2B5EF4-FFF2-40B4-BE49-F238E27FC236}">
                <a16:creationId xmlns:a16="http://schemas.microsoft.com/office/drawing/2014/main" xmlns="" id="{3F86E9F7-ABE9-82A3-D040-889340BF4C64}"/>
              </a:ext>
            </a:extLst>
          </p:cNvPr>
          <p:cNvSpPr/>
          <p:nvPr/>
        </p:nvSpPr>
        <p:spPr>
          <a:xfrm>
            <a:off x="534159" y="1335416"/>
            <a:ext cx="6503024" cy="9541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PE" sz="2800" b="1" dirty="0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IDENTIFICACIÓN DE PELIGROS, EVALUACIÓN DE RIESGOS Y CONTROL (IPERC)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5A7467-9F1C-C065-6DD2-E07A4C9973FF}"/>
              </a:ext>
            </a:extLst>
          </p:cNvPr>
          <p:cNvSpPr txBox="1"/>
          <p:nvPr/>
        </p:nvSpPr>
        <p:spPr>
          <a:xfrm>
            <a:off x="7037183" y="5292357"/>
            <a:ext cx="47027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Artículo 75. Participación en la identificación de riesgos y peligros</a:t>
            </a:r>
          </a:p>
          <a:p>
            <a:pPr algn="just"/>
            <a:r>
              <a:rPr lang="es-ES" sz="1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representantes de los trabajadores en seguridad y salud en el trabajo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participan en la identificación de los peligros y en la evaluación de los riesgos en el trabajo, solicitan al empleador los resultados de las evaluaciones, sugieren las medidas de control y hacen seguimiento de estas. (…)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4">
            <a:extLst>
              <a:ext uri="{FF2B5EF4-FFF2-40B4-BE49-F238E27FC236}">
                <a16:creationId xmlns:a16="http://schemas.microsoft.com/office/drawing/2014/main" xmlns="" id="{2F386036-20E1-8BFD-6339-56513B671C77}"/>
              </a:ext>
            </a:extLst>
          </p:cNvPr>
          <p:cNvSpPr/>
          <p:nvPr/>
        </p:nvSpPr>
        <p:spPr>
          <a:xfrm>
            <a:off x="6950764" y="4571090"/>
            <a:ext cx="4492315" cy="584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LEY N° 29783, LEY DE SEGURIDAD Y SALUD EN EL TRABAJO</a:t>
            </a:r>
            <a:endParaRPr lang="x-none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362" name="Picture 2" descr="Gestión de la Seguridad y Salud en el trabajo post cuarentena - ICS-Perú">
            <a:extLst>
              <a:ext uri="{FF2B5EF4-FFF2-40B4-BE49-F238E27FC236}">
                <a16:creationId xmlns:a16="http://schemas.microsoft.com/office/drawing/2014/main" xmlns="" id="{03729141-EE44-463F-C557-DFDAD9B2A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27" y="3878444"/>
            <a:ext cx="2888483" cy="308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5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8">
            <a:extLst>
              <a:ext uri="{FF2B5EF4-FFF2-40B4-BE49-F238E27FC236}">
                <a16:creationId xmlns:a16="http://schemas.microsoft.com/office/drawing/2014/main" xmlns="" id="{4ED54259-B4D2-4EF4-BF11-96BDD8EBF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910186"/>
              </p:ext>
            </p:extLst>
          </p:nvPr>
        </p:nvGraphicFramePr>
        <p:xfrm>
          <a:off x="593571" y="1319429"/>
          <a:ext cx="6451394" cy="455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17">
            <a:extLst>
              <a:ext uri="{FF2B5EF4-FFF2-40B4-BE49-F238E27FC236}">
                <a16:creationId xmlns:a16="http://schemas.microsoft.com/office/drawing/2014/main" xmlns="" id="{5AD984A9-7EDA-5C61-2472-C578AE03EB79}"/>
              </a:ext>
            </a:extLst>
          </p:cNvPr>
          <p:cNvSpPr/>
          <p:nvPr/>
        </p:nvSpPr>
        <p:spPr>
          <a:xfrm>
            <a:off x="593571" y="6088411"/>
            <a:ext cx="6079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MX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Glosario de Términos del D.S. N° 005-2012-TR, Reglamento de la Ley N° 29783, Ley de Seguridad y Salud en el Trabajo</a:t>
            </a:r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xmlns="" id="{DFB744E5-58B6-C911-3D86-5EAC3DBD3D9A}"/>
              </a:ext>
            </a:extLst>
          </p:cNvPr>
          <p:cNvSpPr/>
          <p:nvPr/>
        </p:nvSpPr>
        <p:spPr>
          <a:xfrm>
            <a:off x="8233388" y="4928162"/>
            <a:ext cx="25490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s-ES" sz="2000" b="1" dirty="0"/>
              <a:t>PELIGRO:</a:t>
            </a:r>
          </a:p>
          <a:p>
            <a:pPr algn="ctr" defTabSz="6858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s-ES" sz="2000" b="1" dirty="0"/>
              <a:t>PISO RESBALOSO CON AGUA</a:t>
            </a:r>
            <a:endParaRPr lang="es-ES" sz="2000" b="1" dirty="0"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1" name="Picture 2" descr="Resultado de imagen para PISO RESBALOSO">
            <a:extLst>
              <a:ext uri="{FF2B5EF4-FFF2-40B4-BE49-F238E27FC236}">
                <a16:creationId xmlns:a16="http://schemas.microsoft.com/office/drawing/2014/main" xmlns="" id="{5837B88C-61B6-42F3-B907-D2269C69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78" y="2208889"/>
            <a:ext cx="4195844" cy="2467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37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mite de seguridad y salud en el trabajo ley 29783 IMAGENES">
            <a:extLst>
              <a:ext uri="{FF2B5EF4-FFF2-40B4-BE49-F238E27FC236}">
                <a16:creationId xmlns:a16="http://schemas.microsoft.com/office/drawing/2014/main" xmlns="" id="{EF430B03-1556-864B-732F-F61E93A14A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5490" y="96287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graphicFrame>
        <p:nvGraphicFramePr>
          <p:cNvPr id="5" name="Diagrama 8">
            <a:extLst>
              <a:ext uri="{FF2B5EF4-FFF2-40B4-BE49-F238E27FC236}">
                <a16:creationId xmlns:a16="http://schemas.microsoft.com/office/drawing/2014/main" xmlns="" id="{0FCAB9C4-945B-7F80-2FB6-F0C02A890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1323812"/>
              </p:ext>
            </p:extLst>
          </p:nvPr>
        </p:nvGraphicFramePr>
        <p:xfrm>
          <a:off x="902794" y="1150873"/>
          <a:ext cx="6368113" cy="3116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17">
            <a:extLst>
              <a:ext uri="{FF2B5EF4-FFF2-40B4-BE49-F238E27FC236}">
                <a16:creationId xmlns:a16="http://schemas.microsoft.com/office/drawing/2014/main" xmlns="" id="{1411AC5D-1CE9-FDD5-853B-8B115D65594F}"/>
              </a:ext>
            </a:extLst>
          </p:cNvPr>
          <p:cNvSpPr/>
          <p:nvPr/>
        </p:nvSpPr>
        <p:spPr>
          <a:xfrm>
            <a:off x="861613" y="4370327"/>
            <a:ext cx="6079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MX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Glosario de Términos del D.S. N° 005-2012-TR, Reglamento de la Ley N° 29783, Ley de Seguridad y Salud en el Trabajo</a:t>
            </a:r>
          </a:p>
        </p:txBody>
      </p:sp>
      <p:sp>
        <p:nvSpPr>
          <p:cNvPr id="7" name="object 26">
            <a:extLst>
              <a:ext uri="{FF2B5EF4-FFF2-40B4-BE49-F238E27FC236}">
                <a16:creationId xmlns:a16="http://schemas.microsoft.com/office/drawing/2014/main" xmlns="" id="{5E7D8BD9-D31F-8EC8-30CB-0775161C532C}"/>
              </a:ext>
            </a:extLst>
          </p:cNvPr>
          <p:cNvSpPr/>
          <p:nvPr/>
        </p:nvSpPr>
        <p:spPr>
          <a:xfrm>
            <a:off x="1455689" y="4975231"/>
            <a:ext cx="1750060" cy="1750060"/>
          </a:xfrm>
          <a:custGeom>
            <a:avLst/>
            <a:gdLst/>
            <a:ahLst/>
            <a:cxnLst/>
            <a:rect l="l" t="t" r="r" b="b"/>
            <a:pathLst>
              <a:path w="1750060" h="1750060">
                <a:moveTo>
                  <a:pt x="874776" y="0"/>
                </a:moveTo>
                <a:lnTo>
                  <a:pt x="826779" y="1294"/>
                </a:lnTo>
                <a:lnTo>
                  <a:pt x="779460" y="5133"/>
                </a:lnTo>
                <a:lnTo>
                  <a:pt x="732883" y="11449"/>
                </a:lnTo>
                <a:lnTo>
                  <a:pt x="687117" y="20177"/>
                </a:lnTo>
                <a:lnTo>
                  <a:pt x="642227" y="31249"/>
                </a:lnTo>
                <a:lnTo>
                  <a:pt x="598280" y="44598"/>
                </a:lnTo>
                <a:lnTo>
                  <a:pt x="555344" y="60158"/>
                </a:lnTo>
                <a:lnTo>
                  <a:pt x="513484" y="77862"/>
                </a:lnTo>
                <a:lnTo>
                  <a:pt x="472768" y="97644"/>
                </a:lnTo>
                <a:lnTo>
                  <a:pt x="433261" y="119436"/>
                </a:lnTo>
                <a:lnTo>
                  <a:pt x="395032" y="143172"/>
                </a:lnTo>
                <a:lnTo>
                  <a:pt x="358146" y="168786"/>
                </a:lnTo>
                <a:lnTo>
                  <a:pt x="322671" y="196209"/>
                </a:lnTo>
                <a:lnTo>
                  <a:pt x="288672" y="225377"/>
                </a:lnTo>
                <a:lnTo>
                  <a:pt x="256217" y="256222"/>
                </a:lnTo>
                <a:lnTo>
                  <a:pt x="225373" y="288677"/>
                </a:lnTo>
                <a:lnTo>
                  <a:pt x="196205" y="322676"/>
                </a:lnTo>
                <a:lnTo>
                  <a:pt x="168782" y="358152"/>
                </a:lnTo>
                <a:lnTo>
                  <a:pt x="143169" y="395038"/>
                </a:lnTo>
                <a:lnTo>
                  <a:pt x="119433" y="433267"/>
                </a:lnTo>
                <a:lnTo>
                  <a:pt x="97641" y="472773"/>
                </a:lnTo>
                <a:lnTo>
                  <a:pt x="77860" y="513490"/>
                </a:lnTo>
                <a:lnTo>
                  <a:pt x="60156" y="555349"/>
                </a:lnTo>
                <a:lnTo>
                  <a:pt x="44597" y="598285"/>
                </a:lnTo>
                <a:lnTo>
                  <a:pt x="31248" y="642231"/>
                </a:lnTo>
                <a:lnTo>
                  <a:pt x="20176" y="687121"/>
                </a:lnTo>
                <a:lnTo>
                  <a:pt x="11449" y="732887"/>
                </a:lnTo>
                <a:lnTo>
                  <a:pt x="5133" y="779462"/>
                </a:lnTo>
                <a:lnTo>
                  <a:pt x="1294" y="826781"/>
                </a:lnTo>
                <a:lnTo>
                  <a:pt x="0" y="874776"/>
                </a:lnTo>
                <a:lnTo>
                  <a:pt x="1294" y="922770"/>
                </a:lnTo>
                <a:lnTo>
                  <a:pt x="5133" y="970089"/>
                </a:lnTo>
                <a:lnTo>
                  <a:pt x="11449" y="1016664"/>
                </a:lnTo>
                <a:lnTo>
                  <a:pt x="20176" y="1062430"/>
                </a:lnTo>
                <a:lnTo>
                  <a:pt x="31248" y="1107320"/>
                </a:lnTo>
                <a:lnTo>
                  <a:pt x="44597" y="1151266"/>
                </a:lnTo>
                <a:lnTo>
                  <a:pt x="60156" y="1194202"/>
                </a:lnTo>
                <a:lnTo>
                  <a:pt x="77860" y="1236061"/>
                </a:lnTo>
                <a:lnTo>
                  <a:pt x="97641" y="1276778"/>
                </a:lnTo>
                <a:lnTo>
                  <a:pt x="119433" y="1316284"/>
                </a:lnTo>
                <a:lnTo>
                  <a:pt x="143169" y="1354513"/>
                </a:lnTo>
                <a:lnTo>
                  <a:pt x="168782" y="1391399"/>
                </a:lnTo>
                <a:lnTo>
                  <a:pt x="196205" y="1426875"/>
                </a:lnTo>
                <a:lnTo>
                  <a:pt x="225373" y="1460874"/>
                </a:lnTo>
                <a:lnTo>
                  <a:pt x="256217" y="1493329"/>
                </a:lnTo>
                <a:lnTo>
                  <a:pt x="288672" y="1524174"/>
                </a:lnTo>
                <a:lnTo>
                  <a:pt x="322671" y="1553342"/>
                </a:lnTo>
                <a:lnTo>
                  <a:pt x="358146" y="1580765"/>
                </a:lnTo>
                <a:lnTo>
                  <a:pt x="395032" y="1606379"/>
                </a:lnTo>
                <a:lnTo>
                  <a:pt x="433261" y="1630115"/>
                </a:lnTo>
                <a:lnTo>
                  <a:pt x="472768" y="1651907"/>
                </a:lnTo>
                <a:lnTo>
                  <a:pt x="513484" y="1671689"/>
                </a:lnTo>
                <a:lnTo>
                  <a:pt x="555344" y="1689393"/>
                </a:lnTo>
                <a:lnTo>
                  <a:pt x="598280" y="1704953"/>
                </a:lnTo>
                <a:lnTo>
                  <a:pt x="642227" y="1718302"/>
                </a:lnTo>
                <a:lnTo>
                  <a:pt x="687117" y="1729374"/>
                </a:lnTo>
                <a:lnTo>
                  <a:pt x="732883" y="1738102"/>
                </a:lnTo>
                <a:lnTo>
                  <a:pt x="779460" y="1744418"/>
                </a:lnTo>
                <a:lnTo>
                  <a:pt x="826779" y="1748257"/>
                </a:lnTo>
                <a:lnTo>
                  <a:pt x="874776" y="1749552"/>
                </a:lnTo>
                <a:lnTo>
                  <a:pt x="922770" y="1748257"/>
                </a:lnTo>
                <a:lnTo>
                  <a:pt x="970089" y="1744418"/>
                </a:lnTo>
                <a:lnTo>
                  <a:pt x="1016664" y="1738102"/>
                </a:lnTo>
                <a:lnTo>
                  <a:pt x="1062430" y="1729374"/>
                </a:lnTo>
                <a:lnTo>
                  <a:pt x="1107320" y="1718302"/>
                </a:lnTo>
                <a:lnTo>
                  <a:pt x="1151266" y="1704953"/>
                </a:lnTo>
                <a:lnTo>
                  <a:pt x="1194202" y="1689393"/>
                </a:lnTo>
                <a:lnTo>
                  <a:pt x="1236061" y="1671689"/>
                </a:lnTo>
                <a:lnTo>
                  <a:pt x="1276778" y="1651907"/>
                </a:lnTo>
                <a:lnTo>
                  <a:pt x="1316284" y="1630115"/>
                </a:lnTo>
                <a:lnTo>
                  <a:pt x="1354513" y="1606379"/>
                </a:lnTo>
                <a:lnTo>
                  <a:pt x="1391399" y="1580765"/>
                </a:lnTo>
                <a:lnTo>
                  <a:pt x="1426875" y="1553342"/>
                </a:lnTo>
                <a:lnTo>
                  <a:pt x="1460874" y="1524174"/>
                </a:lnTo>
                <a:lnTo>
                  <a:pt x="1493329" y="1493329"/>
                </a:lnTo>
                <a:lnTo>
                  <a:pt x="1524174" y="1460874"/>
                </a:lnTo>
                <a:lnTo>
                  <a:pt x="1553342" y="1426875"/>
                </a:lnTo>
                <a:lnTo>
                  <a:pt x="1580765" y="1391399"/>
                </a:lnTo>
                <a:lnTo>
                  <a:pt x="1606379" y="1354513"/>
                </a:lnTo>
                <a:lnTo>
                  <a:pt x="1630115" y="1316284"/>
                </a:lnTo>
                <a:lnTo>
                  <a:pt x="1651907" y="1276778"/>
                </a:lnTo>
                <a:lnTo>
                  <a:pt x="1671689" y="1236061"/>
                </a:lnTo>
                <a:lnTo>
                  <a:pt x="1689393" y="1194202"/>
                </a:lnTo>
                <a:lnTo>
                  <a:pt x="1704953" y="1151266"/>
                </a:lnTo>
                <a:lnTo>
                  <a:pt x="1718302" y="1107320"/>
                </a:lnTo>
                <a:lnTo>
                  <a:pt x="1729374" y="1062430"/>
                </a:lnTo>
                <a:lnTo>
                  <a:pt x="1738102" y="1016664"/>
                </a:lnTo>
                <a:lnTo>
                  <a:pt x="1744418" y="970089"/>
                </a:lnTo>
                <a:lnTo>
                  <a:pt x="1748257" y="922770"/>
                </a:lnTo>
                <a:lnTo>
                  <a:pt x="1749552" y="874776"/>
                </a:lnTo>
                <a:lnTo>
                  <a:pt x="1748257" y="826781"/>
                </a:lnTo>
                <a:lnTo>
                  <a:pt x="1744418" y="779462"/>
                </a:lnTo>
                <a:lnTo>
                  <a:pt x="1738102" y="732887"/>
                </a:lnTo>
                <a:lnTo>
                  <a:pt x="1729374" y="687121"/>
                </a:lnTo>
                <a:lnTo>
                  <a:pt x="1718302" y="642231"/>
                </a:lnTo>
                <a:lnTo>
                  <a:pt x="1704953" y="598285"/>
                </a:lnTo>
                <a:lnTo>
                  <a:pt x="1689393" y="555349"/>
                </a:lnTo>
                <a:lnTo>
                  <a:pt x="1671689" y="513490"/>
                </a:lnTo>
                <a:lnTo>
                  <a:pt x="1651907" y="472773"/>
                </a:lnTo>
                <a:lnTo>
                  <a:pt x="1630115" y="433267"/>
                </a:lnTo>
                <a:lnTo>
                  <a:pt x="1606379" y="395038"/>
                </a:lnTo>
                <a:lnTo>
                  <a:pt x="1580765" y="358152"/>
                </a:lnTo>
                <a:lnTo>
                  <a:pt x="1553342" y="322676"/>
                </a:lnTo>
                <a:lnTo>
                  <a:pt x="1524174" y="288677"/>
                </a:lnTo>
                <a:lnTo>
                  <a:pt x="1493329" y="256222"/>
                </a:lnTo>
                <a:lnTo>
                  <a:pt x="1460874" y="225377"/>
                </a:lnTo>
                <a:lnTo>
                  <a:pt x="1426875" y="196209"/>
                </a:lnTo>
                <a:lnTo>
                  <a:pt x="1391399" y="168786"/>
                </a:lnTo>
                <a:lnTo>
                  <a:pt x="1354513" y="143172"/>
                </a:lnTo>
                <a:lnTo>
                  <a:pt x="1316284" y="119436"/>
                </a:lnTo>
                <a:lnTo>
                  <a:pt x="1276778" y="97644"/>
                </a:lnTo>
                <a:lnTo>
                  <a:pt x="1236061" y="77862"/>
                </a:lnTo>
                <a:lnTo>
                  <a:pt x="1194202" y="60158"/>
                </a:lnTo>
                <a:lnTo>
                  <a:pt x="1151266" y="44598"/>
                </a:lnTo>
                <a:lnTo>
                  <a:pt x="1107320" y="31249"/>
                </a:lnTo>
                <a:lnTo>
                  <a:pt x="1062430" y="20177"/>
                </a:lnTo>
                <a:lnTo>
                  <a:pt x="1016664" y="11449"/>
                </a:lnTo>
                <a:lnTo>
                  <a:pt x="970089" y="5133"/>
                </a:lnTo>
                <a:lnTo>
                  <a:pt x="922770" y="1294"/>
                </a:lnTo>
                <a:lnTo>
                  <a:pt x="874776" y="0"/>
                </a:lnTo>
                <a:close/>
              </a:path>
            </a:pathLst>
          </a:custGeom>
          <a:solidFill>
            <a:srgbClr val="F5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7">
            <a:extLst>
              <a:ext uri="{FF2B5EF4-FFF2-40B4-BE49-F238E27FC236}">
                <a16:creationId xmlns:a16="http://schemas.microsoft.com/office/drawing/2014/main" xmlns="" id="{D36ED82E-0B91-FA88-E4F4-80FDC40697B0}"/>
              </a:ext>
            </a:extLst>
          </p:cNvPr>
          <p:cNvSpPr/>
          <p:nvPr/>
        </p:nvSpPr>
        <p:spPr>
          <a:xfrm>
            <a:off x="1455689" y="4975231"/>
            <a:ext cx="1750060" cy="1750060"/>
          </a:xfrm>
          <a:custGeom>
            <a:avLst/>
            <a:gdLst/>
            <a:ahLst/>
            <a:cxnLst/>
            <a:rect l="l" t="t" r="r" b="b"/>
            <a:pathLst>
              <a:path w="1750060" h="1750060">
                <a:moveTo>
                  <a:pt x="0" y="874776"/>
                </a:moveTo>
                <a:lnTo>
                  <a:pt x="1294" y="826781"/>
                </a:lnTo>
                <a:lnTo>
                  <a:pt x="5133" y="779462"/>
                </a:lnTo>
                <a:lnTo>
                  <a:pt x="11449" y="732887"/>
                </a:lnTo>
                <a:lnTo>
                  <a:pt x="20176" y="687121"/>
                </a:lnTo>
                <a:lnTo>
                  <a:pt x="31248" y="642231"/>
                </a:lnTo>
                <a:lnTo>
                  <a:pt x="44597" y="598285"/>
                </a:lnTo>
                <a:lnTo>
                  <a:pt x="60156" y="555349"/>
                </a:lnTo>
                <a:lnTo>
                  <a:pt x="77860" y="513490"/>
                </a:lnTo>
                <a:lnTo>
                  <a:pt x="97641" y="472773"/>
                </a:lnTo>
                <a:lnTo>
                  <a:pt x="119433" y="433267"/>
                </a:lnTo>
                <a:lnTo>
                  <a:pt x="143169" y="395038"/>
                </a:lnTo>
                <a:lnTo>
                  <a:pt x="168782" y="358152"/>
                </a:lnTo>
                <a:lnTo>
                  <a:pt x="196205" y="322676"/>
                </a:lnTo>
                <a:lnTo>
                  <a:pt x="225373" y="288677"/>
                </a:lnTo>
                <a:lnTo>
                  <a:pt x="256217" y="256222"/>
                </a:lnTo>
                <a:lnTo>
                  <a:pt x="288672" y="225377"/>
                </a:lnTo>
                <a:lnTo>
                  <a:pt x="322671" y="196209"/>
                </a:lnTo>
                <a:lnTo>
                  <a:pt x="358146" y="168786"/>
                </a:lnTo>
                <a:lnTo>
                  <a:pt x="395032" y="143172"/>
                </a:lnTo>
                <a:lnTo>
                  <a:pt x="433261" y="119436"/>
                </a:lnTo>
                <a:lnTo>
                  <a:pt x="472768" y="97644"/>
                </a:lnTo>
                <a:lnTo>
                  <a:pt x="513484" y="77862"/>
                </a:lnTo>
                <a:lnTo>
                  <a:pt x="555344" y="60158"/>
                </a:lnTo>
                <a:lnTo>
                  <a:pt x="598280" y="44598"/>
                </a:lnTo>
                <a:lnTo>
                  <a:pt x="642227" y="31249"/>
                </a:lnTo>
                <a:lnTo>
                  <a:pt x="687117" y="20177"/>
                </a:lnTo>
                <a:lnTo>
                  <a:pt x="732883" y="11449"/>
                </a:lnTo>
                <a:lnTo>
                  <a:pt x="779460" y="5133"/>
                </a:lnTo>
                <a:lnTo>
                  <a:pt x="826779" y="1294"/>
                </a:lnTo>
                <a:lnTo>
                  <a:pt x="874776" y="0"/>
                </a:lnTo>
                <a:lnTo>
                  <a:pt x="922770" y="1294"/>
                </a:lnTo>
                <a:lnTo>
                  <a:pt x="970089" y="5133"/>
                </a:lnTo>
                <a:lnTo>
                  <a:pt x="1016664" y="11449"/>
                </a:lnTo>
                <a:lnTo>
                  <a:pt x="1062430" y="20177"/>
                </a:lnTo>
                <a:lnTo>
                  <a:pt x="1107320" y="31249"/>
                </a:lnTo>
                <a:lnTo>
                  <a:pt x="1151266" y="44598"/>
                </a:lnTo>
                <a:lnTo>
                  <a:pt x="1194202" y="60158"/>
                </a:lnTo>
                <a:lnTo>
                  <a:pt x="1236061" y="77862"/>
                </a:lnTo>
                <a:lnTo>
                  <a:pt x="1276778" y="97644"/>
                </a:lnTo>
                <a:lnTo>
                  <a:pt x="1316284" y="119436"/>
                </a:lnTo>
                <a:lnTo>
                  <a:pt x="1354513" y="143172"/>
                </a:lnTo>
                <a:lnTo>
                  <a:pt x="1391399" y="168786"/>
                </a:lnTo>
                <a:lnTo>
                  <a:pt x="1426875" y="196209"/>
                </a:lnTo>
                <a:lnTo>
                  <a:pt x="1460874" y="225377"/>
                </a:lnTo>
                <a:lnTo>
                  <a:pt x="1493329" y="256222"/>
                </a:lnTo>
                <a:lnTo>
                  <a:pt x="1524174" y="288677"/>
                </a:lnTo>
                <a:lnTo>
                  <a:pt x="1553342" y="322676"/>
                </a:lnTo>
                <a:lnTo>
                  <a:pt x="1580765" y="358152"/>
                </a:lnTo>
                <a:lnTo>
                  <a:pt x="1606379" y="395038"/>
                </a:lnTo>
                <a:lnTo>
                  <a:pt x="1630115" y="433267"/>
                </a:lnTo>
                <a:lnTo>
                  <a:pt x="1651907" y="472773"/>
                </a:lnTo>
                <a:lnTo>
                  <a:pt x="1671689" y="513490"/>
                </a:lnTo>
                <a:lnTo>
                  <a:pt x="1689393" y="555349"/>
                </a:lnTo>
                <a:lnTo>
                  <a:pt x="1704953" y="598285"/>
                </a:lnTo>
                <a:lnTo>
                  <a:pt x="1718302" y="642231"/>
                </a:lnTo>
                <a:lnTo>
                  <a:pt x="1729374" y="687121"/>
                </a:lnTo>
                <a:lnTo>
                  <a:pt x="1738102" y="732887"/>
                </a:lnTo>
                <a:lnTo>
                  <a:pt x="1744418" y="779462"/>
                </a:lnTo>
                <a:lnTo>
                  <a:pt x="1748257" y="826781"/>
                </a:lnTo>
                <a:lnTo>
                  <a:pt x="1749552" y="874776"/>
                </a:lnTo>
                <a:lnTo>
                  <a:pt x="1748257" y="922770"/>
                </a:lnTo>
                <a:lnTo>
                  <a:pt x="1744418" y="970089"/>
                </a:lnTo>
                <a:lnTo>
                  <a:pt x="1738102" y="1016664"/>
                </a:lnTo>
                <a:lnTo>
                  <a:pt x="1729374" y="1062430"/>
                </a:lnTo>
                <a:lnTo>
                  <a:pt x="1718302" y="1107320"/>
                </a:lnTo>
                <a:lnTo>
                  <a:pt x="1704953" y="1151266"/>
                </a:lnTo>
                <a:lnTo>
                  <a:pt x="1689393" y="1194202"/>
                </a:lnTo>
                <a:lnTo>
                  <a:pt x="1671689" y="1236061"/>
                </a:lnTo>
                <a:lnTo>
                  <a:pt x="1651907" y="1276778"/>
                </a:lnTo>
                <a:lnTo>
                  <a:pt x="1630115" y="1316284"/>
                </a:lnTo>
                <a:lnTo>
                  <a:pt x="1606379" y="1354513"/>
                </a:lnTo>
                <a:lnTo>
                  <a:pt x="1580765" y="1391399"/>
                </a:lnTo>
                <a:lnTo>
                  <a:pt x="1553342" y="1426875"/>
                </a:lnTo>
                <a:lnTo>
                  <a:pt x="1524174" y="1460874"/>
                </a:lnTo>
                <a:lnTo>
                  <a:pt x="1493329" y="1493329"/>
                </a:lnTo>
                <a:lnTo>
                  <a:pt x="1460874" y="1524174"/>
                </a:lnTo>
                <a:lnTo>
                  <a:pt x="1426875" y="1553342"/>
                </a:lnTo>
                <a:lnTo>
                  <a:pt x="1391399" y="1580765"/>
                </a:lnTo>
                <a:lnTo>
                  <a:pt x="1354513" y="1606379"/>
                </a:lnTo>
                <a:lnTo>
                  <a:pt x="1316284" y="1630115"/>
                </a:lnTo>
                <a:lnTo>
                  <a:pt x="1276778" y="1651907"/>
                </a:lnTo>
                <a:lnTo>
                  <a:pt x="1236061" y="1671689"/>
                </a:lnTo>
                <a:lnTo>
                  <a:pt x="1194202" y="1689393"/>
                </a:lnTo>
                <a:lnTo>
                  <a:pt x="1151266" y="1704953"/>
                </a:lnTo>
                <a:lnTo>
                  <a:pt x="1107320" y="1718302"/>
                </a:lnTo>
                <a:lnTo>
                  <a:pt x="1062430" y="1729374"/>
                </a:lnTo>
                <a:lnTo>
                  <a:pt x="1016664" y="1738102"/>
                </a:lnTo>
                <a:lnTo>
                  <a:pt x="970089" y="1744418"/>
                </a:lnTo>
                <a:lnTo>
                  <a:pt x="922770" y="1748257"/>
                </a:lnTo>
                <a:lnTo>
                  <a:pt x="874776" y="1749552"/>
                </a:lnTo>
                <a:lnTo>
                  <a:pt x="826779" y="1748257"/>
                </a:lnTo>
                <a:lnTo>
                  <a:pt x="779460" y="1744418"/>
                </a:lnTo>
                <a:lnTo>
                  <a:pt x="732883" y="1738102"/>
                </a:lnTo>
                <a:lnTo>
                  <a:pt x="687117" y="1729374"/>
                </a:lnTo>
                <a:lnTo>
                  <a:pt x="642227" y="1718302"/>
                </a:lnTo>
                <a:lnTo>
                  <a:pt x="598280" y="1704953"/>
                </a:lnTo>
                <a:lnTo>
                  <a:pt x="555344" y="1689393"/>
                </a:lnTo>
                <a:lnTo>
                  <a:pt x="513484" y="1671689"/>
                </a:lnTo>
                <a:lnTo>
                  <a:pt x="472768" y="1651907"/>
                </a:lnTo>
                <a:lnTo>
                  <a:pt x="433261" y="1630115"/>
                </a:lnTo>
                <a:lnTo>
                  <a:pt x="395032" y="1606379"/>
                </a:lnTo>
                <a:lnTo>
                  <a:pt x="358146" y="1580765"/>
                </a:lnTo>
                <a:lnTo>
                  <a:pt x="322671" y="1553342"/>
                </a:lnTo>
                <a:lnTo>
                  <a:pt x="288672" y="1524174"/>
                </a:lnTo>
                <a:lnTo>
                  <a:pt x="256217" y="1493329"/>
                </a:lnTo>
                <a:lnTo>
                  <a:pt x="225373" y="1460874"/>
                </a:lnTo>
                <a:lnTo>
                  <a:pt x="196205" y="1426875"/>
                </a:lnTo>
                <a:lnTo>
                  <a:pt x="168782" y="1391399"/>
                </a:lnTo>
                <a:lnTo>
                  <a:pt x="143169" y="1354513"/>
                </a:lnTo>
                <a:lnTo>
                  <a:pt x="119433" y="1316284"/>
                </a:lnTo>
                <a:lnTo>
                  <a:pt x="97641" y="1276778"/>
                </a:lnTo>
                <a:lnTo>
                  <a:pt x="77860" y="1236061"/>
                </a:lnTo>
                <a:lnTo>
                  <a:pt x="60156" y="1194202"/>
                </a:lnTo>
                <a:lnTo>
                  <a:pt x="44597" y="1151266"/>
                </a:lnTo>
                <a:lnTo>
                  <a:pt x="31248" y="1107320"/>
                </a:lnTo>
                <a:lnTo>
                  <a:pt x="20176" y="1062430"/>
                </a:lnTo>
                <a:lnTo>
                  <a:pt x="11449" y="1016664"/>
                </a:lnTo>
                <a:lnTo>
                  <a:pt x="5133" y="970089"/>
                </a:lnTo>
                <a:lnTo>
                  <a:pt x="1294" y="922770"/>
                </a:lnTo>
                <a:lnTo>
                  <a:pt x="0" y="874776"/>
                </a:lnTo>
                <a:close/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8">
            <a:extLst>
              <a:ext uri="{FF2B5EF4-FFF2-40B4-BE49-F238E27FC236}">
                <a16:creationId xmlns:a16="http://schemas.microsoft.com/office/drawing/2014/main" xmlns="" id="{337731E9-902F-E762-3BC3-75D847AEE475}"/>
              </a:ext>
            </a:extLst>
          </p:cNvPr>
          <p:cNvSpPr/>
          <p:nvPr/>
        </p:nvSpPr>
        <p:spPr>
          <a:xfrm>
            <a:off x="1686576" y="5654174"/>
            <a:ext cx="1306068" cy="441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9">
            <a:extLst>
              <a:ext uri="{FF2B5EF4-FFF2-40B4-BE49-F238E27FC236}">
                <a16:creationId xmlns:a16="http://schemas.microsoft.com/office/drawing/2014/main" xmlns="" id="{F0D73FAE-2CAB-00BF-F9A8-708F9226BC10}"/>
              </a:ext>
            </a:extLst>
          </p:cNvPr>
          <p:cNvSpPr txBox="1"/>
          <p:nvPr/>
        </p:nvSpPr>
        <p:spPr>
          <a:xfrm>
            <a:off x="1796710" y="5709164"/>
            <a:ext cx="1066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Frecuencia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xmlns="" id="{D556E0FB-0375-4D6C-EB0A-AE33F38F6F2B}"/>
              </a:ext>
            </a:extLst>
          </p:cNvPr>
          <p:cNvSpPr/>
          <p:nvPr/>
        </p:nvSpPr>
        <p:spPr>
          <a:xfrm>
            <a:off x="3495818" y="5491233"/>
            <a:ext cx="716280" cy="715645"/>
          </a:xfrm>
          <a:custGeom>
            <a:avLst/>
            <a:gdLst/>
            <a:ahLst/>
            <a:cxnLst/>
            <a:rect l="l" t="t" r="r" b="b"/>
            <a:pathLst>
              <a:path w="716279" h="715645">
                <a:moveTo>
                  <a:pt x="158750" y="20828"/>
                </a:moveTo>
                <a:lnTo>
                  <a:pt x="0" y="199009"/>
                </a:lnTo>
                <a:lnTo>
                  <a:pt x="189483" y="367664"/>
                </a:lnTo>
                <a:lnTo>
                  <a:pt x="20827" y="557022"/>
                </a:lnTo>
                <a:lnTo>
                  <a:pt x="199135" y="715645"/>
                </a:lnTo>
                <a:lnTo>
                  <a:pt x="367664" y="526288"/>
                </a:lnTo>
                <a:lnTo>
                  <a:pt x="707172" y="526288"/>
                </a:lnTo>
                <a:lnTo>
                  <a:pt x="715772" y="516636"/>
                </a:lnTo>
                <a:lnTo>
                  <a:pt x="526414" y="347980"/>
                </a:lnTo>
                <a:lnTo>
                  <a:pt x="667590" y="189357"/>
                </a:lnTo>
                <a:lnTo>
                  <a:pt x="348106" y="189357"/>
                </a:lnTo>
                <a:lnTo>
                  <a:pt x="158750" y="20828"/>
                </a:lnTo>
                <a:close/>
              </a:path>
              <a:path w="716279" h="715645">
                <a:moveTo>
                  <a:pt x="707172" y="526288"/>
                </a:moveTo>
                <a:lnTo>
                  <a:pt x="367664" y="526288"/>
                </a:lnTo>
                <a:lnTo>
                  <a:pt x="557021" y="694817"/>
                </a:lnTo>
                <a:lnTo>
                  <a:pt x="707172" y="526288"/>
                </a:lnTo>
                <a:close/>
              </a:path>
              <a:path w="716279" h="715645">
                <a:moveTo>
                  <a:pt x="516635" y="0"/>
                </a:moveTo>
                <a:lnTo>
                  <a:pt x="348106" y="189357"/>
                </a:lnTo>
                <a:lnTo>
                  <a:pt x="667590" y="189357"/>
                </a:lnTo>
                <a:lnTo>
                  <a:pt x="694943" y="158623"/>
                </a:lnTo>
                <a:lnTo>
                  <a:pt x="516635" y="0"/>
                </a:lnTo>
                <a:close/>
              </a:path>
            </a:pathLst>
          </a:custGeom>
          <a:solidFill>
            <a:srgbClr val="F5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1">
            <a:extLst>
              <a:ext uri="{FF2B5EF4-FFF2-40B4-BE49-F238E27FC236}">
                <a16:creationId xmlns:a16="http://schemas.microsoft.com/office/drawing/2014/main" xmlns="" id="{D78F67D1-CDD6-BF16-E5C3-E062D4A57B19}"/>
              </a:ext>
            </a:extLst>
          </p:cNvPr>
          <p:cNvSpPr/>
          <p:nvPr/>
        </p:nvSpPr>
        <p:spPr>
          <a:xfrm>
            <a:off x="4503690" y="4975231"/>
            <a:ext cx="1750060" cy="1750060"/>
          </a:xfrm>
          <a:custGeom>
            <a:avLst/>
            <a:gdLst/>
            <a:ahLst/>
            <a:cxnLst/>
            <a:rect l="l" t="t" r="r" b="b"/>
            <a:pathLst>
              <a:path w="1750060" h="1750060">
                <a:moveTo>
                  <a:pt x="874776" y="0"/>
                </a:moveTo>
                <a:lnTo>
                  <a:pt x="826781" y="1294"/>
                </a:lnTo>
                <a:lnTo>
                  <a:pt x="779462" y="5133"/>
                </a:lnTo>
                <a:lnTo>
                  <a:pt x="732887" y="11449"/>
                </a:lnTo>
                <a:lnTo>
                  <a:pt x="687121" y="20177"/>
                </a:lnTo>
                <a:lnTo>
                  <a:pt x="642231" y="31249"/>
                </a:lnTo>
                <a:lnTo>
                  <a:pt x="598285" y="44598"/>
                </a:lnTo>
                <a:lnTo>
                  <a:pt x="555349" y="60158"/>
                </a:lnTo>
                <a:lnTo>
                  <a:pt x="513490" y="77862"/>
                </a:lnTo>
                <a:lnTo>
                  <a:pt x="472773" y="97644"/>
                </a:lnTo>
                <a:lnTo>
                  <a:pt x="433267" y="119436"/>
                </a:lnTo>
                <a:lnTo>
                  <a:pt x="395038" y="143172"/>
                </a:lnTo>
                <a:lnTo>
                  <a:pt x="358152" y="168786"/>
                </a:lnTo>
                <a:lnTo>
                  <a:pt x="322676" y="196209"/>
                </a:lnTo>
                <a:lnTo>
                  <a:pt x="288677" y="225377"/>
                </a:lnTo>
                <a:lnTo>
                  <a:pt x="256222" y="256222"/>
                </a:lnTo>
                <a:lnTo>
                  <a:pt x="225377" y="288677"/>
                </a:lnTo>
                <a:lnTo>
                  <a:pt x="196209" y="322676"/>
                </a:lnTo>
                <a:lnTo>
                  <a:pt x="168786" y="358152"/>
                </a:lnTo>
                <a:lnTo>
                  <a:pt x="143172" y="395038"/>
                </a:lnTo>
                <a:lnTo>
                  <a:pt x="119436" y="433267"/>
                </a:lnTo>
                <a:lnTo>
                  <a:pt x="97644" y="472773"/>
                </a:lnTo>
                <a:lnTo>
                  <a:pt x="77862" y="513490"/>
                </a:lnTo>
                <a:lnTo>
                  <a:pt x="60158" y="555349"/>
                </a:lnTo>
                <a:lnTo>
                  <a:pt x="44598" y="598285"/>
                </a:lnTo>
                <a:lnTo>
                  <a:pt x="31249" y="642231"/>
                </a:lnTo>
                <a:lnTo>
                  <a:pt x="20177" y="687121"/>
                </a:lnTo>
                <a:lnTo>
                  <a:pt x="11449" y="732887"/>
                </a:lnTo>
                <a:lnTo>
                  <a:pt x="5133" y="779462"/>
                </a:lnTo>
                <a:lnTo>
                  <a:pt x="1294" y="826781"/>
                </a:lnTo>
                <a:lnTo>
                  <a:pt x="0" y="874776"/>
                </a:lnTo>
                <a:lnTo>
                  <a:pt x="1294" y="922770"/>
                </a:lnTo>
                <a:lnTo>
                  <a:pt x="5133" y="970089"/>
                </a:lnTo>
                <a:lnTo>
                  <a:pt x="11449" y="1016664"/>
                </a:lnTo>
                <a:lnTo>
                  <a:pt x="20177" y="1062430"/>
                </a:lnTo>
                <a:lnTo>
                  <a:pt x="31249" y="1107320"/>
                </a:lnTo>
                <a:lnTo>
                  <a:pt x="44598" y="1151266"/>
                </a:lnTo>
                <a:lnTo>
                  <a:pt x="60158" y="1194202"/>
                </a:lnTo>
                <a:lnTo>
                  <a:pt x="77862" y="1236061"/>
                </a:lnTo>
                <a:lnTo>
                  <a:pt x="97644" y="1276778"/>
                </a:lnTo>
                <a:lnTo>
                  <a:pt x="119436" y="1316284"/>
                </a:lnTo>
                <a:lnTo>
                  <a:pt x="143172" y="1354513"/>
                </a:lnTo>
                <a:lnTo>
                  <a:pt x="168786" y="1391399"/>
                </a:lnTo>
                <a:lnTo>
                  <a:pt x="196209" y="1426875"/>
                </a:lnTo>
                <a:lnTo>
                  <a:pt x="225377" y="1460874"/>
                </a:lnTo>
                <a:lnTo>
                  <a:pt x="256222" y="1493329"/>
                </a:lnTo>
                <a:lnTo>
                  <a:pt x="288677" y="1524174"/>
                </a:lnTo>
                <a:lnTo>
                  <a:pt x="322676" y="1553342"/>
                </a:lnTo>
                <a:lnTo>
                  <a:pt x="358152" y="1580765"/>
                </a:lnTo>
                <a:lnTo>
                  <a:pt x="395038" y="1606379"/>
                </a:lnTo>
                <a:lnTo>
                  <a:pt x="433267" y="1630115"/>
                </a:lnTo>
                <a:lnTo>
                  <a:pt x="472773" y="1651907"/>
                </a:lnTo>
                <a:lnTo>
                  <a:pt x="513490" y="1671689"/>
                </a:lnTo>
                <a:lnTo>
                  <a:pt x="555349" y="1689393"/>
                </a:lnTo>
                <a:lnTo>
                  <a:pt x="598285" y="1704953"/>
                </a:lnTo>
                <a:lnTo>
                  <a:pt x="642231" y="1718302"/>
                </a:lnTo>
                <a:lnTo>
                  <a:pt x="687121" y="1729374"/>
                </a:lnTo>
                <a:lnTo>
                  <a:pt x="732887" y="1738102"/>
                </a:lnTo>
                <a:lnTo>
                  <a:pt x="779462" y="1744418"/>
                </a:lnTo>
                <a:lnTo>
                  <a:pt x="826781" y="1748257"/>
                </a:lnTo>
                <a:lnTo>
                  <a:pt x="874776" y="1749552"/>
                </a:lnTo>
                <a:lnTo>
                  <a:pt x="922770" y="1748257"/>
                </a:lnTo>
                <a:lnTo>
                  <a:pt x="970089" y="1744418"/>
                </a:lnTo>
                <a:lnTo>
                  <a:pt x="1016664" y="1738102"/>
                </a:lnTo>
                <a:lnTo>
                  <a:pt x="1062430" y="1729374"/>
                </a:lnTo>
                <a:lnTo>
                  <a:pt x="1107320" y="1718302"/>
                </a:lnTo>
                <a:lnTo>
                  <a:pt x="1151266" y="1704953"/>
                </a:lnTo>
                <a:lnTo>
                  <a:pt x="1194202" y="1689393"/>
                </a:lnTo>
                <a:lnTo>
                  <a:pt x="1236061" y="1671689"/>
                </a:lnTo>
                <a:lnTo>
                  <a:pt x="1276778" y="1651907"/>
                </a:lnTo>
                <a:lnTo>
                  <a:pt x="1316284" y="1630115"/>
                </a:lnTo>
                <a:lnTo>
                  <a:pt x="1354513" y="1606379"/>
                </a:lnTo>
                <a:lnTo>
                  <a:pt x="1391399" y="1580765"/>
                </a:lnTo>
                <a:lnTo>
                  <a:pt x="1426875" y="1553342"/>
                </a:lnTo>
                <a:lnTo>
                  <a:pt x="1460874" y="1524174"/>
                </a:lnTo>
                <a:lnTo>
                  <a:pt x="1493329" y="1493329"/>
                </a:lnTo>
                <a:lnTo>
                  <a:pt x="1524174" y="1460874"/>
                </a:lnTo>
                <a:lnTo>
                  <a:pt x="1553342" y="1426875"/>
                </a:lnTo>
                <a:lnTo>
                  <a:pt x="1580765" y="1391399"/>
                </a:lnTo>
                <a:lnTo>
                  <a:pt x="1606379" y="1354513"/>
                </a:lnTo>
                <a:lnTo>
                  <a:pt x="1630115" y="1316284"/>
                </a:lnTo>
                <a:lnTo>
                  <a:pt x="1651907" y="1276778"/>
                </a:lnTo>
                <a:lnTo>
                  <a:pt x="1671689" y="1236061"/>
                </a:lnTo>
                <a:lnTo>
                  <a:pt x="1689393" y="1194202"/>
                </a:lnTo>
                <a:lnTo>
                  <a:pt x="1704953" y="1151266"/>
                </a:lnTo>
                <a:lnTo>
                  <a:pt x="1718302" y="1107320"/>
                </a:lnTo>
                <a:lnTo>
                  <a:pt x="1729374" y="1062430"/>
                </a:lnTo>
                <a:lnTo>
                  <a:pt x="1738102" y="1016664"/>
                </a:lnTo>
                <a:lnTo>
                  <a:pt x="1744418" y="970089"/>
                </a:lnTo>
                <a:lnTo>
                  <a:pt x="1748257" y="922770"/>
                </a:lnTo>
                <a:lnTo>
                  <a:pt x="1749552" y="874776"/>
                </a:lnTo>
                <a:lnTo>
                  <a:pt x="1748257" y="826781"/>
                </a:lnTo>
                <a:lnTo>
                  <a:pt x="1744418" y="779462"/>
                </a:lnTo>
                <a:lnTo>
                  <a:pt x="1738102" y="732887"/>
                </a:lnTo>
                <a:lnTo>
                  <a:pt x="1729374" y="687121"/>
                </a:lnTo>
                <a:lnTo>
                  <a:pt x="1718302" y="642231"/>
                </a:lnTo>
                <a:lnTo>
                  <a:pt x="1704953" y="598285"/>
                </a:lnTo>
                <a:lnTo>
                  <a:pt x="1689393" y="555349"/>
                </a:lnTo>
                <a:lnTo>
                  <a:pt x="1671689" y="513490"/>
                </a:lnTo>
                <a:lnTo>
                  <a:pt x="1651907" y="472773"/>
                </a:lnTo>
                <a:lnTo>
                  <a:pt x="1630115" y="433267"/>
                </a:lnTo>
                <a:lnTo>
                  <a:pt x="1606379" y="395038"/>
                </a:lnTo>
                <a:lnTo>
                  <a:pt x="1580765" y="358152"/>
                </a:lnTo>
                <a:lnTo>
                  <a:pt x="1553342" y="322676"/>
                </a:lnTo>
                <a:lnTo>
                  <a:pt x="1524174" y="288677"/>
                </a:lnTo>
                <a:lnTo>
                  <a:pt x="1493329" y="256222"/>
                </a:lnTo>
                <a:lnTo>
                  <a:pt x="1460874" y="225377"/>
                </a:lnTo>
                <a:lnTo>
                  <a:pt x="1426875" y="196209"/>
                </a:lnTo>
                <a:lnTo>
                  <a:pt x="1391399" y="168786"/>
                </a:lnTo>
                <a:lnTo>
                  <a:pt x="1354513" y="143172"/>
                </a:lnTo>
                <a:lnTo>
                  <a:pt x="1316284" y="119436"/>
                </a:lnTo>
                <a:lnTo>
                  <a:pt x="1276778" y="97644"/>
                </a:lnTo>
                <a:lnTo>
                  <a:pt x="1236061" y="77862"/>
                </a:lnTo>
                <a:lnTo>
                  <a:pt x="1194202" y="60158"/>
                </a:lnTo>
                <a:lnTo>
                  <a:pt x="1151266" y="44598"/>
                </a:lnTo>
                <a:lnTo>
                  <a:pt x="1107320" y="31249"/>
                </a:lnTo>
                <a:lnTo>
                  <a:pt x="1062430" y="20177"/>
                </a:lnTo>
                <a:lnTo>
                  <a:pt x="1016664" y="11449"/>
                </a:lnTo>
                <a:lnTo>
                  <a:pt x="970089" y="5133"/>
                </a:lnTo>
                <a:lnTo>
                  <a:pt x="922770" y="1294"/>
                </a:lnTo>
                <a:lnTo>
                  <a:pt x="874776" y="0"/>
                </a:lnTo>
                <a:close/>
              </a:path>
            </a:pathLst>
          </a:custGeom>
          <a:solidFill>
            <a:srgbClr val="526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2">
            <a:extLst>
              <a:ext uri="{FF2B5EF4-FFF2-40B4-BE49-F238E27FC236}">
                <a16:creationId xmlns:a16="http://schemas.microsoft.com/office/drawing/2014/main" xmlns="" id="{6EED631D-F926-ADEC-3792-FFC747B32E2C}"/>
              </a:ext>
            </a:extLst>
          </p:cNvPr>
          <p:cNvSpPr/>
          <p:nvPr/>
        </p:nvSpPr>
        <p:spPr>
          <a:xfrm>
            <a:off x="4503690" y="4975231"/>
            <a:ext cx="1750060" cy="1750060"/>
          </a:xfrm>
          <a:custGeom>
            <a:avLst/>
            <a:gdLst/>
            <a:ahLst/>
            <a:cxnLst/>
            <a:rect l="l" t="t" r="r" b="b"/>
            <a:pathLst>
              <a:path w="1750060" h="1750060">
                <a:moveTo>
                  <a:pt x="0" y="874776"/>
                </a:moveTo>
                <a:lnTo>
                  <a:pt x="1294" y="826781"/>
                </a:lnTo>
                <a:lnTo>
                  <a:pt x="5133" y="779462"/>
                </a:lnTo>
                <a:lnTo>
                  <a:pt x="11449" y="732887"/>
                </a:lnTo>
                <a:lnTo>
                  <a:pt x="20177" y="687121"/>
                </a:lnTo>
                <a:lnTo>
                  <a:pt x="31249" y="642231"/>
                </a:lnTo>
                <a:lnTo>
                  <a:pt x="44598" y="598285"/>
                </a:lnTo>
                <a:lnTo>
                  <a:pt x="60158" y="555349"/>
                </a:lnTo>
                <a:lnTo>
                  <a:pt x="77862" y="513490"/>
                </a:lnTo>
                <a:lnTo>
                  <a:pt x="97644" y="472773"/>
                </a:lnTo>
                <a:lnTo>
                  <a:pt x="119436" y="433267"/>
                </a:lnTo>
                <a:lnTo>
                  <a:pt x="143172" y="395038"/>
                </a:lnTo>
                <a:lnTo>
                  <a:pt x="168786" y="358152"/>
                </a:lnTo>
                <a:lnTo>
                  <a:pt x="196209" y="322676"/>
                </a:lnTo>
                <a:lnTo>
                  <a:pt x="225377" y="288677"/>
                </a:lnTo>
                <a:lnTo>
                  <a:pt x="256222" y="256222"/>
                </a:lnTo>
                <a:lnTo>
                  <a:pt x="288677" y="225377"/>
                </a:lnTo>
                <a:lnTo>
                  <a:pt x="322676" y="196209"/>
                </a:lnTo>
                <a:lnTo>
                  <a:pt x="358152" y="168786"/>
                </a:lnTo>
                <a:lnTo>
                  <a:pt x="395038" y="143172"/>
                </a:lnTo>
                <a:lnTo>
                  <a:pt x="433267" y="119436"/>
                </a:lnTo>
                <a:lnTo>
                  <a:pt x="472773" y="97644"/>
                </a:lnTo>
                <a:lnTo>
                  <a:pt x="513490" y="77862"/>
                </a:lnTo>
                <a:lnTo>
                  <a:pt x="555349" y="60158"/>
                </a:lnTo>
                <a:lnTo>
                  <a:pt x="598285" y="44598"/>
                </a:lnTo>
                <a:lnTo>
                  <a:pt x="642231" y="31249"/>
                </a:lnTo>
                <a:lnTo>
                  <a:pt x="687121" y="20177"/>
                </a:lnTo>
                <a:lnTo>
                  <a:pt x="732887" y="11449"/>
                </a:lnTo>
                <a:lnTo>
                  <a:pt x="779462" y="5133"/>
                </a:lnTo>
                <a:lnTo>
                  <a:pt x="826781" y="1294"/>
                </a:lnTo>
                <a:lnTo>
                  <a:pt x="874776" y="0"/>
                </a:lnTo>
                <a:lnTo>
                  <a:pt x="922770" y="1294"/>
                </a:lnTo>
                <a:lnTo>
                  <a:pt x="970089" y="5133"/>
                </a:lnTo>
                <a:lnTo>
                  <a:pt x="1016664" y="11449"/>
                </a:lnTo>
                <a:lnTo>
                  <a:pt x="1062430" y="20177"/>
                </a:lnTo>
                <a:lnTo>
                  <a:pt x="1107320" y="31249"/>
                </a:lnTo>
                <a:lnTo>
                  <a:pt x="1151266" y="44598"/>
                </a:lnTo>
                <a:lnTo>
                  <a:pt x="1194202" y="60158"/>
                </a:lnTo>
                <a:lnTo>
                  <a:pt x="1236061" y="77862"/>
                </a:lnTo>
                <a:lnTo>
                  <a:pt x="1276778" y="97644"/>
                </a:lnTo>
                <a:lnTo>
                  <a:pt x="1316284" y="119436"/>
                </a:lnTo>
                <a:lnTo>
                  <a:pt x="1354513" y="143172"/>
                </a:lnTo>
                <a:lnTo>
                  <a:pt x="1391399" y="168786"/>
                </a:lnTo>
                <a:lnTo>
                  <a:pt x="1426875" y="196209"/>
                </a:lnTo>
                <a:lnTo>
                  <a:pt x="1460874" y="225377"/>
                </a:lnTo>
                <a:lnTo>
                  <a:pt x="1493329" y="256222"/>
                </a:lnTo>
                <a:lnTo>
                  <a:pt x="1524174" y="288677"/>
                </a:lnTo>
                <a:lnTo>
                  <a:pt x="1553342" y="322676"/>
                </a:lnTo>
                <a:lnTo>
                  <a:pt x="1580765" y="358152"/>
                </a:lnTo>
                <a:lnTo>
                  <a:pt x="1606379" y="395038"/>
                </a:lnTo>
                <a:lnTo>
                  <a:pt x="1630115" y="433267"/>
                </a:lnTo>
                <a:lnTo>
                  <a:pt x="1651907" y="472773"/>
                </a:lnTo>
                <a:lnTo>
                  <a:pt x="1671689" y="513490"/>
                </a:lnTo>
                <a:lnTo>
                  <a:pt x="1689393" y="555349"/>
                </a:lnTo>
                <a:lnTo>
                  <a:pt x="1704953" y="598285"/>
                </a:lnTo>
                <a:lnTo>
                  <a:pt x="1718302" y="642231"/>
                </a:lnTo>
                <a:lnTo>
                  <a:pt x="1729374" y="687121"/>
                </a:lnTo>
                <a:lnTo>
                  <a:pt x="1738102" y="732887"/>
                </a:lnTo>
                <a:lnTo>
                  <a:pt x="1744418" y="779462"/>
                </a:lnTo>
                <a:lnTo>
                  <a:pt x="1748257" y="826781"/>
                </a:lnTo>
                <a:lnTo>
                  <a:pt x="1749552" y="874776"/>
                </a:lnTo>
                <a:lnTo>
                  <a:pt x="1748257" y="922770"/>
                </a:lnTo>
                <a:lnTo>
                  <a:pt x="1744418" y="970089"/>
                </a:lnTo>
                <a:lnTo>
                  <a:pt x="1738102" y="1016664"/>
                </a:lnTo>
                <a:lnTo>
                  <a:pt x="1729374" y="1062430"/>
                </a:lnTo>
                <a:lnTo>
                  <a:pt x="1718302" y="1107320"/>
                </a:lnTo>
                <a:lnTo>
                  <a:pt x="1704953" y="1151266"/>
                </a:lnTo>
                <a:lnTo>
                  <a:pt x="1689393" y="1194202"/>
                </a:lnTo>
                <a:lnTo>
                  <a:pt x="1671689" y="1236061"/>
                </a:lnTo>
                <a:lnTo>
                  <a:pt x="1651907" y="1276778"/>
                </a:lnTo>
                <a:lnTo>
                  <a:pt x="1630115" y="1316284"/>
                </a:lnTo>
                <a:lnTo>
                  <a:pt x="1606379" y="1354513"/>
                </a:lnTo>
                <a:lnTo>
                  <a:pt x="1580765" y="1391399"/>
                </a:lnTo>
                <a:lnTo>
                  <a:pt x="1553342" y="1426875"/>
                </a:lnTo>
                <a:lnTo>
                  <a:pt x="1524174" y="1460874"/>
                </a:lnTo>
                <a:lnTo>
                  <a:pt x="1493329" y="1493329"/>
                </a:lnTo>
                <a:lnTo>
                  <a:pt x="1460874" y="1524174"/>
                </a:lnTo>
                <a:lnTo>
                  <a:pt x="1426875" y="1553342"/>
                </a:lnTo>
                <a:lnTo>
                  <a:pt x="1391399" y="1580765"/>
                </a:lnTo>
                <a:lnTo>
                  <a:pt x="1354513" y="1606379"/>
                </a:lnTo>
                <a:lnTo>
                  <a:pt x="1316284" y="1630115"/>
                </a:lnTo>
                <a:lnTo>
                  <a:pt x="1276778" y="1651907"/>
                </a:lnTo>
                <a:lnTo>
                  <a:pt x="1236061" y="1671689"/>
                </a:lnTo>
                <a:lnTo>
                  <a:pt x="1194202" y="1689393"/>
                </a:lnTo>
                <a:lnTo>
                  <a:pt x="1151266" y="1704953"/>
                </a:lnTo>
                <a:lnTo>
                  <a:pt x="1107320" y="1718302"/>
                </a:lnTo>
                <a:lnTo>
                  <a:pt x="1062430" y="1729374"/>
                </a:lnTo>
                <a:lnTo>
                  <a:pt x="1016664" y="1738102"/>
                </a:lnTo>
                <a:lnTo>
                  <a:pt x="970089" y="1744418"/>
                </a:lnTo>
                <a:lnTo>
                  <a:pt x="922770" y="1748257"/>
                </a:lnTo>
                <a:lnTo>
                  <a:pt x="874776" y="1749552"/>
                </a:lnTo>
                <a:lnTo>
                  <a:pt x="826781" y="1748257"/>
                </a:lnTo>
                <a:lnTo>
                  <a:pt x="779462" y="1744418"/>
                </a:lnTo>
                <a:lnTo>
                  <a:pt x="732887" y="1738102"/>
                </a:lnTo>
                <a:lnTo>
                  <a:pt x="687121" y="1729374"/>
                </a:lnTo>
                <a:lnTo>
                  <a:pt x="642231" y="1718302"/>
                </a:lnTo>
                <a:lnTo>
                  <a:pt x="598285" y="1704953"/>
                </a:lnTo>
                <a:lnTo>
                  <a:pt x="555349" y="1689393"/>
                </a:lnTo>
                <a:lnTo>
                  <a:pt x="513490" y="1671689"/>
                </a:lnTo>
                <a:lnTo>
                  <a:pt x="472773" y="1651907"/>
                </a:lnTo>
                <a:lnTo>
                  <a:pt x="433267" y="1630115"/>
                </a:lnTo>
                <a:lnTo>
                  <a:pt x="395038" y="1606379"/>
                </a:lnTo>
                <a:lnTo>
                  <a:pt x="358152" y="1580765"/>
                </a:lnTo>
                <a:lnTo>
                  <a:pt x="322676" y="1553342"/>
                </a:lnTo>
                <a:lnTo>
                  <a:pt x="288677" y="1524174"/>
                </a:lnTo>
                <a:lnTo>
                  <a:pt x="256222" y="1493329"/>
                </a:lnTo>
                <a:lnTo>
                  <a:pt x="225377" y="1460874"/>
                </a:lnTo>
                <a:lnTo>
                  <a:pt x="196209" y="1426875"/>
                </a:lnTo>
                <a:lnTo>
                  <a:pt x="168786" y="1391399"/>
                </a:lnTo>
                <a:lnTo>
                  <a:pt x="143172" y="1354513"/>
                </a:lnTo>
                <a:lnTo>
                  <a:pt x="119436" y="1316284"/>
                </a:lnTo>
                <a:lnTo>
                  <a:pt x="97644" y="1276778"/>
                </a:lnTo>
                <a:lnTo>
                  <a:pt x="77862" y="1236061"/>
                </a:lnTo>
                <a:lnTo>
                  <a:pt x="60158" y="1194202"/>
                </a:lnTo>
                <a:lnTo>
                  <a:pt x="44598" y="1151266"/>
                </a:lnTo>
                <a:lnTo>
                  <a:pt x="31249" y="1107320"/>
                </a:lnTo>
                <a:lnTo>
                  <a:pt x="20177" y="1062430"/>
                </a:lnTo>
                <a:lnTo>
                  <a:pt x="11449" y="1016664"/>
                </a:lnTo>
                <a:lnTo>
                  <a:pt x="5133" y="970089"/>
                </a:lnTo>
                <a:lnTo>
                  <a:pt x="1294" y="922770"/>
                </a:lnTo>
                <a:lnTo>
                  <a:pt x="0" y="874776"/>
                </a:lnTo>
                <a:close/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3">
            <a:extLst>
              <a:ext uri="{FF2B5EF4-FFF2-40B4-BE49-F238E27FC236}">
                <a16:creationId xmlns:a16="http://schemas.microsoft.com/office/drawing/2014/main" xmlns="" id="{53DD75CF-CD1B-8D7B-1AE4-43A13391E24D}"/>
              </a:ext>
            </a:extLst>
          </p:cNvPr>
          <p:cNvSpPr/>
          <p:nvPr/>
        </p:nvSpPr>
        <p:spPr>
          <a:xfrm>
            <a:off x="4786392" y="5654174"/>
            <a:ext cx="1200912" cy="4419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4">
            <a:extLst>
              <a:ext uri="{FF2B5EF4-FFF2-40B4-BE49-F238E27FC236}">
                <a16:creationId xmlns:a16="http://schemas.microsoft.com/office/drawing/2014/main" xmlns="" id="{C692080A-0361-742E-5C75-A70DE30030A2}"/>
              </a:ext>
            </a:extLst>
          </p:cNvPr>
          <p:cNvSpPr txBox="1"/>
          <p:nvPr/>
        </p:nvSpPr>
        <p:spPr>
          <a:xfrm>
            <a:off x="4897390" y="5709164"/>
            <a:ext cx="96011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Severidad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16" name="object 35">
            <a:extLst>
              <a:ext uri="{FF2B5EF4-FFF2-40B4-BE49-F238E27FC236}">
                <a16:creationId xmlns:a16="http://schemas.microsoft.com/office/drawing/2014/main" xmlns="" id="{ABC019FE-8ABB-330E-F41A-105CB56929AF}"/>
              </a:ext>
            </a:extLst>
          </p:cNvPr>
          <p:cNvSpPr/>
          <p:nvPr/>
        </p:nvSpPr>
        <p:spPr>
          <a:xfrm>
            <a:off x="6528704" y="5550796"/>
            <a:ext cx="746125" cy="238760"/>
          </a:xfrm>
          <a:custGeom>
            <a:avLst/>
            <a:gdLst/>
            <a:ahLst/>
            <a:cxnLst/>
            <a:rect l="l" t="t" r="r" b="b"/>
            <a:pathLst>
              <a:path w="746125" h="238760">
                <a:moveTo>
                  <a:pt x="745998" y="0"/>
                </a:moveTo>
                <a:lnTo>
                  <a:pt x="0" y="0"/>
                </a:lnTo>
                <a:lnTo>
                  <a:pt x="0" y="238760"/>
                </a:lnTo>
                <a:lnTo>
                  <a:pt x="745998" y="238760"/>
                </a:lnTo>
                <a:lnTo>
                  <a:pt x="745998" y="0"/>
                </a:lnTo>
                <a:close/>
              </a:path>
            </a:pathLst>
          </a:custGeom>
          <a:solidFill>
            <a:srgbClr val="526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6">
            <a:extLst>
              <a:ext uri="{FF2B5EF4-FFF2-40B4-BE49-F238E27FC236}">
                <a16:creationId xmlns:a16="http://schemas.microsoft.com/office/drawing/2014/main" xmlns="" id="{E21CA4B4-5CF6-70CF-6C67-C598637A2147}"/>
              </a:ext>
            </a:extLst>
          </p:cNvPr>
          <p:cNvSpPr/>
          <p:nvPr/>
        </p:nvSpPr>
        <p:spPr>
          <a:xfrm>
            <a:off x="6528704" y="5908936"/>
            <a:ext cx="746125" cy="238760"/>
          </a:xfrm>
          <a:custGeom>
            <a:avLst/>
            <a:gdLst/>
            <a:ahLst/>
            <a:cxnLst/>
            <a:rect l="l" t="t" r="r" b="b"/>
            <a:pathLst>
              <a:path w="746125" h="238760">
                <a:moveTo>
                  <a:pt x="745998" y="0"/>
                </a:moveTo>
                <a:lnTo>
                  <a:pt x="0" y="0"/>
                </a:lnTo>
                <a:lnTo>
                  <a:pt x="0" y="238759"/>
                </a:lnTo>
                <a:lnTo>
                  <a:pt x="745998" y="238759"/>
                </a:lnTo>
                <a:lnTo>
                  <a:pt x="745998" y="0"/>
                </a:lnTo>
                <a:close/>
              </a:path>
            </a:pathLst>
          </a:custGeom>
          <a:solidFill>
            <a:srgbClr val="526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7">
            <a:extLst>
              <a:ext uri="{FF2B5EF4-FFF2-40B4-BE49-F238E27FC236}">
                <a16:creationId xmlns:a16="http://schemas.microsoft.com/office/drawing/2014/main" xmlns="" id="{4813D9B6-B09D-2139-9BF4-94A192814171}"/>
              </a:ext>
            </a:extLst>
          </p:cNvPr>
          <p:cNvSpPr/>
          <p:nvPr/>
        </p:nvSpPr>
        <p:spPr>
          <a:xfrm>
            <a:off x="7551689" y="4975231"/>
            <a:ext cx="1750060" cy="1750060"/>
          </a:xfrm>
          <a:custGeom>
            <a:avLst/>
            <a:gdLst/>
            <a:ahLst/>
            <a:cxnLst/>
            <a:rect l="l" t="t" r="r" b="b"/>
            <a:pathLst>
              <a:path w="1750059" h="1750060">
                <a:moveTo>
                  <a:pt x="874776" y="0"/>
                </a:moveTo>
                <a:lnTo>
                  <a:pt x="826781" y="1294"/>
                </a:lnTo>
                <a:lnTo>
                  <a:pt x="779462" y="5133"/>
                </a:lnTo>
                <a:lnTo>
                  <a:pt x="732887" y="11449"/>
                </a:lnTo>
                <a:lnTo>
                  <a:pt x="687121" y="20177"/>
                </a:lnTo>
                <a:lnTo>
                  <a:pt x="642231" y="31249"/>
                </a:lnTo>
                <a:lnTo>
                  <a:pt x="598285" y="44598"/>
                </a:lnTo>
                <a:lnTo>
                  <a:pt x="555349" y="60158"/>
                </a:lnTo>
                <a:lnTo>
                  <a:pt x="513490" y="77862"/>
                </a:lnTo>
                <a:lnTo>
                  <a:pt x="472773" y="97644"/>
                </a:lnTo>
                <a:lnTo>
                  <a:pt x="433267" y="119436"/>
                </a:lnTo>
                <a:lnTo>
                  <a:pt x="395038" y="143172"/>
                </a:lnTo>
                <a:lnTo>
                  <a:pt x="358152" y="168786"/>
                </a:lnTo>
                <a:lnTo>
                  <a:pt x="322676" y="196209"/>
                </a:lnTo>
                <a:lnTo>
                  <a:pt x="288677" y="225377"/>
                </a:lnTo>
                <a:lnTo>
                  <a:pt x="256222" y="256222"/>
                </a:lnTo>
                <a:lnTo>
                  <a:pt x="225377" y="288677"/>
                </a:lnTo>
                <a:lnTo>
                  <a:pt x="196209" y="322676"/>
                </a:lnTo>
                <a:lnTo>
                  <a:pt x="168786" y="358152"/>
                </a:lnTo>
                <a:lnTo>
                  <a:pt x="143172" y="395038"/>
                </a:lnTo>
                <a:lnTo>
                  <a:pt x="119436" y="433267"/>
                </a:lnTo>
                <a:lnTo>
                  <a:pt x="97644" y="472773"/>
                </a:lnTo>
                <a:lnTo>
                  <a:pt x="77862" y="513490"/>
                </a:lnTo>
                <a:lnTo>
                  <a:pt x="60158" y="555349"/>
                </a:lnTo>
                <a:lnTo>
                  <a:pt x="44598" y="598285"/>
                </a:lnTo>
                <a:lnTo>
                  <a:pt x="31249" y="642231"/>
                </a:lnTo>
                <a:lnTo>
                  <a:pt x="20177" y="687121"/>
                </a:lnTo>
                <a:lnTo>
                  <a:pt x="11449" y="732887"/>
                </a:lnTo>
                <a:lnTo>
                  <a:pt x="5133" y="779462"/>
                </a:lnTo>
                <a:lnTo>
                  <a:pt x="1294" y="826781"/>
                </a:lnTo>
                <a:lnTo>
                  <a:pt x="0" y="874776"/>
                </a:lnTo>
                <a:lnTo>
                  <a:pt x="1294" y="922770"/>
                </a:lnTo>
                <a:lnTo>
                  <a:pt x="5133" y="970089"/>
                </a:lnTo>
                <a:lnTo>
                  <a:pt x="11449" y="1016664"/>
                </a:lnTo>
                <a:lnTo>
                  <a:pt x="20177" y="1062430"/>
                </a:lnTo>
                <a:lnTo>
                  <a:pt x="31249" y="1107320"/>
                </a:lnTo>
                <a:lnTo>
                  <a:pt x="44598" y="1151266"/>
                </a:lnTo>
                <a:lnTo>
                  <a:pt x="60158" y="1194202"/>
                </a:lnTo>
                <a:lnTo>
                  <a:pt x="77862" y="1236061"/>
                </a:lnTo>
                <a:lnTo>
                  <a:pt x="97644" y="1276778"/>
                </a:lnTo>
                <a:lnTo>
                  <a:pt x="119436" y="1316284"/>
                </a:lnTo>
                <a:lnTo>
                  <a:pt x="143172" y="1354513"/>
                </a:lnTo>
                <a:lnTo>
                  <a:pt x="168786" y="1391399"/>
                </a:lnTo>
                <a:lnTo>
                  <a:pt x="196209" y="1426875"/>
                </a:lnTo>
                <a:lnTo>
                  <a:pt x="225377" y="1460874"/>
                </a:lnTo>
                <a:lnTo>
                  <a:pt x="256222" y="1493329"/>
                </a:lnTo>
                <a:lnTo>
                  <a:pt x="288677" y="1524174"/>
                </a:lnTo>
                <a:lnTo>
                  <a:pt x="322676" y="1553342"/>
                </a:lnTo>
                <a:lnTo>
                  <a:pt x="358152" y="1580765"/>
                </a:lnTo>
                <a:lnTo>
                  <a:pt x="395038" y="1606379"/>
                </a:lnTo>
                <a:lnTo>
                  <a:pt x="433267" y="1630115"/>
                </a:lnTo>
                <a:lnTo>
                  <a:pt x="472773" y="1651907"/>
                </a:lnTo>
                <a:lnTo>
                  <a:pt x="513490" y="1671689"/>
                </a:lnTo>
                <a:lnTo>
                  <a:pt x="555349" y="1689393"/>
                </a:lnTo>
                <a:lnTo>
                  <a:pt x="598285" y="1704953"/>
                </a:lnTo>
                <a:lnTo>
                  <a:pt x="642231" y="1718302"/>
                </a:lnTo>
                <a:lnTo>
                  <a:pt x="687121" y="1729374"/>
                </a:lnTo>
                <a:lnTo>
                  <a:pt x="732887" y="1738102"/>
                </a:lnTo>
                <a:lnTo>
                  <a:pt x="779462" y="1744418"/>
                </a:lnTo>
                <a:lnTo>
                  <a:pt x="826781" y="1748257"/>
                </a:lnTo>
                <a:lnTo>
                  <a:pt x="874776" y="1749552"/>
                </a:lnTo>
                <a:lnTo>
                  <a:pt x="922770" y="1748257"/>
                </a:lnTo>
                <a:lnTo>
                  <a:pt x="970089" y="1744418"/>
                </a:lnTo>
                <a:lnTo>
                  <a:pt x="1016664" y="1738102"/>
                </a:lnTo>
                <a:lnTo>
                  <a:pt x="1062430" y="1729374"/>
                </a:lnTo>
                <a:lnTo>
                  <a:pt x="1107320" y="1718302"/>
                </a:lnTo>
                <a:lnTo>
                  <a:pt x="1151266" y="1704953"/>
                </a:lnTo>
                <a:lnTo>
                  <a:pt x="1194202" y="1689393"/>
                </a:lnTo>
                <a:lnTo>
                  <a:pt x="1236061" y="1671689"/>
                </a:lnTo>
                <a:lnTo>
                  <a:pt x="1276778" y="1651907"/>
                </a:lnTo>
                <a:lnTo>
                  <a:pt x="1316284" y="1630115"/>
                </a:lnTo>
                <a:lnTo>
                  <a:pt x="1354513" y="1606379"/>
                </a:lnTo>
                <a:lnTo>
                  <a:pt x="1391399" y="1580765"/>
                </a:lnTo>
                <a:lnTo>
                  <a:pt x="1426875" y="1553342"/>
                </a:lnTo>
                <a:lnTo>
                  <a:pt x="1460874" y="1524174"/>
                </a:lnTo>
                <a:lnTo>
                  <a:pt x="1493329" y="1493329"/>
                </a:lnTo>
                <a:lnTo>
                  <a:pt x="1524174" y="1460874"/>
                </a:lnTo>
                <a:lnTo>
                  <a:pt x="1553342" y="1426875"/>
                </a:lnTo>
                <a:lnTo>
                  <a:pt x="1580765" y="1391399"/>
                </a:lnTo>
                <a:lnTo>
                  <a:pt x="1606379" y="1354513"/>
                </a:lnTo>
                <a:lnTo>
                  <a:pt x="1630115" y="1316284"/>
                </a:lnTo>
                <a:lnTo>
                  <a:pt x="1651907" y="1276778"/>
                </a:lnTo>
                <a:lnTo>
                  <a:pt x="1671689" y="1236061"/>
                </a:lnTo>
                <a:lnTo>
                  <a:pt x="1689393" y="1194202"/>
                </a:lnTo>
                <a:lnTo>
                  <a:pt x="1704953" y="1151266"/>
                </a:lnTo>
                <a:lnTo>
                  <a:pt x="1718302" y="1107320"/>
                </a:lnTo>
                <a:lnTo>
                  <a:pt x="1729374" y="1062430"/>
                </a:lnTo>
                <a:lnTo>
                  <a:pt x="1738102" y="1016664"/>
                </a:lnTo>
                <a:lnTo>
                  <a:pt x="1744418" y="970089"/>
                </a:lnTo>
                <a:lnTo>
                  <a:pt x="1748257" y="922770"/>
                </a:lnTo>
                <a:lnTo>
                  <a:pt x="1749552" y="874776"/>
                </a:lnTo>
                <a:lnTo>
                  <a:pt x="1748257" y="826781"/>
                </a:lnTo>
                <a:lnTo>
                  <a:pt x="1744418" y="779462"/>
                </a:lnTo>
                <a:lnTo>
                  <a:pt x="1738102" y="732887"/>
                </a:lnTo>
                <a:lnTo>
                  <a:pt x="1729374" y="687121"/>
                </a:lnTo>
                <a:lnTo>
                  <a:pt x="1718302" y="642231"/>
                </a:lnTo>
                <a:lnTo>
                  <a:pt x="1704953" y="598285"/>
                </a:lnTo>
                <a:lnTo>
                  <a:pt x="1689393" y="555349"/>
                </a:lnTo>
                <a:lnTo>
                  <a:pt x="1671689" y="513490"/>
                </a:lnTo>
                <a:lnTo>
                  <a:pt x="1651907" y="472773"/>
                </a:lnTo>
                <a:lnTo>
                  <a:pt x="1630115" y="433267"/>
                </a:lnTo>
                <a:lnTo>
                  <a:pt x="1606379" y="395038"/>
                </a:lnTo>
                <a:lnTo>
                  <a:pt x="1580765" y="358152"/>
                </a:lnTo>
                <a:lnTo>
                  <a:pt x="1553342" y="322676"/>
                </a:lnTo>
                <a:lnTo>
                  <a:pt x="1524174" y="288677"/>
                </a:lnTo>
                <a:lnTo>
                  <a:pt x="1493329" y="256222"/>
                </a:lnTo>
                <a:lnTo>
                  <a:pt x="1460874" y="225377"/>
                </a:lnTo>
                <a:lnTo>
                  <a:pt x="1426875" y="196209"/>
                </a:lnTo>
                <a:lnTo>
                  <a:pt x="1391399" y="168786"/>
                </a:lnTo>
                <a:lnTo>
                  <a:pt x="1354513" y="143172"/>
                </a:lnTo>
                <a:lnTo>
                  <a:pt x="1316284" y="119436"/>
                </a:lnTo>
                <a:lnTo>
                  <a:pt x="1276778" y="97644"/>
                </a:lnTo>
                <a:lnTo>
                  <a:pt x="1236061" y="77862"/>
                </a:lnTo>
                <a:lnTo>
                  <a:pt x="1194202" y="60158"/>
                </a:lnTo>
                <a:lnTo>
                  <a:pt x="1151266" y="44598"/>
                </a:lnTo>
                <a:lnTo>
                  <a:pt x="1107320" y="31249"/>
                </a:lnTo>
                <a:lnTo>
                  <a:pt x="1062430" y="20177"/>
                </a:lnTo>
                <a:lnTo>
                  <a:pt x="1016664" y="11449"/>
                </a:lnTo>
                <a:lnTo>
                  <a:pt x="970089" y="5133"/>
                </a:lnTo>
                <a:lnTo>
                  <a:pt x="922770" y="1294"/>
                </a:lnTo>
                <a:lnTo>
                  <a:pt x="874776" y="0"/>
                </a:lnTo>
                <a:close/>
              </a:path>
            </a:pathLst>
          </a:custGeom>
          <a:solidFill>
            <a:srgbClr val="979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8">
            <a:extLst>
              <a:ext uri="{FF2B5EF4-FFF2-40B4-BE49-F238E27FC236}">
                <a16:creationId xmlns:a16="http://schemas.microsoft.com/office/drawing/2014/main" xmlns="" id="{D967C783-D00F-B533-8F0A-8BD41DAF4EC3}"/>
              </a:ext>
            </a:extLst>
          </p:cNvPr>
          <p:cNvSpPr/>
          <p:nvPr/>
        </p:nvSpPr>
        <p:spPr>
          <a:xfrm>
            <a:off x="7551689" y="4975231"/>
            <a:ext cx="1750060" cy="1750060"/>
          </a:xfrm>
          <a:custGeom>
            <a:avLst/>
            <a:gdLst/>
            <a:ahLst/>
            <a:cxnLst/>
            <a:rect l="l" t="t" r="r" b="b"/>
            <a:pathLst>
              <a:path w="1750059" h="1750060">
                <a:moveTo>
                  <a:pt x="0" y="874776"/>
                </a:moveTo>
                <a:lnTo>
                  <a:pt x="1294" y="826781"/>
                </a:lnTo>
                <a:lnTo>
                  <a:pt x="5133" y="779462"/>
                </a:lnTo>
                <a:lnTo>
                  <a:pt x="11449" y="732887"/>
                </a:lnTo>
                <a:lnTo>
                  <a:pt x="20177" y="687121"/>
                </a:lnTo>
                <a:lnTo>
                  <a:pt x="31249" y="642231"/>
                </a:lnTo>
                <a:lnTo>
                  <a:pt x="44598" y="598285"/>
                </a:lnTo>
                <a:lnTo>
                  <a:pt x="60158" y="555349"/>
                </a:lnTo>
                <a:lnTo>
                  <a:pt x="77862" y="513490"/>
                </a:lnTo>
                <a:lnTo>
                  <a:pt x="97644" y="472773"/>
                </a:lnTo>
                <a:lnTo>
                  <a:pt x="119436" y="433267"/>
                </a:lnTo>
                <a:lnTo>
                  <a:pt x="143172" y="395038"/>
                </a:lnTo>
                <a:lnTo>
                  <a:pt x="168786" y="358152"/>
                </a:lnTo>
                <a:lnTo>
                  <a:pt x="196209" y="322676"/>
                </a:lnTo>
                <a:lnTo>
                  <a:pt x="225377" y="288677"/>
                </a:lnTo>
                <a:lnTo>
                  <a:pt x="256222" y="256222"/>
                </a:lnTo>
                <a:lnTo>
                  <a:pt x="288677" y="225377"/>
                </a:lnTo>
                <a:lnTo>
                  <a:pt x="322676" y="196209"/>
                </a:lnTo>
                <a:lnTo>
                  <a:pt x="358152" y="168786"/>
                </a:lnTo>
                <a:lnTo>
                  <a:pt x="395038" y="143172"/>
                </a:lnTo>
                <a:lnTo>
                  <a:pt x="433267" y="119436"/>
                </a:lnTo>
                <a:lnTo>
                  <a:pt x="472773" y="97644"/>
                </a:lnTo>
                <a:lnTo>
                  <a:pt x="513490" y="77862"/>
                </a:lnTo>
                <a:lnTo>
                  <a:pt x="555349" y="60158"/>
                </a:lnTo>
                <a:lnTo>
                  <a:pt x="598285" y="44598"/>
                </a:lnTo>
                <a:lnTo>
                  <a:pt x="642231" y="31249"/>
                </a:lnTo>
                <a:lnTo>
                  <a:pt x="687121" y="20177"/>
                </a:lnTo>
                <a:lnTo>
                  <a:pt x="732887" y="11449"/>
                </a:lnTo>
                <a:lnTo>
                  <a:pt x="779462" y="5133"/>
                </a:lnTo>
                <a:lnTo>
                  <a:pt x="826781" y="1294"/>
                </a:lnTo>
                <a:lnTo>
                  <a:pt x="874776" y="0"/>
                </a:lnTo>
                <a:lnTo>
                  <a:pt x="922770" y="1294"/>
                </a:lnTo>
                <a:lnTo>
                  <a:pt x="970089" y="5133"/>
                </a:lnTo>
                <a:lnTo>
                  <a:pt x="1016664" y="11449"/>
                </a:lnTo>
                <a:lnTo>
                  <a:pt x="1062430" y="20177"/>
                </a:lnTo>
                <a:lnTo>
                  <a:pt x="1107320" y="31249"/>
                </a:lnTo>
                <a:lnTo>
                  <a:pt x="1151266" y="44598"/>
                </a:lnTo>
                <a:lnTo>
                  <a:pt x="1194202" y="60158"/>
                </a:lnTo>
                <a:lnTo>
                  <a:pt x="1236061" y="77862"/>
                </a:lnTo>
                <a:lnTo>
                  <a:pt x="1276778" y="97644"/>
                </a:lnTo>
                <a:lnTo>
                  <a:pt x="1316284" y="119436"/>
                </a:lnTo>
                <a:lnTo>
                  <a:pt x="1354513" y="143172"/>
                </a:lnTo>
                <a:lnTo>
                  <a:pt x="1391399" y="168786"/>
                </a:lnTo>
                <a:lnTo>
                  <a:pt x="1426875" y="196209"/>
                </a:lnTo>
                <a:lnTo>
                  <a:pt x="1460874" y="225377"/>
                </a:lnTo>
                <a:lnTo>
                  <a:pt x="1493329" y="256222"/>
                </a:lnTo>
                <a:lnTo>
                  <a:pt x="1524174" y="288677"/>
                </a:lnTo>
                <a:lnTo>
                  <a:pt x="1553342" y="322676"/>
                </a:lnTo>
                <a:lnTo>
                  <a:pt x="1580765" y="358152"/>
                </a:lnTo>
                <a:lnTo>
                  <a:pt x="1606379" y="395038"/>
                </a:lnTo>
                <a:lnTo>
                  <a:pt x="1630115" y="433267"/>
                </a:lnTo>
                <a:lnTo>
                  <a:pt x="1651907" y="472773"/>
                </a:lnTo>
                <a:lnTo>
                  <a:pt x="1671689" y="513490"/>
                </a:lnTo>
                <a:lnTo>
                  <a:pt x="1689393" y="555349"/>
                </a:lnTo>
                <a:lnTo>
                  <a:pt x="1704953" y="598285"/>
                </a:lnTo>
                <a:lnTo>
                  <a:pt x="1718302" y="642231"/>
                </a:lnTo>
                <a:lnTo>
                  <a:pt x="1729374" y="687121"/>
                </a:lnTo>
                <a:lnTo>
                  <a:pt x="1738102" y="732887"/>
                </a:lnTo>
                <a:lnTo>
                  <a:pt x="1744418" y="779462"/>
                </a:lnTo>
                <a:lnTo>
                  <a:pt x="1748257" y="826781"/>
                </a:lnTo>
                <a:lnTo>
                  <a:pt x="1749552" y="874776"/>
                </a:lnTo>
                <a:lnTo>
                  <a:pt x="1748257" y="922770"/>
                </a:lnTo>
                <a:lnTo>
                  <a:pt x="1744418" y="970089"/>
                </a:lnTo>
                <a:lnTo>
                  <a:pt x="1738102" y="1016664"/>
                </a:lnTo>
                <a:lnTo>
                  <a:pt x="1729374" y="1062430"/>
                </a:lnTo>
                <a:lnTo>
                  <a:pt x="1718302" y="1107320"/>
                </a:lnTo>
                <a:lnTo>
                  <a:pt x="1704953" y="1151266"/>
                </a:lnTo>
                <a:lnTo>
                  <a:pt x="1689393" y="1194202"/>
                </a:lnTo>
                <a:lnTo>
                  <a:pt x="1671689" y="1236061"/>
                </a:lnTo>
                <a:lnTo>
                  <a:pt x="1651907" y="1276778"/>
                </a:lnTo>
                <a:lnTo>
                  <a:pt x="1630115" y="1316284"/>
                </a:lnTo>
                <a:lnTo>
                  <a:pt x="1606379" y="1354513"/>
                </a:lnTo>
                <a:lnTo>
                  <a:pt x="1580765" y="1391399"/>
                </a:lnTo>
                <a:lnTo>
                  <a:pt x="1553342" y="1426875"/>
                </a:lnTo>
                <a:lnTo>
                  <a:pt x="1524174" y="1460874"/>
                </a:lnTo>
                <a:lnTo>
                  <a:pt x="1493329" y="1493329"/>
                </a:lnTo>
                <a:lnTo>
                  <a:pt x="1460874" y="1524174"/>
                </a:lnTo>
                <a:lnTo>
                  <a:pt x="1426875" y="1553342"/>
                </a:lnTo>
                <a:lnTo>
                  <a:pt x="1391399" y="1580765"/>
                </a:lnTo>
                <a:lnTo>
                  <a:pt x="1354513" y="1606379"/>
                </a:lnTo>
                <a:lnTo>
                  <a:pt x="1316284" y="1630115"/>
                </a:lnTo>
                <a:lnTo>
                  <a:pt x="1276778" y="1651907"/>
                </a:lnTo>
                <a:lnTo>
                  <a:pt x="1236061" y="1671689"/>
                </a:lnTo>
                <a:lnTo>
                  <a:pt x="1194202" y="1689393"/>
                </a:lnTo>
                <a:lnTo>
                  <a:pt x="1151266" y="1704953"/>
                </a:lnTo>
                <a:lnTo>
                  <a:pt x="1107320" y="1718302"/>
                </a:lnTo>
                <a:lnTo>
                  <a:pt x="1062430" y="1729374"/>
                </a:lnTo>
                <a:lnTo>
                  <a:pt x="1016664" y="1738102"/>
                </a:lnTo>
                <a:lnTo>
                  <a:pt x="970089" y="1744418"/>
                </a:lnTo>
                <a:lnTo>
                  <a:pt x="922770" y="1748257"/>
                </a:lnTo>
                <a:lnTo>
                  <a:pt x="874776" y="1749552"/>
                </a:lnTo>
                <a:lnTo>
                  <a:pt x="826781" y="1748257"/>
                </a:lnTo>
                <a:lnTo>
                  <a:pt x="779462" y="1744418"/>
                </a:lnTo>
                <a:lnTo>
                  <a:pt x="732887" y="1738102"/>
                </a:lnTo>
                <a:lnTo>
                  <a:pt x="687121" y="1729374"/>
                </a:lnTo>
                <a:lnTo>
                  <a:pt x="642231" y="1718302"/>
                </a:lnTo>
                <a:lnTo>
                  <a:pt x="598285" y="1704953"/>
                </a:lnTo>
                <a:lnTo>
                  <a:pt x="555349" y="1689393"/>
                </a:lnTo>
                <a:lnTo>
                  <a:pt x="513490" y="1671689"/>
                </a:lnTo>
                <a:lnTo>
                  <a:pt x="472773" y="1651907"/>
                </a:lnTo>
                <a:lnTo>
                  <a:pt x="433267" y="1630115"/>
                </a:lnTo>
                <a:lnTo>
                  <a:pt x="395038" y="1606379"/>
                </a:lnTo>
                <a:lnTo>
                  <a:pt x="358152" y="1580765"/>
                </a:lnTo>
                <a:lnTo>
                  <a:pt x="322676" y="1553342"/>
                </a:lnTo>
                <a:lnTo>
                  <a:pt x="288677" y="1524174"/>
                </a:lnTo>
                <a:lnTo>
                  <a:pt x="256222" y="1493329"/>
                </a:lnTo>
                <a:lnTo>
                  <a:pt x="225377" y="1460874"/>
                </a:lnTo>
                <a:lnTo>
                  <a:pt x="196209" y="1426875"/>
                </a:lnTo>
                <a:lnTo>
                  <a:pt x="168786" y="1391399"/>
                </a:lnTo>
                <a:lnTo>
                  <a:pt x="143172" y="1354513"/>
                </a:lnTo>
                <a:lnTo>
                  <a:pt x="119436" y="1316284"/>
                </a:lnTo>
                <a:lnTo>
                  <a:pt x="97644" y="1276778"/>
                </a:lnTo>
                <a:lnTo>
                  <a:pt x="77862" y="1236061"/>
                </a:lnTo>
                <a:lnTo>
                  <a:pt x="60158" y="1194202"/>
                </a:lnTo>
                <a:lnTo>
                  <a:pt x="44598" y="1151266"/>
                </a:lnTo>
                <a:lnTo>
                  <a:pt x="31249" y="1107320"/>
                </a:lnTo>
                <a:lnTo>
                  <a:pt x="20177" y="1062430"/>
                </a:lnTo>
                <a:lnTo>
                  <a:pt x="11449" y="1016664"/>
                </a:lnTo>
                <a:lnTo>
                  <a:pt x="5133" y="970089"/>
                </a:lnTo>
                <a:lnTo>
                  <a:pt x="1294" y="922770"/>
                </a:lnTo>
                <a:lnTo>
                  <a:pt x="0" y="874776"/>
                </a:lnTo>
                <a:close/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9">
            <a:extLst>
              <a:ext uri="{FF2B5EF4-FFF2-40B4-BE49-F238E27FC236}">
                <a16:creationId xmlns:a16="http://schemas.microsoft.com/office/drawing/2014/main" xmlns="" id="{3154DDED-2AB0-012B-245E-28A0AC519548}"/>
              </a:ext>
            </a:extLst>
          </p:cNvPr>
          <p:cNvSpPr/>
          <p:nvPr/>
        </p:nvSpPr>
        <p:spPr>
          <a:xfrm>
            <a:off x="7997460" y="5654174"/>
            <a:ext cx="876300" cy="441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0">
            <a:extLst>
              <a:ext uri="{FF2B5EF4-FFF2-40B4-BE49-F238E27FC236}">
                <a16:creationId xmlns:a16="http://schemas.microsoft.com/office/drawing/2014/main" xmlns="" id="{447C6913-2F5C-77CB-5B6D-B897E0FF346B}"/>
              </a:ext>
            </a:extLst>
          </p:cNvPr>
          <p:cNvSpPr txBox="1"/>
          <p:nvPr/>
        </p:nvSpPr>
        <p:spPr>
          <a:xfrm>
            <a:off x="8109474" y="5709164"/>
            <a:ext cx="6369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Riesgo</a:t>
            </a:r>
            <a:endParaRPr sz="1500" dirty="0">
              <a:latin typeface="Century Gothic"/>
              <a:cs typeface="Century Gothic"/>
            </a:endParaRPr>
          </a:p>
        </p:txBody>
      </p:sp>
      <p:pic>
        <p:nvPicPr>
          <p:cNvPr id="22" name="Picture 2" descr="Resultado de imagen para PISO RESBALOSO">
            <a:extLst>
              <a:ext uri="{FF2B5EF4-FFF2-40B4-BE49-F238E27FC236}">
                <a16:creationId xmlns:a16="http://schemas.microsoft.com/office/drawing/2014/main" xmlns="" id="{BC5BF7EF-BBF8-755F-9E91-4B3FFC886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03" y="1026962"/>
            <a:ext cx="3914640" cy="2302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3">
            <a:extLst>
              <a:ext uri="{FF2B5EF4-FFF2-40B4-BE49-F238E27FC236}">
                <a16:creationId xmlns:a16="http://schemas.microsoft.com/office/drawing/2014/main" xmlns="" id="{8E6BE6A1-0715-EFD8-073A-31446A0DA283}"/>
              </a:ext>
            </a:extLst>
          </p:cNvPr>
          <p:cNvSpPr/>
          <p:nvPr/>
        </p:nvSpPr>
        <p:spPr>
          <a:xfrm>
            <a:off x="8259494" y="3384067"/>
            <a:ext cx="29124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s-ES" sz="2000" b="1" dirty="0"/>
              <a:t>RIESGO:</a:t>
            </a:r>
          </a:p>
          <a:p>
            <a:pPr algn="ctr" defTabSz="6858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s-ES" sz="2000" b="1" dirty="0"/>
              <a:t>PROBABILIDAD DE CAÍDA AL MISMO NIVEL</a:t>
            </a:r>
          </a:p>
        </p:txBody>
      </p:sp>
    </p:spTree>
    <p:extLst>
      <p:ext uri="{BB962C8B-B14F-4D97-AF65-F5344CB8AC3E}">
        <p14:creationId xmlns:p14="http://schemas.microsoft.com/office/powerpoint/2010/main" val="19037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55">
            <a:extLst>
              <a:ext uri="{FF2B5EF4-FFF2-40B4-BE49-F238E27FC236}">
                <a16:creationId xmlns:a16="http://schemas.microsoft.com/office/drawing/2014/main" xmlns="" id="{74FD0BC6-1982-9367-27D8-C408AAF616C5}"/>
              </a:ext>
            </a:extLst>
          </p:cNvPr>
          <p:cNvSpPr/>
          <p:nvPr/>
        </p:nvSpPr>
        <p:spPr>
          <a:xfrm>
            <a:off x="9035307" y="1585125"/>
            <a:ext cx="893063" cy="5224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6">
            <a:extLst>
              <a:ext uri="{FF2B5EF4-FFF2-40B4-BE49-F238E27FC236}">
                <a16:creationId xmlns:a16="http://schemas.microsoft.com/office/drawing/2014/main" xmlns="" id="{F942CDB8-B997-E882-9EFB-867648AB8FF4}"/>
              </a:ext>
            </a:extLst>
          </p:cNvPr>
          <p:cNvSpPr/>
          <p:nvPr/>
        </p:nvSpPr>
        <p:spPr>
          <a:xfrm>
            <a:off x="2082580" y="1986651"/>
            <a:ext cx="1582420" cy="664845"/>
          </a:xfrm>
          <a:custGeom>
            <a:avLst/>
            <a:gdLst/>
            <a:ahLst/>
            <a:cxnLst/>
            <a:rect l="l" t="t" r="r" b="b"/>
            <a:pathLst>
              <a:path w="1582420" h="664844">
                <a:moveTo>
                  <a:pt x="1515490" y="0"/>
                </a:moveTo>
                <a:lnTo>
                  <a:pt x="66446" y="0"/>
                </a:lnTo>
                <a:lnTo>
                  <a:pt x="40580" y="5216"/>
                </a:lnTo>
                <a:lnTo>
                  <a:pt x="19459" y="19446"/>
                </a:lnTo>
                <a:lnTo>
                  <a:pt x="5220" y="40558"/>
                </a:lnTo>
                <a:lnTo>
                  <a:pt x="0" y="66420"/>
                </a:lnTo>
                <a:lnTo>
                  <a:pt x="0" y="598042"/>
                </a:lnTo>
                <a:lnTo>
                  <a:pt x="5220" y="623905"/>
                </a:lnTo>
                <a:lnTo>
                  <a:pt x="19459" y="645017"/>
                </a:lnTo>
                <a:lnTo>
                  <a:pt x="40580" y="659247"/>
                </a:lnTo>
                <a:lnTo>
                  <a:pt x="66446" y="664463"/>
                </a:lnTo>
                <a:lnTo>
                  <a:pt x="1515490" y="664463"/>
                </a:lnTo>
                <a:lnTo>
                  <a:pt x="1541353" y="659247"/>
                </a:lnTo>
                <a:lnTo>
                  <a:pt x="1562465" y="645017"/>
                </a:lnTo>
                <a:lnTo>
                  <a:pt x="1576695" y="623905"/>
                </a:lnTo>
                <a:lnTo>
                  <a:pt x="1581912" y="598042"/>
                </a:lnTo>
                <a:lnTo>
                  <a:pt x="1581912" y="66420"/>
                </a:lnTo>
                <a:lnTo>
                  <a:pt x="1576695" y="40558"/>
                </a:lnTo>
                <a:lnTo>
                  <a:pt x="1562465" y="19446"/>
                </a:lnTo>
                <a:lnTo>
                  <a:pt x="1541353" y="5216"/>
                </a:lnTo>
                <a:lnTo>
                  <a:pt x="1515490" y="0"/>
                </a:lnTo>
                <a:close/>
              </a:path>
            </a:pathLst>
          </a:custGeom>
          <a:solidFill>
            <a:srgbClr val="F5C200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00FFFF"/>
              </a:highlight>
            </a:endParaRPr>
          </a:p>
        </p:txBody>
      </p:sp>
      <p:sp>
        <p:nvSpPr>
          <p:cNvPr id="5" name="object 27">
            <a:extLst>
              <a:ext uri="{FF2B5EF4-FFF2-40B4-BE49-F238E27FC236}">
                <a16:creationId xmlns:a16="http://schemas.microsoft.com/office/drawing/2014/main" xmlns="" id="{6E7B680B-263A-A5CF-1C37-4A9B670D8F29}"/>
              </a:ext>
            </a:extLst>
          </p:cNvPr>
          <p:cNvSpPr/>
          <p:nvPr/>
        </p:nvSpPr>
        <p:spPr>
          <a:xfrm>
            <a:off x="2082580" y="1986651"/>
            <a:ext cx="1582420" cy="664845"/>
          </a:xfrm>
          <a:custGeom>
            <a:avLst/>
            <a:gdLst/>
            <a:ahLst/>
            <a:cxnLst/>
            <a:rect l="l" t="t" r="r" b="b"/>
            <a:pathLst>
              <a:path w="1582420" h="664844">
                <a:moveTo>
                  <a:pt x="0" y="66420"/>
                </a:moveTo>
                <a:lnTo>
                  <a:pt x="5220" y="40558"/>
                </a:lnTo>
                <a:lnTo>
                  <a:pt x="19459" y="19446"/>
                </a:lnTo>
                <a:lnTo>
                  <a:pt x="40580" y="5216"/>
                </a:lnTo>
                <a:lnTo>
                  <a:pt x="66446" y="0"/>
                </a:lnTo>
                <a:lnTo>
                  <a:pt x="1515490" y="0"/>
                </a:lnTo>
                <a:lnTo>
                  <a:pt x="1541353" y="5216"/>
                </a:lnTo>
                <a:lnTo>
                  <a:pt x="1562465" y="19446"/>
                </a:lnTo>
                <a:lnTo>
                  <a:pt x="1576695" y="40558"/>
                </a:lnTo>
                <a:lnTo>
                  <a:pt x="1581912" y="66420"/>
                </a:lnTo>
                <a:lnTo>
                  <a:pt x="1581912" y="598042"/>
                </a:lnTo>
                <a:lnTo>
                  <a:pt x="1576695" y="623905"/>
                </a:lnTo>
                <a:lnTo>
                  <a:pt x="1562465" y="645017"/>
                </a:lnTo>
                <a:lnTo>
                  <a:pt x="1541353" y="659247"/>
                </a:lnTo>
                <a:lnTo>
                  <a:pt x="1515490" y="664463"/>
                </a:lnTo>
                <a:lnTo>
                  <a:pt x="66446" y="664463"/>
                </a:lnTo>
                <a:lnTo>
                  <a:pt x="40580" y="659247"/>
                </a:lnTo>
                <a:lnTo>
                  <a:pt x="19459" y="645017"/>
                </a:lnTo>
                <a:lnTo>
                  <a:pt x="5220" y="623905"/>
                </a:lnTo>
                <a:lnTo>
                  <a:pt x="0" y="598042"/>
                </a:lnTo>
                <a:lnTo>
                  <a:pt x="0" y="66420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8">
            <a:extLst>
              <a:ext uri="{FF2B5EF4-FFF2-40B4-BE49-F238E27FC236}">
                <a16:creationId xmlns:a16="http://schemas.microsoft.com/office/drawing/2014/main" xmlns="" id="{14C6F493-8356-8758-210A-A7A0CC071462}"/>
              </a:ext>
            </a:extLst>
          </p:cNvPr>
          <p:cNvSpPr/>
          <p:nvPr/>
        </p:nvSpPr>
        <p:spPr>
          <a:xfrm>
            <a:off x="2177069" y="2113143"/>
            <a:ext cx="1409700" cy="469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9">
            <a:extLst>
              <a:ext uri="{FF2B5EF4-FFF2-40B4-BE49-F238E27FC236}">
                <a16:creationId xmlns:a16="http://schemas.microsoft.com/office/drawing/2014/main" xmlns="" id="{B19788A3-47FD-6012-39F7-74A41A4A9CAF}"/>
              </a:ext>
            </a:extLst>
          </p:cNvPr>
          <p:cNvSpPr txBox="1"/>
          <p:nvPr/>
        </p:nvSpPr>
        <p:spPr>
          <a:xfrm>
            <a:off x="2296347" y="2172324"/>
            <a:ext cx="11531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Elimina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ción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8" name="object 30">
            <a:extLst>
              <a:ext uri="{FF2B5EF4-FFF2-40B4-BE49-F238E27FC236}">
                <a16:creationId xmlns:a16="http://schemas.microsoft.com/office/drawing/2014/main" xmlns="" id="{1F03B98E-3016-0BA0-80FE-C1D65B29320B}"/>
              </a:ext>
            </a:extLst>
          </p:cNvPr>
          <p:cNvSpPr/>
          <p:nvPr/>
        </p:nvSpPr>
        <p:spPr>
          <a:xfrm>
            <a:off x="2724184" y="2693787"/>
            <a:ext cx="299085" cy="248920"/>
          </a:xfrm>
          <a:custGeom>
            <a:avLst/>
            <a:gdLst/>
            <a:ahLst/>
            <a:cxnLst/>
            <a:rect l="l" t="t" r="r" b="b"/>
            <a:pathLst>
              <a:path w="299084" h="248919">
                <a:moveTo>
                  <a:pt x="298703" y="124205"/>
                </a:moveTo>
                <a:lnTo>
                  <a:pt x="0" y="124205"/>
                </a:lnTo>
                <a:lnTo>
                  <a:pt x="149352" y="248411"/>
                </a:lnTo>
                <a:lnTo>
                  <a:pt x="298703" y="124205"/>
                </a:lnTo>
                <a:close/>
              </a:path>
              <a:path w="299084" h="248919">
                <a:moveTo>
                  <a:pt x="239013" y="0"/>
                </a:moveTo>
                <a:lnTo>
                  <a:pt x="59690" y="0"/>
                </a:lnTo>
                <a:lnTo>
                  <a:pt x="59690" y="124205"/>
                </a:lnTo>
                <a:lnTo>
                  <a:pt x="239013" y="124205"/>
                </a:lnTo>
                <a:lnTo>
                  <a:pt x="239013" y="0"/>
                </a:lnTo>
                <a:close/>
              </a:path>
            </a:pathLst>
          </a:custGeom>
          <a:solidFill>
            <a:srgbClr val="F5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1">
            <a:extLst>
              <a:ext uri="{FF2B5EF4-FFF2-40B4-BE49-F238E27FC236}">
                <a16:creationId xmlns:a16="http://schemas.microsoft.com/office/drawing/2014/main" xmlns="" id="{A8BC9193-44F7-BFFF-C917-49E3D7549CEB}"/>
              </a:ext>
            </a:extLst>
          </p:cNvPr>
          <p:cNvSpPr/>
          <p:nvPr/>
        </p:nvSpPr>
        <p:spPr>
          <a:xfrm>
            <a:off x="2082580" y="2984870"/>
            <a:ext cx="1582420" cy="664845"/>
          </a:xfrm>
          <a:custGeom>
            <a:avLst/>
            <a:gdLst/>
            <a:ahLst/>
            <a:cxnLst/>
            <a:rect l="l" t="t" r="r" b="b"/>
            <a:pathLst>
              <a:path w="1582420" h="664844">
                <a:moveTo>
                  <a:pt x="1515490" y="0"/>
                </a:moveTo>
                <a:lnTo>
                  <a:pt x="66446" y="0"/>
                </a:lnTo>
                <a:lnTo>
                  <a:pt x="40580" y="5216"/>
                </a:lnTo>
                <a:lnTo>
                  <a:pt x="19459" y="19446"/>
                </a:lnTo>
                <a:lnTo>
                  <a:pt x="5220" y="40558"/>
                </a:lnTo>
                <a:lnTo>
                  <a:pt x="0" y="66421"/>
                </a:lnTo>
                <a:lnTo>
                  <a:pt x="0" y="598043"/>
                </a:lnTo>
                <a:lnTo>
                  <a:pt x="5220" y="623905"/>
                </a:lnTo>
                <a:lnTo>
                  <a:pt x="19459" y="645017"/>
                </a:lnTo>
                <a:lnTo>
                  <a:pt x="40580" y="659247"/>
                </a:lnTo>
                <a:lnTo>
                  <a:pt x="66446" y="664463"/>
                </a:lnTo>
                <a:lnTo>
                  <a:pt x="1515490" y="664463"/>
                </a:lnTo>
                <a:lnTo>
                  <a:pt x="1541353" y="659247"/>
                </a:lnTo>
                <a:lnTo>
                  <a:pt x="1562465" y="645017"/>
                </a:lnTo>
                <a:lnTo>
                  <a:pt x="1576695" y="623905"/>
                </a:lnTo>
                <a:lnTo>
                  <a:pt x="1581912" y="598043"/>
                </a:lnTo>
                <a:lnTo>
                  <a:pt x="1581912" y="66421"/>
                </a:lnTo>
                <a:lnTo>
                  <a:pt x="1576695" y="40558"/>
                </a:lnTo>
                <a:lnTo>
                  <a:pt x="1562465" y="19446"/>
                </a:lnTo>
                <a:lnTo>
                  <a:pt x="1541353" y="5216"/>
                </a:lnTo>
                <a:lnTo>
                  <a:pt x="1515490" y="0"/>
                </a:lnTo>
                <a:close/>
              </a:path>
            </a:pathLst>
          </a:custGeom>
          <a:solidFill>
            <a:srgbClr val="526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2">
            <a:extLst>
              <a:ext uri="{FF2B5EF4-FFF2-40B4-BE49-F238E27FC236}">
                <a16:creationId xmlns:a16="http://schemas.microsoft.com/office/drawing/2014/main" xmlns="" id="{F94F8926-8237-CB21-AB91-7DE3B1A28464}"/>
              </a:ext>
            </a:extLst>
          </p:cNvPr>
          <p:cNvSpPr/>
          <p:nvPr/>
        </p:nvSpPr>
        <p:spPr>
          <a:xfrm>
            <a:off x="2082580" y="2984870"/>
            <a:ext cx="1582420" cy="664845"/>
          </a:xfrm>
          <a:custGeom>
            <a:avLst/>
            <a:gdLst/>
            <a:ahLst/>
            <a:cxnLst/>
            <a:rect l="l" t="t" r="r" b="b"/>
            <a:pathLst>
              <a:path w="1582420" h="664844">
                <a:moveTo>
                  <a:pt x="0" y="66421"/>
                </a:moveTo>
                <a:lnTo>
                  <a:pt x="5220" y="40558"/>
                </a:lnTo>
                <a:lnTo>
                  <a:pt x="19459" y="19446"/>
                </a:lnTo>
                <a:lnTo>
                  <a:pt x="40580" y="5216"/>
                </a:lnTo>
                <a:lnTo>
                  <a:pt x="66446" y="0"/>
                </a:lnTo>
                <a:lnTo>
                  <a:pt x="1515490" y="0"/>
                </a:lnTo>
                <a:lnTo>
                  <a:pt x="1541353" y="5216"/>
                </a:lnTo>
                <a:lnTo>
                  <a:pt x="1562465" y="19446"/>
                </a:lnTo>
                <a:lnTo>
                  <a:pt x="1576695" y="40558"/>
                </a:lnTo>
                <a:lnTo>
                  <a:pt x="1581912" y="66421"/>
                </a:lnTo>
                <a:lnTo>
                  <a:pt x="1581912" y="598043"/>
                </a:lnTo>
                <a:lnTo>
                  <a:pt x="1576695" y="623905"/>
                </a:lnTo>
                <a:lnTo>
                  <a:pt x="1562465" y="645017"/>
                </a:lnTo>
                <a:lnTo>
                  <a:pt x="1541353" y="659247"/>
                </a:lnTo>
                <a:lnTo>
                  <a:pt x="1515490" y="664463"/>
                </a:lnTo>
                <a:lnTo>
                  <a:pt x="66446" y="664463"/>
                </a:lnTo>
                <a:lnTo>
                  <a:pt x="40580" y="659247"/>
                </a:lnTo>
                <a:lnTo>
                  <a:pt x="19459" y="645017"/>
                </a:lnTo>
                <a:lnTo>
                  <a:pt x="5220" y="623905"/>
                </a:lnTo>
                <a:lnTo>
                  <a:pt x="0" y="598043"/>
                </a:lnTo>
                <a:lnTo>
                  <a:pt x="0" y="66421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3">
            <a:extLst>
              <a:ext uri="{FF2B5EF4-FFF2-40B4-BE49-F238E27FC236}">
                <a16:creationId xmlns:a16="http://schemas.microsoft.com/office/drawing/2014/main" xmlns="" id="{C39F0A1F-1831-C855-7BC3-0CD1130CB48B}"/>
              </a:ext>
            </a:extLst>
          </p:cNvPr>
          <p:cNvSpPr/>
          <p:nvPr/>
        </p:nvSpPr>
        <p:spPr>
          <a:xfrm>
            <a:off x="2221265" y="3111363"/>
            <a:ext cx="1321308" cy="46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4">
            <a:extLst>
              <a:ext uri="{FF2B5EF4-FFF2-40B4-BE49-F238E27FC236}">
                <a16:creationId xmlns:a16="http://schemas.microsoft.com/office/drawing/2014/main" xmlns="" id="{9B1A8A54-4B86-99CC-08E2-D518AFAD9EF1}"/>
              </a:ext>
            </a:extLst>
          </p:cNvPr>
          <p:cNvSpPr txBox="1"/>
          <p:nvPr/>
        </p:nvSpPr>
        <p:spPr>
          <a:xfrm>
            <a:off x="2340543" y="3169401"/>
            <a:ext cx="10648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Sustitución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3" name="object 35">
            <a:extLst>
              <a:ext uri="{FF2B5EF4-FFF2-40B4-BE49-F238E27FC236}">
                <a16:creationId xmlns:a16="http://schemas.microsoft.com/office/drawing/2014/main" xmlns="" id="{DB77912E-D81C-178B-D3E2-D1A7943960EF}"/>
              </a:ext>
            </a:extLst>
          </p:cNvPr>
          <p:cNvSpPr/>
          <p:nvPr/>
        </p:nvSpPr>
        <p:spPr>
          <a:xfrm>
            <a:off x="2724184" y="3690482"/>
            <a:ext cx="299085" cy="248920"/>
          </a:xfrm>
          <a:custGeom>
            <a:avLst/>
            <a:gdLst/>
            <a:ahLst/>
            <a:cxnLst/>
            <a:rect l="l" t="t" r="r" b="b"/>
            <a:pathLst>
              <a:path w="299084" h="248920">
                <a:moveTo>
                  <a:pt x="298703" y="124206"/>
                </a:moveTo>
                <a:lnTo>
                  <a:pt x="0" y="124206"/>
                </a:lnTo>
                <a:lnTo>
                  <a:pt x="149352" y="248412"/>
                </a:lnTo>
                <a:lnTo>
                  <a:pt x="298703" y="124206"/>
                </a:lnTo>
                <a:close/>
              </a:path>
              <a:path w="299084" h="248920">
                <a:moveTo>
                  <a:pt x="239013" y="0"/>
                </a:moveTo>
                <a:lnTo>
                  <a:pt x="59690" y="0"/>
                </a:lnTo>
                <a:lnTo>
                  <a:pt x="59690" y="124206"/>
                </a:lnTo>
                <a:lnTo>
                  <a:pt x="239013" y="124206"/>
                </a:lnTo>
                <a:lnTo>
                  <a:pt x="239013" y="0"/>
                </a:lnTo>
                <a:close/>
              </a:path>
            </a:pathLst>
          </a:custGeom>
          <a:solidFill>
            <a:srgbClr val="526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6">
            <a:extLst>
              <a:ext uri="{FF2B5EF4-FFF2-40B4-BE49-F238E27FC236}">
                <a16:creationId xmlns:a16="http://schemas.microsoft.com/office/drawing/2014/main" xmlns="" id="{6C4EA345-442F-F2AA-CEF5-D598011D643D}"/>
              </a:ext>
            </a:extLst>
          </p:cNvPr>
          <p:cNvSpPr/>
          <p:nvPr/>
        </p:nvSpPr>
        <p:spPr>
          <a:xfrm>
            <a:off x="2082580" y="3981566"/>
            <a:ext cx="1582420" cy="664845"/>
          </a:xfrm>
          <a:custGeom>
            <a:avLst/>
            <a:gdLst/>
            <a:ahLst/>
            <a:cxnLst/>
            <a:rect l="l" t="t" r="r" b="b"/>
            <a:pathLst>
              <a:path w="1582420" h="664845">
                <a:moveTo>
                  <a:pt x="1515490" y="0"/>
                </a:moveTo>
                <a:lnTo>
                  <a:pt x="66446" y="0"/>
                </a:lnTo>
                <a:lnTo>
                  <a:pt x="40580" y="5216"/>
                </a:lnTo>
                <a:lnTo>
                  <a:pt x="19459" y="19446"/>
                </a:lnTo>
                <a:lnTo>
                  <a:pt x="5220" y="40558"/>
                </a:lnTo>
                <a:lnTo>
                  <a:pt x="0" y="66421"/>
                </a:lnTo>
                <a:lnTo>
                  <a:pt x="0" y="598043"/>
                </a:lnTo>
                <a:lnTo>
                  <a:pt x="5220" y="623905"/>
                </a:lnTo>
                <a:lnTo>
                  <a:pt x="19459" y="645017"/>
                </a:lnTo>
                <a:lnTo>
                  <a:pt x="40580" y="659247"/>
                </a:lnTo>
                <a:lnTo>
                  <a:pt x="66446" y="664463"/>
                </a:lnTo>
                <a:lnTo>
                  <a:pt x="1515490" y="664463"/>
                </a:lnTo>
                <a:lnTo>
                  <a:pt x="1541353" y="659247"/>
                </a:lnTo>
                <a:lnTo>
                  <a:pt x="1562465" y="645017"/>
                </a:lnTo>
                <a:lnTo>
                  <a:pt x="1576695" y="623905"/>
                </a:lnTo>
                <a:lnTo>
                  <a:pt x="1581912" y="598043"/>
                </a:lnTo>
                <a:lnTo>
                  <a:pt x="1581912" y="66421"/>
                </a:lnTo>
                <a:lnTo>
                  <a:pt x="1576695" y="40558"/>
                </a:lnTo>
                <a:lnTo>
                  <a:pt x="1562465" y="19446"/>
                </a:lnTo>
                <a:lnTo>
                  <a:pt x="1541353" y="5216"/>
                </a:lnTo>
                <a:lnTo>
                  <a:pt x="1515490" y="0"/>
                </a:lnTo>
                <a:close/>
              </a:path>
            </a:pathLst>
          </a:custGeom>
          <a:solidFill>
            <a:srgbClr val="979AAC"/>
          </a:solidFill>
        </p:spPr>
        <p:txBody>
          <a:bodyPr wrap="square" lIns="0" tIns="0" rIns="0" bIns="0" rtlCol="0"/>
          <a:lstStyle/>
          <a:p>
            <a:pPr algn="ctr"/>
            <a:r>
              <a:rPr lang="es-P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Controles de Ingeniería</a:t>
            </a:r>
            <a:endParaRPr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object 37">
            <a:extLst>
              <a:ext uri="{FF2B5EF4-FFF2-40B4-BE49-F238E27FC236}">
                <a16:creationId xmlns:a16="http://schemas.microsoft.com/office/drawing/2014/main" xmlns="" id="{BFE2E0AD-D381-E8E0-1172-ABD3C1227222}"/>
              </a:ext>
            </a:extLst>
          </p:cNvPr>
          <p:cNvSpPr/>
          <p:nvPr/>
        </p:nvSpPr>
        <p:spPr>
          <a:xfrm>
            <a:off x="2082580" y="3981566"/>
            <a:ext cx="1582420" cy="664845"/>
          </a:xfrm>
          <a:custGeom>
            <a:avLst/>
            <a:gdLst/>
            <a:ahLst/>
            <a:cxnLst/>
            <a:rect l="l" t="t" r="r" b="b"/>
            <a:pathLst>
              <a:path w="1582420" h="664845">
                <a:moveTo>
                  <a:pt x="0" y="66421"/>
                </a:moveTo>
                <a:lnTo>
                  <a:pt x="5220" y="40558"/>
                </a:lnTo>
                <a:lnTo>
                  <a:pt x="19459" y="19446"/>
                </a:lnTo>
                <a:lnTo>
                  <a:pt x="40580" y="5216"/>
                </a:lnTo>
                <a:lnTo>
                  <a:pt x="66446" y="0"/>
                </a:lnTo>
                <a:lnTo>
                  <a:pt x="1515490" y="0"/>
                </a:lnTo>
                <a:lnTo>
                  <a:pt x="1541353" y="5216"/>
                </a:lnTo>
                <a:lnTo>
                  <a:pt x="1562465" y="19446"/>
                </a:lnTo>
                <a:lnTo>
                  <a:pt x="1576695" y="40558"/>
                </a:lnTo>
                <a:lnTo>
                  <a:pt x="1581912" y="66421"/>
                </a:lnTo>
                <a:lnTo>
                  <a:pt x="1581912" y="598043"/>
                </a:lnTo>
                <a:lnTo>
                  <a:pt x="1576695" y="623905"/>
                </a:lnTo>
                <a:lnTo>
                  <a:pt x="1562465" y="645017"/>
                </a:lnTo>
                <a:lnTo>
                  <a:pt x="1541353" y="659247"/>
                </a:lnTo>
                <a:lnTo>
                  <a:pt x="1515490" y="664463"/>
                </a:lnTo>
                <a:lnTo>
                  <a:pt x="66446" y="664463"/>
                </a:lnTo>
                <a:lnTo>
                  <a:pt x="40580" y="659247"/>
                </a:lnTo>
                <a:lnTo>
                  <a:pt x="19459" y="645017"/>
                </a:lnTo>
                <a:lnTo>
                  <a:pt x="5220" y="623905"/>
                </a:lnTo>
                <a:lnTo>
                  <a:pt x="0" y="598043"/>
                </a:lnTo>
                <a:lnTo>
                  <a:pt x="0" y="66421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0">
            <a:extLst>
              <a:ext uri="{FF2B5EF4-FFF2-40B4-BE49-F238E27FC236}">
                <a16:creationId xmlns:a16="http://schemas.microsoft.com/office/drawing/2014/main" xmlns="" id="{6E134CA3-1B69-5E0A-DD8A-CC8228C0AA7C}"/>
              </a:ext>
            </a:extLst>
          </p:cNvPr>
          <p:cNvSpPr/>
          <p:nvPr/>
        </p:nvSpPr>
        <p:spPr>
          <a:xfrm>
            <a:off x="2724184" y="4687178"/>
            <a:ext cx="299085" cy="250190"/>
          </a:xfrm>
          <a:custGeom>
            <a:avLst/>
            <a:gdLst/>
            <a:ahLst/>
            <a:cxnLst/>
            <a:rect l="l" t="t" r="r" b="b"/>
            <a:pathLst>
              <a:path w="299084" h="250189">
                <a:moveTo>
                  <a:pt x="298703" y="124968"/>
                </a:moveTo>
                <a:lnTo>
                  <a:pt x="0" y="124968"/>
                </a:lnTo>
                <a:lnTo>
                  <a:pt x="149352" y="249936"/>
                </a:lnTo>
                <a:lnTo>
                  <a:pt x="298703" y="124968"/>
                </a:lnTo>
                <a:close/>
              </a:path>
              <a:path w="299084" h="250189">
                <a:moveTo>
                  <a:pt x="239013" y="0"/>
                </a:moveTo>
                <a:lnTo>
                  <a:pt x="59690" y="0"/>
                </a:lnTo>
                <a:lnTo>
                  <a:pt x="59690" y="124968"/>
                </a:lnTo>
                <a:lnTo>
                  <a:pt x="239013" y="124968"/>
                </a:lnTo>
                <a:lnTo>
                  <a:pt x="239013" y="0"/>
                </a:lnTo>
                <a:close/>
              </a:path>
            </a:pathLst>
          </a:custGeom>
          <a:solidFill>
            <a:srgbClr val="979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1">
            <a:extLst>
              <a:ext uri="{FF2B5EF4-FFF2-40B4-BE49-F238E27FC236}">
                <a16:creationId xmlns:a16="http://schemas.microsoft.com/office/drawing/2014/main" xmlns="" id="{E3E7F800-47C1-D70B-00EE-2DF7E45F7D96}"/>
              </a:ext>
            </a:extLst>
          </p:cNvPr>
          <p:cNvSpPr/>
          <p:nvPr/>
        </p:nvSpPr>
        <p:spPr>
          <a:xfrm>
            <a:off x="2082580" y="4978263"/>
            <a:ext cx="1582420" cy="664845"/>
          </a:xfrm>
          <a:custGeom>
            <a:avLst/>
            <a:gdLst/>
            <a:ahLst/>
            <a:cxnLst/>
            <a:rect l="l" t="t" r="r" b="b"/>
            <a:pathLst>
              <a:path w="1582420" h="664845">
                <a:moveTo>
                  <a:pt x="1515490" y="0"/>
                </a:moveTo>
                <a:lnTo>
                  <a:pt x="66446" y="0"/>
                </a:lnTo>
                <a:lnTo>
                  <a:pt x="40580" y="5216"/>
                </a:lnTo>
                <a:lnTo>
                  <a:pt x="19459" y="19446"/>
                </a:lnTo>
                <a:lnTo>
                  <a:pt x="5220" y="40558"/>
                </a:lnTo>
                <a:lnTo>
                  <a:pt x="0" y="66420"/>
                </a:lnTo>
                <a:lnTo>
                  <a:pt x="0" y="598042"/>
                </a:lnTo>
                <a:lnTo>
                  <a:pt x="5220" y="623905"/>
                </a:lnTo>
                <a:lnTo>
                  <a:pt x="19459" y="645017"/>
                </a:lnTo>
                <a:lnTo>
                  <a:pt x="40580" y="659247"/>
                </a:lnTo>
                <a:lnTo>
                  <a:pt x="66446" y="664463"/>
                </a:lnTo>
                <a:lnTo>
                  <a:pt x="1515490" y="664463"/>
                </a:lnTo>
                <a:lnTo>
                  <a:pt x="1541353" y="659247"/>
                </a:lnTo>
                <a:lnTo>
                  <a:pt x="1562465" y="645017"/>
                </a:lnTo>
                <a:lnTo>
                  <a:pt x="1576695" y="623905"/>
                </a:lnTo>
                <a:lnTo>
                  <a:pt x="1581912" y="598042"/>
                </a:lnTo>
                <a:lnTo>
                  <a:pt x="1581912" y="66420"/>
                </a:lnTo>
                <a:lnTo>
                  <a:pt x="1576695" y="40558"/>
                </a:lnTo>
                <a:lnTo>
                  <a:pt x="1562465" y="19446"/>
                </a:lnTo>
                <a:lnTo>
                  <a:pt x="1541353" y="5216"/>
                </a:lnTo>
                <a:lnTo>
                  <a:pt x="1515490" y="0"/>
                </a:lnTo>
                <a:close/>
              </a:path>
            </a:pathLst>
          </a:custGeom>
          <a:solidFill>
            <a:srgbClr val="DC5823"/>
          </a:solidFill>
        </p:spPr>
        <p:txBody>
          <a:bodyPr wrap="square" lIns="0" tIns="0" rIns="0" bIns="0" rtlCol="0"/>
          <a:lstStyle/>
          <a:p>
            <a:pPr algn="ctr"/>
            <a:r>
              <a:rPr lang="es-PE" sz="1500" b="1" dirty="0">
                <a:solidFill>
                  <a:schemeClr val="bg1"/>
                </a:solidFill>
              </a:rPr>
              <a:t>Controles Administrativos</a:t>
            </a:r>
            <a:endParaRPr sz="1500" b="1" dirty="0">
              <a:solidFill>
                <a:schemeClr val="bg1"/>
              </a:solidFill>
            </a:endParaRPr>
          </a:p>
        </p:txBody>
      </p:sp>
      <p:sp>
        <p:nvSpPr>
          <p:cNvPr id="18" name="object 42">
            <a:extLst>
              <a:ext uri="{FF2B5EF4-FFF2-40B4-BE49-F238E27FC236}">
                <a16:creationId xmlns:a16="http://schemas.microsoft.com/office/drawing/2014/main" xmlns="" id="{7624AA98-0A7F-3301-FA19-500F897AFC42}"/>
              </a:ext>
            </a:extLst>
          </p:cNvPr>
          <p:cNvSpPr/>
          <p:nvPr/>
        </p:nvSpPr>
        <p:spPr>
          <a:xfrm>
            <a:off x="2082580" y="4978263"/>
            <a:ext cx="1582420" cy="664845"/>
          </a:xfrm>
          <a:custGeom>
            <a:avLst/>
            <a:gdLst/>
            <a:ahLst/>
            <a:cxnLst/>
            <a:rect l="l" t="t" r="r" b="b"/>
            <a:pathLst>
              <a:path w="1582420" h="664845">
                <a:moveTo>
                  <a:pt x="0" y="66420"/>
                </a:moveTo>
                <a:lnTo>
                  <a:pt x="5220" y="40558"/>
                </a:lnTo>
                <a:lnTo>
                  <a:pt x="19459" y="19446"/>
                </a:lnTo>
                <a:lnTo>
                  <a:pt x="40580" y="5216"/>
                </a:lnTo>
                <a:lnTo>
                  <a:pt x="66446" y="0"/>
                </a:lnTo>
                <a:lnTo>
                  <a:pt x="1515490" y="0"/>
                </a:lnTo>
                <a:lnTo>
                  <a:pt x="1541353" y="5216"/>
                </a:lnTo>
                <a:lnTo>
                  <a:pt x="1562465" y="19446"/>
                </a:lnTo>
                <a:lnTo>
                  <a:pt x="1576695" y="40558"/>
                </a:lnTo>
                <a:lnTo>
                  <a:pt x="1581912" y="66420"/>
                </a:lnTo>
                <a:lnTo>
                  <a:pt x="1581912" y="598042"/>
                </a:lnTo>
                <a:lnTo>
                  <a:pt x="1576695" y="623905"/>
                </a:lnTo>
                <a:lnTo>
                  <a:pt x="1562465" y="645017"/>
                </a:lnTo>
                <a:lnTo>
                  <a:pt x="1541353" y="659247"/>
                </a:lnTo>
                <a:lnTo>
                  <a:pt x="1515490" y="664463"/>
                </a:lnTo>
                <a:lnTo>
                  <a:pt x="66446" y="664463"/>
                </a:lnTo>
                <a:lnTo>
                  <a:pt x="40580" y="659247"/>
                </a:lnTo>
                <a:lnTo>
                  <a:pt x="19459" y="645017"/>
                </a:lnTo>
                <a:lnTo>
                  <a:pt x="5220" y="623905"/>
                </a:lnTo>
                <a:lnTo>
                  <a:pt x="0" y="598042"/>
                </a:lnTo>
                <a:lnTo>
                  <a:pt x="0" y="66420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9" name="object 45">
            <a:extLst>
              <a:ext uri="{FF2B5EF4-FFF2-40B4-BE49-F238E27FC236}">
                <a16:creationId xmlns:a16="http://schemas.microsoft.com/office/drawing/2014/main" xmlns="" id="{2F8EF4B3-E4A8-41C3-158D-D0447E0F382A}"/>
              </a:ext>
            </a:extLst>
          </p:cNvPr>
          <p:cNvSpPr/>
          <p:nvPr/>
        </p:nvSpPr>
        <p:spPr>
          <a:xfrm>
            <a:off x="2724184" y="5683875"/>
            <a:ext cx="299085" cy="250190"/>
          </a:xfrm>
          <a:custGeom>
            <a:avLst/>
            <a:gdLst/>
            <a:ahLst/>
            <a:cxnLst/>
            <a:rect l="l" t="t" r="r" b="b"/>
            <a:pathLst>
              <a:path w="299084" h="250189">
                <a:moveTo>
                  <a:pt x="298703" y="124968"/>
                </a:moveTo>
                <a:lnTo>
                  <a:pt x="0" y="124968"/>
                </a:lnTo>
                <a:lnTo>
                  <a:pt x="149352" y="249936"/>
                </a:lnTo>
                <a:lnTo>
                  <a:pt x="298703" y="124968"/>
                </a:lnTo>
                <a:close/>
              </a:path>
              <a:path w="299084" h="250189">
                <a:moveTo>
                  <a:pt x="239013" y="0"/>
                </a:moveTo>
                <a:lnTo>
                  <a:pt x="59690" y="0"/>
                </a:lnTo>
                <a:lnTo>
                  <a:pt x="59690" y="124968"/>
                </a:lnTo>
                <a:lnTo>
                  <a:pt x="239013" y="124968"/>
                </a:lnTo>
                <a:lnTo>
                  <a:pt x="239013" y="0"/>
                </a:lnTo>
                <a:close/>
              </a:path>
            </a:pathLst>
          </a:custGeom>
          <a:solidFill>
            <a:srgbClr val="DC58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6">
            <a:extLst>
              <a:ext uri="{FF2B5EF4-FFF2-40B4-BE49-F238E27FC236}">
                <a16:creationId xmlns:a16="http://schemas.microsoft.com/office/drawing/2014/main" xmlns="" id="{C7F8390F-E19D-4E2E-90B9-BFBADF87AEE2}"/>
              </a:ext>
            </a:extLst>
          </p:cNvPr>
          <p:cNvSpPr/>
          <p:nvPr/>
        </p:nvSpPr>
        <p:spPr>
          <a:xfrm>
            <a:off x="2082580" y="5974958"/>
            <a:ext cx="1582420" cy="664845"/>
          </a:xfrm>
          <a:custGeom>
            <a:avLst/>
            <a:gdLst/>
            <a:ahLst/>
            <a:cxnLst/>
            <a:rect l="l" t="t" r="r" b="b"/>
            <a:pathLst>
              <a:path w="1582420" h="664845">
                <a:moveTo>
                  <a:pt x="1515490" y="0"/>
                </a:moveTo>
                <a:lnTo>
                  <a:pt x="66446" y="0"/>
                </a:lnTo>
                <a:lnTo>
                  <a:pt x="40580" y="5216"/>
                </a:lnTo>
                <a:lnTo>
                  <a:pt x="19459" y="19446"/>
                </a:lnTo>
                <a:lnTo>
                  <a:pt x="5220" y="40558"/>
                </a:lnTo>
                <a:lnTo>
                  <a:pt x="0" y="66421"/>
                </a:lnTo>
                <a:lnTo>
                  <a:pt x="0" y="598017"/>
                </a:lnTo>
                <a:lnTo>
                  <a:pt x="5220" y="623883"/>
                </a:lnTo>
                <a:lnTo>
                  <a:pt x="19459" y="645004"/>
                </a:lnTo>
                <a:lnTo>
                  <a:pt x="40580" y="659243"/>
                </a:lnTo>
                <a:lnTo>
                  <a:pt x="66446" y="664464"/>
                </a:lnTo>
                <a:lnTo>
                  <a:pt x="1515490" y="664464"/>
                </a:lnTo>
                <a:lnTo>
                  <a:pt x="1541353" y="659243"/>
                </a:lnTo>
                <a:lnTo>
                  <a:pt x="1562465" y="645004"/>
                </a:lnTo>
                <a:lnTo>
                  <a:pt x="1576695" y="623883"/>
                </a:lnTo>
                <a:lnTo>
                  <a:pt x="1581912" y="598017"/>
                </a:lnTo>
                <a:lnTo>
                  <a:pt x="1581912" y="66421"/>
                </a:lnTo>
                <a:lnTo>
                  <a:pt x="1576695" y="40558"/>
                </a:lnTo>
                <a:lnTo>
                  <a:pt x="1562465" y="19446"/>
                </a:lnTo>
                <a:lnTo>
                  <a:pt x="1541353" y="5216"/>
                </a:lnTo>
                <a:lnTo>
                  <a:pt x="1515490" y="0"/>
                </a:lnTo>
                <a:close/>
              </a:path>
            </a:pathLst>
          </a:custGeom>
          <a:solidFill>
            <a:srgbClr val="B4B3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7">
            <a:extLst>
              <a:ext uri="{FF2B5EF4-FFF2-40B4-BE49-F238E27FC236}">
                <a16:creationId xmlns:a16="http://schemas.microsoft.com/office/drawing/2014/main" xmlns="" id="{4E1245C1-87B1-2C2D-124B-86E29131E750}"/>
              </a:ext>
            </a:extLst>
          </p:cNvPr>
          <p:cNvSpPr/>
          <p:nvPr/>
        </p:nvSpPr>
        <p:spPr>
          <a:xfrm>
            <a:off x="2082580" y="5974958"/>
            <a:ext cx="1582420" cy="664845"/>
          </a:xfrm>
          <a:custGeom>
            <a:avLst/>
            <a:gdLst/>
            <a:ahLst/>
            <a:cxnLst/>
            <a:rect l="l" t="t" r="r" b="b"/>
            <a:pathLst>
              <a:path w="1582420" h="664845">
                <a:moveTo>
                  <a:pt x="0" y="66421"/>
                </a:moveTo>
                <a:lnTo>
                  <a:pt x="5220" y="40558"/>
                </a:lnTo>
                <a:lnTo>
                  <a:pt x="19459" y="19446"/>
                </a:lnTo>
                <a:lnTo>
                  <a:pt x="40580" y="5216"/>
                </a:lnTo>
                <a:lnTo>
                  <a:pt x="66446" y="0"/>
                </a:lnTo>
                <a:lnTo>
                  <a:pt x="1515490" y="0"/>
                </a:lnTo>
                <a:lnTo>
                  <a:pt x="1541353" y="5216"/>
                </a:lnTo>
                <a:lnTo>
                  <a:pt x="1562465" y="19446"/>
                </a:lnTo>
                <a:lnTo>
                  <a:pt x="1576695" y="40558"/>
                </a:lnTo>
                <a:lnTo>
                  <a:pt x="1581912" y="66421"/>
                </a:lnTo>
                <a:lnTo>
                  <a:pt x="1581912" y="598017"/>
                </a:lnTo>
                <a:lnTo>
                  <a:pt x="1576695" y="623883"/>
                </a:lnTo>
                <a:lnTo>
                  <a:pt x="1562465" y="645004"/>
                </a:lnTo>
                <a:lnTo>
                  <a:pt x="1541353" y="659243"/>
                </a:lnTo>
                <a:lnTo>
                  <a:pt x="1515490" y="664464"/>
                </a:lnTo>
                <a:lnTo>
                  <a:pt x="66446" y="664464"/>
                </a:lnTo>
                <a:lnTo>
                  <a:pt x="40580" y="659243"/>
                </a:lnTo>
                <a:lnTo>
                  <a:pt x="19459" y="645004"/>
                </a:lnTo>
                <a:lnTo>
                  <a:pt x="5220" y="623883"/>
                </a:lnTo>
                <a:lnTo>
                  <a:pt x="0" y="598017"/>
                </a:lnTo>
                <a:lnTo>
                  <a:pt x="0" y="66421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8">
            <a:extLst>
              <a:ext uri="{FF2B5EF4-FFF2-40B4-BE49-F238E27FC236}">
                <a16:creationId xmlns:a16="http://schemas.microsoft.com/office/drawing/2014/main" xmlns="" id="{B2D313C9-644E-3175-2053-A161A678A7B9}"/>
              </a:ext>
            </a:extLst>
          </p:cNvPr>
          <p:cNvSpPr/>
          <p:nvPr/>
        </p:nvSpPr>
        <p:spPr>
          <a:xfrm>
            <a:off x="2574832" y="6101451"/>
            <a:ext cx="612648" cy="467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9">
            <a:extLst>
              <a:ext uri="{FF2B5EF4-FFF2-40B4-BE49-F238E27FC236}">
                <a16:creationId xmlns:a16="http://schemas.microsoft.com/office/drawing/2014/main" xmlns="" id="{C5E7B9CE-12FA-3C2C-1902-FAC7AC930BB4}"/>
              </a:ext>
            </a:extLst>
          </p:cNvPr>
          <p:cNvSpPr txBox="1"/>
          <p:nvPr/>
        </p:nvSpPr>
        <p:spPr>
          <a:xfrm>
            <a:off x="2683924" y="6160988"/>
            <a:ext cx="71135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lang="es-PE"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’s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24" name="object 50">
            <a:extLst>
              <a:ext uri="{FF2B5EF4-FFF2-40B4-BE49-F238E27FC236}">
                <a16:creationId xmlns:a16="http://schemas.microsoft.com/office/drawing/2014/main" xmlns="" id="{528A0088-7F64-5F1B-37EE-D8CBA71488C6}"/>
              </a:ext>
            </a:extLst>
          </p:cNvPr>
          <p:cNvSpPr txBox="1"/>
          <p:nvPr/>
        </p:nvSpPr>
        <p:spPr>
          <a:xfrm>
            <a:off x="3845849" y="1998843"/>
            <a:ext cx="4104640" cy="476412"/>
          </a:xfrm>
          <a:prstGeom prst="rect">
            <a:avLst/>
          </a:prstGeom>
          <a:solidFill>
            <a:srgbClr val="FFFFFF"/>
          </a:solidFill>
          <a:ln w="9144">
            <a:solidFill>
              <a:srgbClr val="FFC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Se basa 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en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suprimir 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el</a:t>
            </a:r>
            <a:r>
              <a:rPr sz="1400" b="1" spc="-4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peligro</a:t>
            </a:r>
            <a:endParaRPr sz="1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definitivamente.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25" name="object 51">
            <a:extLst>
              <a:ext uri="{FF2B5EF4-FFF2-40B4-BE49-F238E27FC236}">
                <a16:creationId xmlns:a16="http://schemas.microsoft.com/office/drawing/2014/main" xmlns="" id="{245C94E6-FB9C-D483-237A-A63559CECF05}"/>
              </a:ext>
            </a:extLst>
          </p:cNvPr>
          <p:cNvSpPr txBox="1"/>
          <p:nvPr/>
        </p:nvSpPr>
        <p:spPr>
          <a:xfrm>
            <a:off x="3845849" y="3006207"/>
            <a:ext cx="4104640" cy="477695"/>
          </a:xfrm>
          <a:prstGeom prst="rect">
            <a:avLst/>
          </a:prstGeom>
          <a:solidFill>
            <a:srgbClr val="FFFFFF"/>
          </a:solidFill>
          <a:ln w="9144">
            <a:solidFill>
              <a:srgbClr val="FFC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577215" marR="365760" indent="-204470">
              <a:lnSpc>
                <a:spcPct val="100000"/>
              </a:lnSpc>
              <a:spcBef>
                <a:spcPts val="365"/>
              </a:spcBef>
            </a:pP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Consiste 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en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cambiar algún elemento 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o 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proceso por otro 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de menor</a:t>
            </a:r>
            <a:r>
              <a:rPr sz="1400" b="1" spc="-4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riesgo.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26" name="object 52">
            <a:extLst>
              <a:ext uri="{FF2B5EF4-FFF2-40B4-BE49-F238E27FC236}">
                <a16:creationId xmlns:a16="http://schemas.microsoft.com/office/drawing/2014/main" xmlns="" id="{ACCD912A-BF07-BFA6-3E15-19541EC9C793}"/>
              </a:ext>
            </a:extLst>
          </p:cNvPr>
          <p:cNvSpPr txBox="1"/>
          <p:nvPr/>
        </p:nvSpPr>
        <p:spPr>
          <a:xfrm>
            <a:off x="3845849" y="4004427"/>
            <a:ext cx="4104640" cy="477054"/>
          </a:xfrm>
          <a:prstGeom prst="rect">
            <a:avLst/>
          </a:prstGeom>
          <a:solidFill>
            <a:srgbClr val="FFFFFF"/>
          </a:solidFill>
          <a:ln w="9144">
            <a:solidFill>
              <a:srgbClr val="FFC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Modificación de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estructuras 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o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diseños</a:t>
            </a:r>
            <a:r>
              <a:rPr sz="1400" b="1" spc="-5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para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separar 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al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trabajador 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del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peligro.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7" name="object 53">
            <a:extLst>
              <a:ext uri="{FF2B5EF4-FFF2-40B4-BE49-F238E27FC236}">
                <a16:creationId xmlns:a16="http://schemas.microsoft.com/office/drawing/2014/main" xmlns="" id="{020990DE-29E9-74D2-B248-8B7254C6BD7E}"/>
              </a:ext>
            </a:extLst>
          </p:cNvPr>
          <p:cNvSpPr txBox="1"/>
          <p:nvPr/>
        </p:nvSpPr>
        <p:spPr>
          <a:xfrm>
            <a:off x="3845849" y="4993502"/>
            <a:ext cx="4104640" cy="477695"/>
          </a:xfrm>
          <a:prstGeom prst="rect">
            <a:avLst/>
          </a:prstGeom>
          <a:solidFill>
            <a:srgbClr val="FFFFFF"/>
          </a:solidFill>
          <a:ln w="9144">
            <a:solidFill>
              <a:srgbClr val="FFC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391160" marR="124460" indent="-262255">
              <a:lnSpc>
                <a:spcPct val="100000"/>
              </a:lnSpc>
              <a:spcBef>
                <a:spcPts val="365"/>
              </a:spcBef>
            </a:pP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Procedimientos, manuales, señaléticas, etc.,  que reduzcan 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la exposición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al</a:t>
            </a:r>
            <a:r>
              <a:rPr sz="1400" b="1" spc="-5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peligro.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8" name="object 54">
            <a:extLst>
              <a:ext uri="{FF2B5EF4-FFF2-40B4-BE49-F238E27FC236}">
                <a16:creationId xmlns:a16="http://schemas.microsoft.com/office/drawing/2014/main" xmlns="" id="{BDC3B00E-E7D0-4F05-A949-0CC5853FB69E}"/>
              </a:ext>
            </a:extLst>
          </p:cNvPr>
          <p:cNvSpPr txBox="1"/>
          <p:nvPr/>
        </p:nvSpPr>
        <p:spPr>
          <a:xfrm>
            <a:off x="3845849" y="5982578"/>
            <a:ext cx="4104640" cy="477054"/>
          </a:xfrm>
          <a:prstGeom prst="rect">
            <a:avLst/>
          </a:prstGeom>
          <a:solidFill>
            <a:srgbClr val="FFFFFF"/>
          </a:solidFill>
          <a:ln w="9144">
            <a:solidFill>
              <a:srgbClr val="FFC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Última barrera, solo busca reducir 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el</a:t>
            </a:r>
            <a:r>
              <a:rPr sz="1400" b="1" spc="-1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daño</a:t>
            </a:r>
            <a:endParaRPr sz="1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entregando 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y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usando</a:t>
            </a:r>
            <a:r>
              <a:rPr sz="1400" b="1" spc="-2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EPP</a:t>
            </a:r>
            <a:r>
              <a:rPr lang="es-PE" sz="1400" b="1" dirty="0">
                <a:solidFill>
                  <a:srgbClr val="C00000"/>
                </a:solidFill>
                <a:latin typeface="Century Gothic"/>
                <a:cs typeface="Century Gothic"/>
              </a:rPr>
              <a:t>’s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.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29" name="object 57">
            <a:extLst>
              <a:ext uri="{FF2B5EF4-FFF2-40B4-BE49-F238E27FC236}">
                <a16:creationId xmlns:a16="http://schemas.microsoft.com/office/drawing/2014/main" xmlns="" id="{085C339C-0E4E-7723-52E9-BA6B5008E93F}"/>
              </a:ext>
            </a:extLst>
          </p:cNvPr>
          <p:cNvSpPr txBox="1"/>
          <p:nvPr/>
        </p:nvSpPr>
        <p:spPr>
          <a:xfrm>
            <a:off x="9285586" y="2693942"/>
            <a:ext cx="307777" cy="3328690"/>
          </a:xfrm>
          <a:prstGeom prst="rect">
            <a:avLst/>
          </a:prstGeom>
        </p:spPr>
        <p:txBody>
          <a:bodyPr vert="vert270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PE" sz="2000" b="1" dirty="0">
                <a:solidFill>
                  <a:srgbClr val="FFFFFF"/>
                </a:solidFill>
                <a:latin typeface="Century Gothic"/>
                <a:cs typeface="Century Gothic"/>
              </a:rPr>
              <a:t>Efectividad de Controles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30" name="object 58">
            <a:extLst>
              <a:ext uri="{FF2B5EF4-FFF2-40B4-BE49-F238E27FC236}">
                <a16:creationId xmlns:a16="http://schemas.microsoft.com/office/drawing/2014/main" xmlns="" id="{D7A4EEE9-EB2C-E88E-4C5E-C2C79BA676FC}"/>
              </a:ext>
            </a:extLst>
          </p:cNvPr>
          <p:cNvSpPr/>
          <p:nvPr/>
        </p:nvSpPr>
        <p:spPr>
          <a:xfrm>
            <a:off x="8128799" y="4646044"/>
            <a:ext cx="904240" cy="114300"/>
          </a:xfrm>
          <a:custGeom>
            <a:avLst/>
            <a:gdLst/>
            <a:ahLst/>
            <a:cxnLst/>
            <a:rect l="l" t="t" r="r" b="b"/>
            <a:pathLst>
              <a:path w="904240" h="114300">
                <a:moveTo>
                  <a:pt x="114300" y="0"/>
                </a:moveTo>
                <a:lnTo>
                  <a:pt x="0" y="57149"/>
                </a:lnTo>
                <a:lnTo>
                  <a:pt x="114300" y="114299"/>
                </a:lnTo>
                <a:lnTo>
                  <a:pt x="114300" y="76199"/>
                </a:lnTo>
                <a:lnTo>
                  <a:pt x="95250" y="76199"/>
                </a:lnTo>
                <a:lnTo>
                  <a:pt x="95250" y="38099"/>
                </a:lnTo>
                <a:lnTo>
                  <a:pt x="114300" y="38099"/>
                </a:lnTo>
                <a:lnTo>
                  <a:pt x="114300" y="0"/>
                </a:lnTo>
                <a:close/>
              </a:path>
              <a:path w="904240" h="114300">
                <a:moveTo>
                  <a:pt x="114300" y="38099"/>
                </a:moveTo>
                <a:lnTo>
                  <a:pt x="95250" y="38099"/>
                </a:lnTo>
                <a:lnTo>
                  <a:pt x="95250" y="76199"/>
                </a:lnTo>
                <a:lnTo>
                  <a:pt x="114300" y="76199"/>
                </a:lnTo>
                <a:lnTo>
                  <a:pt x="114300" y="38099"/>
                </a:lnTo>
                <a:close/>
              </a:path>
              <a:path w="904240" h="114300">
                <a:moveTo>
                  <a:pt x="209550" y="38099"/>
                </a:moveTo>
                <a:lnTo>
                  <a:pt x="114300" y="38099"/>
                </a:lnTo>
                <a:lnTo>
                  <a:pt x="114300" y="76199"/>
                </a:lnTo>
                <a:lnTo>
                  <a:pt x="209550" y="76199"/>
                </a:lnTo>
                <a:lnTo>
                  <a:pt x="209550" y="38099"/>
                </a:lnTo>
                <a:close/>
              </a:path>
              <a:path w="904240" h="114300">
                <a:moveTo>
                  <a:pt x="361950" y="38099"/>
                </a:moveTo>
                <a:lnTo>
                  <a:pt x="247650" y="38099"/>
                </a:lnTo>
                <a:lnTo>
                  <a:pt x="247650" y="76199"/>
                </a:lnTo>
                <a:lnTo>
                  <a:pt x="361950" y="76199"/>
                </a:lnTo>
                <a:lnTo>
                  <a:pt x="361950" y="38099"/>
                </a:lnTo>
                <a:close/>
              </a:path>
              <a:path w="904240" h="114300">
                <a:moveTo>
                  <a:pt x="514350" y="38099"/>
                </a:moveTo>
                <a:lnTo>
                  <a:pt x="400050" y="38099"/>
                </a:lnTo>
                <a:lnTo>
                  <a:pt x="400050" y="76199"/>
                </a:lnTo>
                <a:lnTo>
                  <a:pt x="514350" y="76199"/>
                </a:lnTo>
                <a:lnTo>
                  <a:pt x="514350" y="38099"/>
                </a:lnTo>
                <a:close/>
              </a:path>
              <a:path w="904240" h="114300">
                <a:moveTo>
                  <a:pt x="666750" y="38099"/>
                </a:moveTo>
                <a:lnTo>
                  <a:pt x="552450" y="38099"/>
                </a:lnTo>
                <a:lnTo>
                  <a:pt x="552450" y="76199"/>
                </a:lnTo>
                <a:lnTo>
                  <a:pt x="666750" y="76199"/>
                </a:lnTo>
                <a:lnTo>
                  <a:pt x="666750" y="38099"/>
                </a:lnTo>
                <a:close/>
              </a:path>
              <a:path w="904240" h="114300">
                <a:moveTo>
                  <a:pt x="789685" y="0"/>
                </a:moveTo>
                <a:lnTo>
                  <a:pt x="789685" y="114299"/>
                </a:lnTo>
                <a:lnTo>
                  <a:pt x="865885" y="76199"/>
                </a:lnTo>
                <a:lnTo>
                  <a:pt x="808735" y="76199"/>
                </a:lnTo>
                <a:lnTo>
                  <a:pt x="808735" y="38099"/>
                </a:lnTo>
                <a:lnTo>
                  <a:pt x="865885" y="38099"/>
                </a:lnTo>
                <a:lnTo>
                  <a:pt x="789685" y="0"/>
                </a:lnTo>
                <a:close/>
              </a:path>
              <a:path w="904240" h="114300">
                <a:moveTo>
                  <a:pt x="789685" y="38099"/>
                </a:moveTo>
                <a:lnTo>
                  <a:pt x="704850" y="38099"/>
                </a:lnTo>
                <a:lnTo>
                  <a:pt x="704850" y="76199"/>
                </a:lnTo>
                <a:lnTo>
                  <a:pt x="789685" y="76199"/>
                </a:lnTo>
                <a:lnTo>
                  <a:pt x="789685" y="38099"/>
                </a:lnTo>
                <a:close/>
              </a:path>
              <a:path w="904240" h="114300">
                <a:moveTo>
                  <a:pt x="865885" y="38099"/>
                </a:moveTo>
                <a:lnTo>
                  <a:pt x="808735" y="38099"/>
                </a:lnTo>
                <a:lnTo>
                  <a:pt x="808735" y="76199"/>
                </a:lnTo>
                <a:lnTo>
                  <a:pt x="865885" y="76199"/>
                </a:lnTo>
                <a:lnTo>
                  <a:pt x="903985" y="57149"/>
                </a:lnTo>
                <a:lnTo>
                  <a:pt x="865885" y="3809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59">
            <a:extLst>
              <a:ext uri="{FF2B5EF4-FFF2-40B4-BE49-F238E27FC236}">
                <a16:creationId xmlns:a16="http://schemas.microsoft.com/office/drawing/2014/main" xmlns="" id="{84751BC0-3EF8-E628-422C-3F45A4350029}"/>
              </a:ext>
            </a:extLst>
          </p:cNvPr>
          <p:cNvSpPr txBox="1"/>
          <p:nvPr/>
        </p:nvSpPr>
        <p:spPr>
          <a:xfrm>
            <a:off x="8442922" y="2693787"/>
            <a:ext cx="600164" cy="135826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Controles</a:t>
            </a:r>
            <a:r>
              <a:rPr lang="es-PE" sz="13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 / Barreras </a:t>
            </a:r>
            <a:r>
              <a:rPr sz="1300" b="1" spc="-2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rígidos</a:t>
            </a:r>
            <a:r>
              <a:rPr lang="es-PE" sz="13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 o duros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32" name="object 60">
            <a:extLst>
              <a:ext uri="{FF2B5EF4-FFF2-40B4-BE49-F238E27FC236}">
                <a16:creationId xmlns:a16="http://schemas.microsoft.com/office/drawing/2014/main" xmlns="" id="{B2AB8371-D152-3320-F27E-0DBA7762B2E9}"/>
              </a:ext>
            </a:extLst>
          </p:cNvPr>
          <p:cNvSpPr txBox="1"/>
          <p:nvPr/>
        </p:nvSpPr>
        <p:spPr>
          <a:xfrm>
            <a:off x="8457400" y="4844436"/>
            <a:ext cx="400110" cy="147637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Controles</a:t>
            </a:r>
            <a:r>
              <a:rPr lang="es-PE" sz="13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 / Barreras</a:t>
            </a:r>
            <a:r>
              <a:rPr sz="1300" b="1" spc="-1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bland</a:t>
            </a:r>
            <a:r>
              <a:rPr lang="es-PE" sz="13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33" name="object 25">
            <a:extLst>
              <a:ext uri="{FF2B5EF4-FFF2-40B4-BE49-F238E27FC236}">
                <a16:creationId xmlns:a16="http://schemas.microsoft.com/office/drawing/2014/main" xmlns="" id="{2C79F201-717F-82FF-2819-CB2ECD2E6A2E}"/>
              </a:ext>
            </a:extLst>
          </p:cNvPr>
          <p:cNvSpPr txBox="1">
            <a:spLocks/>
          </p:cNvSpPr>
          <p:nvPr/>
        </p:nvSpPr>
        <p:spPr>
          <a:xfrm>
            <a:off x="1501464" y="1301649"/>
            <a:ext cx="870632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ctr">
              <a:defRPr sz="3600" b="1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ESTABLECIMIENTO DE CONTROLES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3AB563E-07F3-D6E0-D839-65525188EC26}"/>
              </a:ext>
            </a:extLst>
          </p:cNvPr>
          <p:cNvSpPr txBox="1"/>
          <p:nvPr/>
        </p:nvSpPr>
        <p:spPr>
          <a:xfrm>
            <a:off x="7428224" y="19632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PE" b="1" dirty="0">
                <a:solidFill>
                  <a:srgbClr val="C00000"/>
                </a:solidFill>
                <a:latin typeface="Century Gothic"/>
                <a:cs typeface="Century Gothic"/>
              </a:rPr>
              <a:t>+ EFECTIVO</a:t>
            </a:r>
            <a:endParaRPr lang="en-US" sz="1800" dirty="0">
              <a:latin typeface="Century Gothic"/>
              <a:cs typeface="Century Gothic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17AAE90-B35E-A406-B22D-FDF4D5BCE168}"/>
              </a:ext>
            </a:extLst>
          </p:cNvPr>
          <p:cNvSpPr txBox="1"/>
          <p:nvPr/>
        </p:nvSpPr>
        <p:spPr>
          <a:xfrm>
            <a:off x="7428224" y="62950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PE" b="1" dirty="0">
                <a:solidFill>
                  <a:srgbClr val="C00000"/>
                </a:solidFill>
                <a:latin typeface="Century Gothic"/>
                <a:cs typeface="Century Gothic"/>
              </a:rPr>
              <a:t>- EFECTIVO</a:t>
            </a:r>
            <a:endParaRPr lang="en-US" sz="1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374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>
            <a:extLst>
              <a:ext uri="{FF2B5EF4-FFF2-40B4-BE49-F238E27FC236}">
                <a16:creationId xmlns:a16="http://schemas.microsoft.com/office/drawing/2014/main" xmlns="" id="{B75CE4F2-10EC-0738-A168-99DBB8517734}"/>
              </a:ext>
            </a:extLst>
          </p:cNvPr>
          <p:cNvSpPr/>
          <p:nvPr/>
        </p:nvSpPr>
        <p:spPr>
          <a:xfrm>
            <a:off x="8285179" y="2021855"/>
            <a:ext cx="333902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700" dirty="0">
                <a:latin typeface="Calibri" panose="020F0502020204030204" pitchFamily="34" charset="0"/>
                <a:cs typeface="Arial" panose="020B0604020202020204" pitchFamily="34" charset="0"/>
              </a:rPr>
              <a:t>El Mapa de Riesgos es un plano de las condiciones de trabajo, que puede emplear diversas técnicas para identificar y localizar los problemas y las acciones de promoción y protección de la salud de los trabajadores en la organización del empleador y los servicios que presta</a:t>
            </a:r>
            <a:r>
              <a:rPr lang="es-MX" sz="1700" b="1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xmlns="" id="{71916D38-6757-D337-5633-D4069EE92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3" t="18698" r="15394" b="13432"/>
          <a:stretch/>
        </p:blipFill>
        <p:spPr>
          <a:xfrm>
            <a:off x="173597" y="1007828"/>
            <a:ext cx="7691316" cy="3329038"/>
          </a:xfrm>
          <a:prstGeom prst="rect">
            <a:avLst/>
          </a:prstGeom>
        </p:spPr>
      </p:pic>
      <p:pic>
        <p:nvPicPr>
          <p:cNvPr id="6" name="Imagen 3">
            <a:extLst>
              <a:ext uri="{FF2B5EF4-FFF2-40B4-BE49-F238E27FC236}">
                <a16:creationId xmlns:a16="http://schemas.microsoft.com/office/drawing/2014/main" xmlns="" id="{CF8E60F7-68C0-19A0-F6C3-E85FC3353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47" t="27962" r="21711" b="11454"/>
          <a:stretch/>
        </p:blipFill>
        <p:spPr>
          <a:xfrm>
            <a:off x="1370379" y="4446366"/>
            <a:ext cx="4207946" cy="2228079"/>
          </a:xfrm>
          <a:prstGeom prst="rect">
            <a:avLst/>
          </a:prstGeom>
        </p:spPr>
      </p:pic>
      <p:sp>
        <p:nvSpPr>
          <p:cNvPr id="7" name="Rectángulo 4">
            <a:extLst>
              <a:ext uri="{FF2B5EF4-FFF2-40B4-BE49-F238E27FC236}">
                <a16:creationId xmlns:a16="http://schemas.microsoft.com/office/drawing/2014/main" xmlns="" id="{04A18C9B-3A28-14EF-8457-CB13B8DD57F9}"/>
              </a:ext>
            </a:extLst>
          </p:cNvPr>
          <p:cNvSpPr/>
          <p:nvPr/>
        </p:nvSpPr>
        <p:spPr>
          <a:xfrm>
            <a:off x="7086400" y="1218639"/>
            <a:ext cx="4750419" cy="1323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s-PE" sz="4000" b="1" dirty="0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MAPA DE RIESGOS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794354-31F6-FC64-2D8E-7AA5FB7FA337}"/>
              </a:ext>
            </a:extLst>
          </p:cNvPr>
          <p:cNvSpPr txBox="1"/>
          <p:nvPr/>
        </p:nvSpPr>
        <p:spPr>
          <a:xfrm>
            <a:off x="6527705" y="5278036"/>
            <a:ext cx="496860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300" b="1" dirty="0"/>
              <a:t>Artículo 35. </a:t>
            </a:r>
            <a:r>
              <a:rPr lang="es-ES" sz="1300" dirty="0"/>
              <a:t>Responsabilidades del empleador dentro del Sistema de Gestión de la Seguridad y Salud en el Trabajo</a:t>
            </a:r>
          </a:p>
          <a:p>
            <a:pPr algn="just"/>
            <a:r>
              <a:rPr lang="es-ES" sz="1300" dirty="0"/>
              <a:t>(…) e) Elaborar un mapa de riesgos con la participación de la organización sindical, </a:t>
            </a:r>
            <a:r>
              <a:rPr lang="es-ES" sz="13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representantes de los trabajadores</a:t>
            </a:r>
            <a:r>
              <a:rPr lang="es-ES" sz="1300" dirty="0"/>
              <a:t>, delegados y el comité de seguridad y salud en el trabajo, el cual debe exhibirse en un lugar visible. </a:t>
            </a:r>
            <a:endParaRPr lang="en-US" sz="1300" dirty="0"/>
          </a:p>
        </p:txBody>
      </p:sp>
      <p:sp>
        <p:nvSpPr>
          <p:cNvPr id="9" name="Rectángulo 14">
            <a:extLst>
              <a:ext uri="{FF2B5EF4-FFF2-40B4-BE49-F238E27FC236}">
                <a16:creationId xmlns:a16="http://schemas.microsoft.com/office/drawing/2014/main" xmlns="" id="{A02CE8D6-4C21-4D41-95DD-43A2A0440BA3}"/>
              </a:ext>
            </a:extLst>
          </p:cNvPr>
          <p:cNvSpPr/>
          <p:nvPr/>
        </p:nvSpPr>
        <p:spPr>
          <a:xfrm>
            <a:off x="6679327" y="4505903"/>
            <a:ext cx="4492315" cy="64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LEY N° 29783, LEY DE SEGURIDAD Y SALUD EN EL TRABAJO</a:t>
            </a:r>
            <a:endParaRPr lang="x-non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8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48B09437-1ACC-7814-722A-15DF553088B9}"/>
              </a:ext>
            </a:extLst>
          </p:cNvPr>
          <p:cNvSpPr txBox="1"/>
          <p:nvPr/>
        </p:nvSpPr>
        <p:spPr>
          <a:xfrm>
            <a:off x="2001644" y="1154488"/>
            <a:ext cx="8188712" cy="1323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r">
              <a:defRPr sz="4000" b="1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es-PE" dirty="0"/>
              <a:t>PLAN </a:t>
            </a:r>
            <a:r>
              <a:rPr dirty="0"/>
              <a:t>ANUAL DE</a:t>
            </a:r>
            <a:r>
              <a:rPr lang="es-PE" dirty="0"/>
              <a:t> SEGURIDAD Y </a:t>
            </a:r>
          </a:p>
          <a:p>
            <a:pPr algn="ctr"/>
            <a:r>
              <a:rPr lang="es-PE" dirty="0"/>
              <a:t>SALUD EN EL TRABAJO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6D1AB3-B921-8F98-56BC-806F192B72C9}"/>
              </a:ext>
            </a:extLst>
          </p:cNvPr>
          <p:cNvSpPr txBox="1"/>
          <p:nvPr/>
        </p:nvSpPr>
        <p:spPr>
          <a:xfrm>
            <a:off x="3131951" y="6437861"/>
            <a:ext cx="7729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1600" b="1" i="1" dirty="0">
                <a:solidFill>
                  <a:srgbClr val="002C77"/>
                </a:solidFill>
              </a:rPr>
              <a:t>FUENTE: </a:t>
            </a:r>
            <a:r>
              <a:rPr lang="es-PE" sz="1600" i="1" dirty="0">
                <a:solidFill>
                  <a:srgbClr val="002C77"/>
                </a:solidFill>
              </a:rPr>
              <a:t>Resolución Ministerial Nº 050-2013-TR.</a:t>
            </a:r>
            <a:endParaRPr lang="en-US" sz="1600" i="1" dirty="0">
              <a:solidFill>
                <a:srgbClr val="002C77"/>
              </a:solidFill>
            </a:endParaRPr>
          </a:p>
        </p:txBody>
      </p:sp>
      <p:sp>
        <p:nvSpPr>
          <p:cNvPr id="4" name="CuadroTexto 36">
            <a:extLst>
              <a:ext uri="{FF2B5EF4-FFF2-40B4-BE49-F238E27FC236}">
                <a16:creationId xmlns:a16="http://schemas.microsoft.com/office/drawing/2014/main" xmlns="" id="{CEAEF790-B26E-997B-0C31-912789704E82}"/>
              </a:ext>
            </a:extLst>
          </p:cNvPr>
          <p:cNvSpPr txBox="1"/>
          <p:nvPr/>
        </p:nvSpPr>
        <p:spPr>
          <a:xfrm>
            <a:off x="195013" y="3097265"/>
            <a:ext cx="2936938" cy="3059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21" marR="359608" algn="ctr">
              <a:spcBef>
                <a:spcPts val="85"/>
              </a:spcBef>
            </a:pPr>
            <a:r>
              <a:rPr lang="es-MX" sz="2400" b="1" dirty="0">
                <a:solidFill>
                  <a:srgbClr val="003399"/>
                </a:solidFill>
                <a:latin typeface="Arial"/>
                <a:cs typeface="Arial"/>
              </a:rPr>
              <a:t>Estructura básica que comprender el </a:t>
            </a:r>
            <a:r>
              <a:rPr lang="es-MX" sz="2400" b="1" spc="-4" dirty="0">
                <a:solidFill>
                  <a:srgbClr val="003399"/>
                </a:solidFill>
                <a:latin typeface="Arial"/>
                <a:cs typeface="Arial"/>
              </a:rPr>
              <a:t>Plan </a:t>
            </a:r>
            <a:r>
              <a:rPr lang="es-MX" sz="2400" b="1" dirty="0">
                <a:solidFill>
                  <a:srgbClr val="003399"/>
                </a:solidFill>
                <a:latin typeface="Arial"/>
                <a:cs typeface="Arial"/>
              </a:rPr>
              <a:t>Anual de Seguridad y</a:t>
            </a:r>
            <a:r>
              <a:rPr lang="es-MX" sz="2400" b="1" spc="-23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es-MX" sz="2400" b="1" dirty="0">
                <a:solidFill>
                  <a:srgbClr val="003399"/>
                </a:solidFill>
                <a:latin typeface="Arial"/>
                <a:cs typeface="Arial"/>
              </a:rPr>
              <a:t>Salud  en el</a:t>
            </a:r>
            <a:r>
              <a:rPr lang="es-MX" sz="2400" b="1" spc="-57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es-MX" sz="2400" b="1" spc="-8" dirty="0">
                <a:solidFill>
                  <a:srgbClr val="003399"/>
                </a:solidFill>
                <a:latin typeface="Arial"/>
                <a:cs typeface="Arial"/>
              </a:rPr>
              <a:t>Trabajo:</a:t>
            </a:r>
          </a:p>
          <a:p>
            <a:pPr marL="126921" marR="359608" algn="ctr">
              <a:spcBef>
                <a:spcPts val="85"/>
              </a:spcBef>
            </a:pPr>
            <a:endParaRPr lang="es-MX" sz="2400" b="1" dirty="0">
              <a:solidFill>
                <a:srgbClr val="003399"/>
              </a:solidFill>
              <a:latin typeface="Arial"/>
              <a:cs typeface="Arial"/>
            </a:endParaRPr>
          </a:p>
        </p:txBody>
      </p:sp>
      <p:sp>
        <p:nvSpPr>
          <p:cNvPr id="5" name="CuadroTexto 40">
            <a:extLst>
              <a:ext uri="{FF2B5EF4-FFF2-40B4-BE49-F238E27FC236}">
                <a16:creationId xmlns:a16="http://schemas.microsoft.com/office/drawing/2014/main" xmlns="" id="{032FB37E-4C39-26A6-192A-1E7FBEBCCC98}"/>
              </a:ext>
            </a:extLst>
          </p:cNvPr>
          <p:cNvSpPr txBox="1"/>
          <p:nvPr/>
        </p:nvSpPr>
        <p:spPr>
          <a:xfrm>
            <a:off x="3561830" y="2447312"/>
            <a:ext cx="609872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 indent="-278606">
              <a:spcBef>
                <a:spcPts val="715"/>
              </a:spcBef>
              <a:buClr>
                <a:srgbClr val="FF3E00"/>
              </a:buClr>
              <a:buFont typeface="Wingdings"/>
              <a:buChar char=""/>
              <a:tabLst>
                <a:tab pos="288409" algn="l"/>
                <a:tab pos="288925" algn="l"/>
              </a:tabLst>
            </a:pPr>
            <a:r>
              <a:rPr lang="es-MX" sz="1800" spc="-4" dirty="0">
                <a:latin typeface="Arial"/>
                <a:cs typeface="Arial"/>
              </a:rPr>
              <a:t>Alcance</a:t>
            </a:r>
            <a:endParaRPr lang="es-MX" sz="1800" dirty="0">
              <a:latin typeface="Arial"/>
              <a:cs typeface="Arial"/>
            </a:endParaRPr>
          </a:p>
          <a:p>
            <a:pPr marL="288925" marR="4128" indent="-278606">
              <a:spcBef>
                <a:spcPts val="878"/>
              </a:spcBef>
              <a:buClr>
                <a:srgbClr val="FF3E00"/>
              </a:buClr>
              <a:buFont typeface="Wingdings"/>
              <a:buChar char=""/>
              <a:tabLst>
                <a:tab pos="288409" algn="l"/>
                <a:tab pos="288925" algn="l"/>
              </a:tabLst>
            </a:pPr>
            <a:r>
              <a:rPr lang="es-MX" sz="1800" spc="-4" dirty="0">
                <a:latin typeface="Arial"/>
                <a:cs typeface="Arial"/>
              </a:rPr>
              <a:t>Elaboración de línea </a:t>
            </a:r>
            <a:r>
              <a:rPr lang="es-MX" sz="1800" spc="-8" dirty="0">
                <a:latin typeface="Arial"/>
                <a:cs typeface="Arial"/>
              </a:rPr>
              <a:t>de </a:t>
            </a:r>
            <a:r>
              <a:rPr lang="es-MX" sz="1800" spc="-4" dirty="0">
                <a:latin typeface="Arial"/>
                <a:cs typeface="Arial"/>
              </a:rPr>
              <a:t>base del Sistema </a:t>
            </a:r>
            <a:r>
              <a:rPr lang="es-MX" sz="1800" spc="-8" dirty="0">
                <a:latin typeface="Arial"/>
                <a:cs typeface="Arial"/>
              </a:rPr>
              <a:t>de </a:t>
            </a:r>
            <a:r>
              <a:rPr lang="es-MX" sz="1800" spc="-4" dirty="0">
                <a:latin typeface="Arial"/>
                <a:cs typeface="Arial"/>
              </a:rPr>
              <a:t>Gestión </a:t>
            </a:r>
            <a:r>
              <a:rPr lang="es-MX" sz="1800" spc="-8" dirty="0">
                <a:latin typeface="Arial"/>
                <a:cs typeface="Arial"/>
              </a:rPr>
              <a:t>de </a:t>
            </a:r>
            <a:r>
              <a:rPr lang="es-MX" sz="1800" spc="-4" dirty="0">
                <a:latin typeface="Arial"/>
                <a:cs typeface="Arial"/>
              </a:rPr>
              <a:t>la Seguridad </a:t>
            </a:r>
            <a:r>
              <a:rPr lang="es-MX" sz="1800" dirty="0">
                <a:latin typeface="Arial"/>
                <a:cs typeface="Arial"/>
              </a:rPr>
              <a:t>y </a:t>
            </a:r>
            <a:r>
              <a:rPr lang="es-MX" sz="1800" spc="-4" dirty="0">
                <a:latin typeface="Arial"/>
                <a:cs typeface="Arial"/>
              </a:rPr>
              <a:t>Salud en  el</a:t>
            </a:r>
            <a:r>
              <a:rPr lang="es-MX" sz="1800" spc="-20" dirty="0">
                <a:latin typeface="Arial"/>
                <a:cs typeface="Arial"/>
              </a:rPr>
              <a:t> </a:t>
            </a:r>
            <a:r>
              <a:rPr lang="es-MX" sz="1800" spc="-4" dirty="0">
                <a:latin typeface="Arial"/>
                <a:cs typeface="Arial"/>
              </a:rPr>
              <a:t>Trabajo</a:t>
            </a:r>
            <a:endParaRPr lang="es-MX" sz="1800" dirty="0">
              <a:latin typeface="Arial"/>
              <a:cs typeface="Arial"/>
            </a:endParaRPr>
          </a:p>
          <a:p>
            <a:pPr marL="288925" indent="-278606">
              <a:spcBef>
                <a:spcPts val="878"/>
              </a:spcBef>
              <a:buClr>
                <a:srgbClr val="FF3E00"/>
              </a:buClr>
              <a:buFont typeface="Wingdings"/>
              <a:buChar char=""/>
              <a:tabLst>
                <a:tab pos="288409" algn="l"/>
                <a:tab pos="288925" algn="l"/>
              </a:tabLst>
            </a:pPr>
            <a:r>
              <a:rPr lang="es-MX" sz="1800" spc="-4" dirty="0">
                <a:latin typeface="Arial"/>
                <a:cs typeface="Arial"/>
              </a:rPr>
              <a:t>Objetivos </a:t>
            </a:r>
            <a:r>
              <a:rPr lang="es-MX" sz="1800" dirty="0">
                <a:latin typeface="Arial"/>
                <a:cs typeface="Arial"/>
              </a:rPr>
              <a:t>y </a:t>
            </a:r>
            <a:r>
              <a:rPr lang="es-MX" sz="1800" spc="-4" dirty="0">
                <a:latin typeface="Arial"/>
                <a:cs typeface="Arial"/>
              </a:rPr>
              <a:t>Metas, </a:t>
            </a:r>
            <a:r>
              <a:rPr lang="es-MX" sz="1800" b="1" spc="-4" dirty="0">
                <a:latin typeface="Arial"/>
                <a:cs typeface="Arial"/>
              </a:rPr>
              <a:t>Ejemplo:</a:t>
            </a:r>
            <a:endParaRPr lang="es-MX" dirty="0"/>
          </a:p>
        </p:txBody>
      </p:sp>
      <p:pic>
        <p:nvPicPr>
          <p:cNvPr id="6" name="Imagen 45">
            <a:extLst>
              <a:ext uri="{FF2B5EF4-FFF2-40B4-BE49-F238E27FC236}">
                <a16:creationId xmlns:a16="http://schemas.microsoft.com/office/drawing/2014/main" xmlns="" id="{6F661A2F-A8F9-3ACB-4AD6-B56F14B89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80" t="55149" r="24554" b="21532"/>
          <a:stretch/>
        </p:blipFill>
        <p:spPr>
          <a:xfrm>
            <a:off x="3196961" y="3995939"/>
            <a:ext cx="6463589" cy="23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4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xmlns="" id="{05F7F28A-1631-DE5A-31C3-9CC534B7EF64}"/>
              </a:ext>
            </a:extLst>
          </p:cNvPr>
          <p:cNvSpPr/>
          <p:nvPr/>
        </p:nvSpPr>
        <p:spPr>
          <a:xfrm>
            <a:off x="2587465" y="1268010"/>
            <a:ext cx="7454579" cy="8309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sz="4800" b="1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MARCO LEGAL VIGENTE</a:t>
            </a:r>
            <a:endParaRPr lang="x-none" sz="4800" b="1" dirty="0">
              <a:solidFill>
                <a:srgbClr val="002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" name="Diagrama 5">
            <a:extLst>
              <a:ext uri="{FF2B5EF4-FFF2-40B4-BE49-F238E27FC236}">
                <a16:creationId xmlns:a16="http://schemas.microsoft.com/office/drawing/2014/main" xmlns="" id="{748E1F79-E224-A1F9-40B3-5AC8859A2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744369"/>
              </p:ext>
            </p:extLst>
          </p:nvPr>
        </p:nvGraphicFramePr>
        <p:xfrm>
          <a:off x="3817461" y="2099007"/>
          <a:ext cx="7852121" cy="488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esultado de imagen para LEY">
            <a:extLst>
              <a:ext uri="{FF2B5EF4-FFF2-40B4-BE49-F238E27FC236}">
                <a16:creationId xmlns:a16="http://schemas.microsoft.com/office/drawing/2014/main" xmlns="" id="{8B9ACFF7-3821-8794-A5A8-F45EEC82A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64" t="895" r="8507"/>
          <a:stretch/>
        </p:blipFill>
        <p:spPr bwMode="auto">
          <a:xfrm>
            <a:off x="193057" y="2099007"/>
            <a:ext cx="3439491" cy="42884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D48DD5-8BDF-A0F5-04A1-C944658B7C14}"/>
              </a:ext>
            </a:extLst>
          </p:cNvPr>
          <p:cNvSpPr txBox="1"/>
          <p:nvPr/>
        </p:nvSpPr>
        <p:spPr>
          <a:xfrm>
            <a:off x="831028" y="6277320"/>
            <a:ext cx="7729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1600" b="1" i="1" dirty="0">
                <a:solidFill>
                  <a:srgbClr val="002C77"/>
                </a:solidFill>
              </a:rPr>
              <a:t>FUENTE: </a:t>
            </a:r>
            <a:r>
              <a:rPr lang="es-PE" sz="1600" i="1" dirty="0">
                <a:solidFill>
                  <a:srgbClr val="002C77"/>
                </a:solidFill>
              </a:rPr>
              <a:t>Resolución Ministerial Nº 050-2013-TR.</a:t>
            </a:r>
            <a:endParaRPr lang="en-US" sz="1600" i="1" dirty="0">
              <a:solidFill>
                <a:srgbClr val="002C77"/>
              </a:solidFill>
            </a:endParaRPr>
          </a:p>
        </p:txBody>
      </p:sp>
      <p:sp>
        <p:nvSpPr>
          <p:cNvPr id="5" name="CuadroTexto 36">
            <a:extLst>
              <a:ext uri="{FF2B5EF4-FFF2-40B4-BE49-F238E27FC236}">
                <a16:creationId xmlns:a16="http://schemas.microsoft.com/office/drawing/2014/main" xmlns="" id="{759544F3-AE66-0756-7E40-1DA3FBB54A9F}"/>
              </a:ext>
            </a:extLst>
          </p:cNvPr>
          <p:cNvSpPr txBox="1"/>
          <p:nvPr/>
        </p:nvSpPr>
        <p:spPr>
          <a:xfrm>
            <a:off x="698285" y="1532558"/>
            <a:ext cx="5825795" cy="4742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21" marR="359608" algn="ctr">
              <a:spcBef>
                <a:spcPts val="85"/>
              </a:spcBef>
            </a:pPr>
            <a:r>
              <a:rPr lang="es-MX" sz="2000" b="1" dirty="0">
                <a:solidFill>
                  <a:srgbClr val="003399"/>
                </a:solidFill>
                <a:latin typeface="Arial"/>
                <a:cs typeface="Arial"/>
              </a:rPr>
              <a:t>Estructura básica que comprender el </a:t>
            </a:r>
            <a:r>
              <a:rPr lang="es-MX" sz="2000" b="1" spc="-4" dirty="0">
                <a:solidFill>
                  <a:srgbClr val="003399"/>
                </a:solidFill>
                <a:latin typeface="Arial"/>
                <a:cs typeface="Arial"/>
              </a:rPr>
              <a:t>Plan </a:t>
            </a:r>
            <a:r>
              <a:rPr lang="es-MX" sz="2000" b="1" dirty="0">
                <a:solidFill>
                  <a:srgbClr val="003399"/>
                </a:solidFill>
                <a:latin typeface="Arial"/>
                <a:cs typeface="Arial"/>
              </a:rPr>
              <a:t>Anual de Seguridad y</a:t>
            </a:r>
            <a:r>
              <a:rPr lang="es-MX" sz="2000" b="1" spc="-23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es-MX" sz="2000" b="1" dirty="0">
                <a:solidFill>
                  <a:srgbClr val="003399"/>
                </a:solidFill>
                <a:latin typeface="Arial"/>
                <a:cs typeface="Arial"/>
              </a:rPr>
              <a:t>Salud  en el</a:t>
            </a:r>
            <a:r>
              <a:rPr lang="es-MX" sz="2000" b="1" spc="-57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es-MX" sz="2000" b="1" spc="-8" dirty="0">
                <a:solidFill>
                  <a:srgbClr val="003399"/>
                </a:solidFill>
                <a:latin typeface="Arial"/>
                <a:cs typeface="Arial"/>
              </a:rPr>
              <a:t>Trabajo:</a:t>
            </a:r>
          </a:p>
          <a:p>
            <a:pPr marL="126921" marR="359608" algn="ctr">
              <a:spcBef>
                <a:spcPts val="85"/>
              </a:spcBef>
            </a:pPr>
            <a:endParaRPr lang="es-MX" sz="20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 marL="288925" marR="4128" indent="-279122" algn="just">
              <a:spcBef>
                <a:spcPts val="715"/>
              </a:spcBef>
              <a:buClr>
                <a:srgbClr val="FF3E00"/>
              </a:buClr>
              <a:buFont typeface="Wingdings"/>
              <a:buChar char=""/>
              <a:tabLst>
                <a:tab pos="288925" algn="l"/>
                <a:tab pos="289441" algn="l"/>
              </a:tabLst>
            </a:pPr>
            <a:r>
              <a:rPr lang="es-MX" sz="1800" spc="-4" dirty="0">
                <a:latin typeface="Arial"/>
                <a:cs typeface="Arial"/>
              </a:rPr>
              <a:t>Comité de Seguridad </a:t>
            </a:r>
            <a:r>
              <a:rPr lang="es-MX" sz="1800" dirty="0">
                <a:latin typeface="Arial"/>
                <a:cs typeface="Arial"/>
              </a:rPr>
              <a:t>y </a:t>
            </a:r>
            <a:r>
              <a:rPr lang="es-MX" sz="1800" spc="-4" dirty="0">
                <a:latin typeface="Arial"/>
                <a:cs typeface="Arial"/>
              </a:rPr>
              <a:t>Salud en el Trabajo o supervisor de seguridad </a:t>
            </a:r>
            <a:r>
              <a:rPr lang="es-MX" sz="1800" dirty="0">
                <a:latin typeface="Arial"/>
                <a:cs typeface="Arial"/>
              </a:rPr>
              <a:t>y </a:t>
            </a:r>
            <a:r>
              <a:rPr lang="es-MX" sz="1800" spc="-4" dirty="0">
                <a:latin typeface="Arial"/>
                <a:cs typeface="Arial"/>
              </a:rPr>
              <a:t>salud en  el trabajo </a:t>
            </a:r>
            <a:r>
              <a:rPr lang="es-MX" sz="1800" dirty="0">
                <a:latin typeface="Arial"/>
                <a:cs typeface="Arial"/>
              </a:rPr>
              <a:t>y </a:t>
            </a:r>
            <a:r>
              <a:rPr lang="es-MX" sz="1800" spc="-4" dirty="0">
                <a:latin typeface="Arial"/>
                <a:cs typeface="Arial"/>
              </a:rPr>
              <a:t>reglamento interno de seguridad </a:t>
            </a:r>
            <a:r>
              <a:rPr lang="es-MX" sz="1800" dirty="0">
                <a:latin typeface="Arial"/>
                <a:cs typeface="Arial"/>
              </a:rPr>
              <a:t>y </a:t>
            </a:r>
            <a:r>
              <a:rPr lang="es-MX" sz="1800" spc="-4" dirty="0">
                <a:latin typeface="Arial"/>
                <a:cs typeface="Arial"/>
              </a:rPr>
              <a:t>salud en el</a:t>
            </a:r>
            <a:r>
              <a:rPr lang="es-MX" sz="1800" spc="53" dirty="0">
                <a:latin typeface="Arial"/>
                <a:cs typeface="Arial"/>
              </a:rPr>
              <a:t> </a:t>
            </a:r>
            <a:r>
              <a:rPr lang="es-MX" sz="1800" spc="-4" dirty="0">
                <a:latin typeface="Arial"/>
                <a:cs typeface="Arial"/>
              </a:rPr>
              <a:t>trabajo</a:t>
            </a:r>
            <a:endParaRPr lang="es-MX" sz="1800" dirty="0">
              <a:latin typeface="Arial"/>
              <a:cs typeface="Arial"/>
            </a:endParaRPr>
          </a:p>
          <a:p>
            <a:pPr marL="288925" indent="-279122" algn="just">
              <a:spcBef>
                <a:spcPts val="878"/>
              </a:spcBef>
              <a:buClr>
                <a:srgbClr val="FF3E00"/>
              </a:buClr>
              <a:buFont typeface="Wingdings"/>
              <a:buChar char=""/>
              <a:tabLst>
                <a:tab pos="288925" algn="l"/>
                <a:tab pos="289441" algn="l"/>
              </a:tabLst>
            </a:pPr>
            <a:r>
              <a:rPr lang="es-MX" sz="1800" spc="-4" dirty="0">
                <a:latin typeface="Arial"/>
                <a:cs typeface="Arial"/>
              </a:rPr>
              <a:t>Identificación de peligros </a:t>
            </a:r>
            <a:r>
              <a:rPr lang="es-MX" sz="1800" dirty="0">
                <a:latin typeface="Arial"/>
                <a:cs typeface="Arial"/>
              </a:rPr>
              <a:t>y </a:t>
            </a:r>
            <a:r>
              <a:rPr lang="es-MX" sz="1800" spc="-8" dirty="0">
                <a:latin typeface="Arial"/>
                <a:cs typeface="Arial"/>
              </a:rPr>
              <a:t>evaluación </a:t>
            </a:r>
            <a:r>
              <a:rPr lang="es-MX" sz="1800" spc="-4" dirty="0">
                <a:latin typeface="Arial"/>
                <a:cs typeface="Arial"/>
              </a:rPr>
              <a:t>de riesgos </a:t>
            </a:r>
            <a:r>
              <a:rPr lang="es-MX" sz="1800" spc="-8" dirty="0">
                <a:latin typeface="Arial"/>
                <a:cs typeface="Arial"/>
              </a:rPr>
              <a:t>laborales </a:t>
            </a:r>
            <a:r>
              <a:rPr lang="es-MX" sz="1800" dirty="0">
                <a:latin typeface="Arial"/>
                <a:cs typeface="Arial"/>
              </a:rPr>
              <a:t>y </a:t>
            </a:r>
            <a:r>
              <a:rPr lang="es-MX" sz="1800" spc="-4" dirty="0">
                <a:latin typeface="Arial"/>
                <a:cs typeface="Arial"/>
              </a:rPr>
              <a:t>mapa </a:t>
            </a:r>
            <a:r>
              <a:rPr lang="es-MX" sz="1800" dirty="0">
                <a:latin typeface="Arial"/>
                <a:cs typeface="Arial"/>
              </a:rPr>
              <a:t>de</a:t>
            </a:r>
            <a:r>
              <a:rPr lang="es-MX" sz="1800" spc="122" dirty="0">
                <a:latin typeface="Arial"/>
                <a:cs typeface="Arial"/>
              </a:rPr>
              <a:t> </a:t>
            </a:r>
            <a:r>
              <a:rPr lang="es-MX" sz="1800" spc="-4" dirty="0">
                <a:latin typeface="Arial"/>
                <a:cs typeface="Arial"/>
              </a:rPr>
              <a:t>riesgos</a:t>
            </a:r>
            <a:endParaRPr lang="es-MX" sz="1800" dirty="0">
              <a:latin typeface="Arial"/>
              <a:cs typeface="Arial"/>
            </a:endParaRPr>
          </a:p>
          <a:p>
            <a:pPr marL="288925" indent="-279122" algn="just">
              <a:spcBef>
                <a:spcPts val="878"/>
              </a:spcBef>
              <a:buClr>
                <a:srgbClr val="FF3E00"/>
              </a:buClr>
              <a:buFont typeface="Wingdings"/>
              <a:buChar char=""/>
              <a:tabLst>
                <a:tab pos="288925" algn="l"/>
                <a:tab pos="289441" algn="l"/>
              </a:tabLst>
            </a:pPr>
            <a:r>
              <a:rPr lang="es-MX" sz="1800" spc="-4" dirty="0">
                <a:latin typeface="Arial"/>
                <a:cs typeface="Arial"/>
              </a:rPr>
              <a:t>Organización </a:t>
            </a:r>
            <a:r>
              <a:rPr lang="es-MX" sz="1800" dirty="0">
                <a:latin typeface="Arial"/>
                <a:cs typeface="Arial"/>
              </a:rPr>
              <a:t>y</a:t>
            </a:r>
            <a:r>
              <a:rPr lang="es-MX" sz="1800" spc="4" dirty="0">
                <a:latin typeface="Arial"/>
                <a:cs typeface="Arial"/>
              </a:rPr>
              <a:t> </a:t>
            </a:r>
            <a:r>
              <a:rPr lang="es-MX" sz="1800" spc="-4" dirty="0">
                <a:latin typeface="Arial"/>
                <a:cs typeface="Arial"/>
              </a:rPr>
              <a:t>responsabilidades</a:t>
            </a:r>
            <a:endParaRPr lang="es-MX" sz="1800" dirty="0">
              <a:latin typeface="Arial"/>
              <a:cs typeface="Arial"/>
            </a:endParaRPr>
          </a:p>
          <a:p>
            <a:pPr marL="288925" indent="-279122" algn="just">
              <a:spcBef>
                <a:spcPts val="878"/>
              </a:spcBef>
              <a:buClr>
                <a:srgbClr val="FF3E00"/>
              </a:buClr>
              <a:buFont typeface="Wingdings"/>
              <a:buChar char=""/>
              <a:tabLst>
                <a:tab pos="288925" algn="l"/>
                <a:tab pos="289441" algn="l"/>
              </a:tabLst>
            </a:pPr>
            <a:r>
              <a:rPr lang="es-MX" sz="1800" spc="-4" dirty="0">
                <a:latin typeface="Arial"/>
                <a:cs typeface="Arial"/>
              </a:rPr>
              <a:t>Capacitaciones en seguridad </a:t>
            </a:r>
            <a:r>
              <a:rPr lang="es-MX" sz="1800" dirty="0">
                <a:latin typeface="Arial"/>
                <a:cs typeface="Arial"/>
              </a:rPr>
              <a:t>y </a:t>
            </a:r>
            <a:r>
              <a:rPr lang="es-MX" sz="1800" spc="-4" dirty="0">
                <a:latin typeface="Arial"/>
                <a:cs typeface="Arial"/>
              </a:rPr>
              <a:t>salud en el</a:t>
            </a:r>
            <a:r>
              <a:rPr lang="es-MX" sz="1800" spc="33" dirty="0">
                <a:latin typeface="Arial"/>
                <a:cs typeface="Arial"/>
              </a:rPr>
              <a:t> </a:t>
            </a:r>
            <a:r>
              <a:rPr lang="es-MX" sz="1800" spc="-4" dirty="0">
                <a:latin typeface="Arial"/>
                <a:cs typeface="Arial"/>
              </a:rPr>
              <a:t>trabajo</a:t>
            </a:r>
            <a:endParaRPr lang="es-MX" sz="1800" dirty="0">
              <a:latin typeface="Arial"/>
              <a:cs typeface="Arial"/>
            </a:endParaRPr>
          </a:p>
          <a:p>
            <a:pPr marL="288925" indent="-279122" algn="just">
              <a:spcBef>
                <a:spcPts val="878"/>
              </a:spcBef>
              <a:buClr>
                <a:srgbClr val="FF3E00"/>
              </a:buClr>
              <a:buFont typeface="Wingdings"/>
              <a:buChar char=""/>
              <a:tabLst>
                <a:tab pos="288925" algn="l"/>
                <a:tab pos="289441" algn="l"/>
              </a:tabLst>
            </a:pPr>
            <a:r>
              <a:rPr lang="es-MX" sz="1800" spc="-4" dirty="0">
                <a:latin typeface="Arial"/>
                <a:cs typeface="Arial"/>
              </a:rPr>
              <a:t>Procedimientos</a:t>
            </a:r>
            <a:endParaRPr lang="es-MX" sz="1800" dirty="0">
              <a:latin typeface="Arial"/>
              <a:cs typeface="Arial"/>
            </a:endParaRPr>
          </a:p>
          <a:p>
            <a:pPr marL="288925" indent="-279122" algn="just">
              <a:spcBef>
                <a:spcPts val="878"/>
              </a:spcBef>
              <a:buClr>
                <a:srgbClr val="FF3E00"/>
              </a:buClr>
              <a:buFont typeface="Wingdings"/>
              <a:buChar char=""/>
              <a:tabLst>
                <a:tab pos="288925" algn="l"/>
                <a:tab pos="289441" algn="l"/>
              </a:tabLst>
            </a:pPr>
            <a:r>
              <a:rPr lang="es-MX" sz="1800" spc="-4" dirty="0">
                <a:latin typeface="Arial"/>
                <a:cs typeface="Arial"/>
              </a:rPr>
              <a:t>Inspecciones internas de seguridad </a:t>
            </a:r>
            <a:r>
              <a:rPr lang="es-MX" sz="1800" dirty="0">
                <a:latin typeface="Arial"/>
                <a:cs typeface="Arial"/>
              </a:rPr>
              <a:t>y </a:t>
            </a:r>
            <a:r>
              <a:rPr lang="es-MX" sz="1800" spc="-4" dirty="0">
                <a:latin typeface="Arial"/>
                <a:cs typeface="Arial"/>
              </a:rPr>
              <a:t>salud en el</a:t>
            </a:r>
            <a:r>
              <a:rPr lang="es-MX" sz="1800" spc="41" dirty="0">
                <a:latin typeface="Arial"/>
                <a:cs typeface="Arial"/>
              </a:rPr>
              <a:t> </a:t>
            </a:r>
            <a:r>
              <a:rPr lang="es-MX" sz="1800" spc="-4" dirty="0">
                <a:latin typeface="Arial"/>
                <a:cs typeface="Arial"/>
              </a:rPr>
              <a:t>trabajo</a:t>
            </a:r>
            <a:endParaRPr lang="es-MX" sz="1800" dirty="0">
              <a:latin typeface="Arial"/>
              <a:cs typeface="Arial"/>
            </a:endParaRPr>
          </a:p>
        </p:txBody>
      </p:sp>
      <p:sp>
        <p:nvSpPr>
          <p:cNvPr id="6" name="CuadroTexto 38">
            <a:extLst>
              <a:ext uri="{FF2B5EF4-FFF2-40B4-BE49-F238E27FC236}">
                <a16:creationId xmlns:a16="http://schemas.microsoft.com/office/drawing/2014/main" xmlns="" id="{32F00591-7F18-A6A2-AEA6-F08526247D58}"/>
              </a:ext>
            </a:extLst>
          </p:cNvPr>
          <p:cNvSpPr txBox="1"/>
          <p:nvPr/>
        </p:nvSpPr>
        <p:spPr>
          <a:xfrm>
            <a:off x="6137532" y="2032620"/>
            <a:ext cx="5478809" cy="4519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5759" indent="-279122">
              <a:spcBef>
                <a:spcPts val="1089"/>
              </a:spcBef>
              <a:buClr>
                <a:srgbClr val="FF3E00"/>
              </a:buClr>
              <a:buFont typeface="Wingdings"/>
              <a:buChar char=""/>
              <a:tabLst>
                <a:tab pos="995759" algn="l"/>
                <a:tab pos="996275" algn="l"/>
              </a:tabLst>
            </a:pPr>
            <a:r>
              <a:rPr lang="es-MX" dirty="0">
                <a:latin typeface="Arial"/>
                <a:cs typeface="Arial"/>
              </a:rPr>
              <a:t>Salud Ocupacional</a:t>
            </a:r>
          </a:p>
          <a:p>
            <a:pPr marL="995759" indent="-279122">
              <a:spcBef>
                <a:spcPts val="1089"/>
              </a:spcBef>
              <a:buClr>
                <a:srgbClr val="FF3E00"/>
              </a:buClr>
              <a:buFont typeface="Wingdings"/>
              <a:buChar char=""/>
              <a:tabLst>
                <a:tab pos="995759" algn="l"/>
                <a:tab pos="996275" algn="l"/>
              </a:tabLst>
            </a:pPr>
            <a:r>
              <a:rPr lang="es-MX" dirty="0">
                <a:latin typeface="Arial"/>
                <a:cs typeface="Arial"/>
              </a:rPr>
              <a:t>Clientes, subcontratos y proveedores sucesos</a:t>
            </a:r>
          </a:p>
          <a:p>
            <a:pPr marL="995759" indent="-279122">
              <a:spcBef>
                <a:spcPts val="1089"/>
              </a:spcBef>
              <a:buClr>
                <a:srgbClr val="FF3E00"/>
              </a:buClr>
              <a:buFont typeface="Wingdings"/>
              <a:buChar char=""/>
              <a:tabLst>
                <a:tab pos="995759" algn="l"/>
                <a:tab pos="996275" algn="l"/>
              </a:tabLst>
            </a:pPr>
            <a:r>
              <a:rPr lang="es-MX" dirty="0">
                <a:latin typeface="Arial"/>
                <a:cs typeface="Arial"/>
              </a:rPr>
              <a:t>Plan de</a:t>
            </a:r>
            <a:r>
              <a:rPr lang="es-MX" spc="-28" dirty="0">
                <a:latin typeface="Arial"/>
                <a:cs typeface="Arial"/>
              </a:rPr>
              <a:t> </a:t>
            </a:r>
            <a:r>
              <a:rPr lang="es-MX" dirty="0">
                <a:latin typeface="Arial"/>
                <a:cs typeface="Arial"/>
              </a:rPr>
              <a:t>contingencias</a:t>
            </a:r>
          </a:p>
          <a:p>
            <a:pPr marL="995759" marR="152718" indent="-278606">
              <a:spcBef>
                <a:spcPts val="979"/>
              </a:spcBef>
              <a:buClr>
                <a:srgbClr val="FF3E00"/>
              </a:buClr>
              <a:buFont typeface="Wingdings"/>
              <a:buChar char=""/>
              <a:tabLst>
                <a:tab pos="995759" algn="l"/>
                <a:tab pos="996275" algn="l"/>
              </a:tabLst>
            </a:pPr>
            <a:r>
              <a:rPr lang="es-MX" dirty="0">
                <a:latin typeface="Arial"/>
                <a:cs typeface="Arial"/>
              </a:rPr>
              <a:t>Investigación de accidentes, incidentes y</a:t>
            </a:r>
            <a:r>
              <a:rPr lang="es-MX" spc="-110" dirty="0">
                <a:latin typeface="Arial"/>
                <a:cs typeface="Arial"/>
              </a:rPr>
              <a:t> </a:t>
            </a:r>
            <a:r>
              <a:rPr lang="es-MX" dirty="0">
                <a:latin typeface="Arial"/>
                <a:cs typeface="Arial"/>
              </a:rPr>
              <a:t>enfermedades  ocupacionales</a:t>
            </a:r>
          </a:p>
          <a:p>
            <a:pPr marL="995759" indent="-279122">
              <a:spcBef>
                <a:spcPts val="975"/>
              </a:spcBef>
              <a:buClr>
                <a:srgbClr val="FF3E00"/>
              </a:buClr>
              <a:buFont typeface="Wingdings"/>
              <a:buChar char=""/>
              <a:tabLst>
                <a:tab pos="995759" algn="l"/>
                <a:tab pos="996275" algn="l"/>
              </a:tabLst>
            </a:pPr>
            <a:r>
              <a:rPr lang="es-MX" dirty="0">
                <a:latin typeface="Arial"/>
                <a:cs typeface="Arial"/>
              </a:rPr>
              <a:t>Auditorias</a:t>
            </a:r>
          </a:p>
          <a:p>
            <a:pPr marL="995759" indent="-279122">
              <a:spcBef>
                <a:spcPts val="975"/>
              </a:spcBef>
              <a:buClr>
                <a:srgbClr val="FF3E00"/>
              </a:buClr>
              <a:buFont typeface="Wingdings"/>
              <a:buChar char=""/>
              <a:tabLst>
                <a:tab pos="995759" algn="l"/>
                <a:tab pos="996275" algn="l"/>
              </a:tabLst>
            </a:pPr>
            <a:r>
              <a:rPr lang="es-MX" dirty="0">
                <a:latin typeface="Arial"/>
                <a:cs typeface="Arial"/>
              </a:rPr>
              <a:t>Estadísticas</a:t>
            </a:r>
          </a:p>
          <a:p>
            <a:pPr marL="995759" indent="-279122">
              <a:spcBef>
                <a:spcPts val="975"/>
              </a:spcBef>
              <a:buClr>
                <a:srgbClr val="FF3E00"/>
              </a:buClr>
              <a:buFont typeface="Wingdings"/>
              <a:buChar char=""/>
              <a:tabLst>
                <a:tab pos="995759" algn="l"/>
                <a:tab pos="996275" algn="l"/>
              </a:tabLst>
            </a:pPr>
            <a:r>
              <a:rPr lang="es-MX" dirty="0">
                <a:latin typeface="Arial"/>
                <a:cs typeface="Arial"/>
              </a:rPr>
              <a:t>Implementación del</a:t>
            </a:r>
            <a:r>
              <a:rPr lang="es-MX" spc="-45" dirty="0">
                <a:latin typeface="Arial"/>
                <a:cs typeface="Arial"/>
              </a:rPr>
              <a:t> </a:t>
            </a:r>
            <a:r>
              <a:rPr lang="es-MX" dirty="0">
                <a:latin typeface="Arial"/>
                <a:cs typeface="Arial"/>
              </a:rPr>
              <a:t>Plan</a:t>
            </a:r>
          </a:p>
          <a:p>
            <a:pPr marL="1321316" lvl="1" indent="-233204">
              <a:spcBef>
                <a:spcPts val="1003"/>
              </a:spcBef>
              <a:buClr>
                <a:srgbClr val="FF3E00"/>
              </a:buClr>
              <a:buFont typeface="Symbol"/>
              <a:buChar char=""/>
              <a:tabLst>
                <a:tab pos="1321316" algn="l"/>
                <a:tab pos="1321832" algn="l"/>
              </a:tabLst>
            </a:pPr>
            <a:r>
              <a:rPr lang="es-MX" dirty="0">
                <a:latin typeface="Arial"/>
                <a:cs typeface="Arial"/>
              </a:rPr>
              <a:t>Presupuesto</a:t>
            </a:r>
          </a:p>
          <a:p>
            <a:pPr marL="1321316" lvl="1" indent="-233204">
              <a:spcBef>
                <a:spcPts val="1365"/>
              </a:spcBef>
              <a:buClr>
                <a:srgbClr val="FF3E00"/>
              </a:buClr>
              <a:buFont typeface="Symbol"/>
              <a:buChar char=""/>
              <a:tabLst>
                <a:tab pos="1321316" algn="l"/>
                <a:tab pos="1321832" algn="l"/>
              </a:tabLst>
            </a:pPr>
            <a:r>
              <a:rPr lang="es-MX" dirty="0">
                <a:latin typeface="Arial"/>
                <a:cs typeface="Arial"/>
              </a:rPr>
              <a:t>Programa de seguridad y salud en el</a:t>
            </a:r>
            <a:r>
              <a:rPr lang="es-MX" spc="-106" dirty="0">
                <a:latin typeface="Arial"/>
                <a:cs typeface="Arial"/>
              </a:rPr>
              <a:t> </a:t>
            </a:r>
            <a:r>
              <a:rPr lang="es-MX" dirty="0">
                <a:latin typeface="Arial"/>
                <a:cs typeface="Arial"/>
              </a:rPr>
              <a:t>trabajo</a:t>
            </a:r>
          </a:p>
        </p:txBody>
      </p:sp>
    </p:spTree>
    <p:extLst>
      <p:ext uri="{BB962C8B-B14F-4D97-AF65-F5344CB8AC3E}">
        <p14:creationId xmlns:p14="http://schemas.microsoft.com/office/powerpoint/2010/main" val="229361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1183A5D9-3ABF-9145-B8FF-193806EE2EFA}"/>
              </a:ext>
            </a:extLst>
          </p:cNvPr>
          <p:cNvSpPr txBox="1"/>
          <p:nvPr/>
        </p:nvSpPr>
        <p:spPr>
          <a:xfrm>
            <a:off x="1993367" y="1152131"/>
            <a:ext cx="8188712" cy="584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r">
              <a:defRPr sz="4000" b="1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algn="ctr"/>
            <a:r>
              <a:rPr sz="3200" dirty="0"/>
              <a:t>PROGRAMA ANUAL DE</a:t>
            </a:r>
            <a:r>
              <a:rPr lang="es-PE" sz="3200" dirty="0"/>
              <a:t> SST</a:t>
            </a:r>
            <a:endParaRPr sz="3200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41CD92C4-9095-C768-17D6-E669A05D1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50991"/>
              </p:ext>
            </p:extLst>
          </p:nvPr>
        </p:nvGraphicFramePr>
        <p:xfrm>
          <a:off x="317279" y="1777562"/>
          <a:ext cx="11540889" cy="4632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8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98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37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56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64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64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64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642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0642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0722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0722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0722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9605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24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83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8923">
                  <a:extLst>
                    <a:ext uri="{9D8B030D-6E8A-4147-A177-3AD203B41FA5}">
                      <a16:colId xmlns:a16="http://schemas.microsoft.com/office/drawing/2014/main" xmlns="" val="527450465"/>
                    </a:ext>
                  </a:extLst>
                </a:gridCol>
                <a:gridCol w="30722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919274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61738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948001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591304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753295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</a:tblGrid>
              <a:tr h="88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1">
                  <a:txBody>
                    <a:bodyPr/>
                    <a:lstStyle/>
                    <a:p>
                      <a:pPr marL="2513330">
                        <a:lnSpc>
                          <a:spcPts val="640"/>
                        </a:lnSpc>
                      </a:pPr>
                      <a:r>
                        <a:rPr sz="500" b="1" dirty="0">
                          <a:latin typeface="Calibri"/>
                          <a:cs typeface="Calibri"/>
                        </a:rPr>
                        <a:t>P  </a:t>
                      </a:r>
                      <a:r>
                        <a:rPr sz="5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R  </a:t>
                      </a:r>
                      <a:r>
                        <a:rPr sz="5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5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5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R  </a:t>
                      </a:r>
                      <a:r>
                        <a:rPr sz="5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A  </a:t>
                      </a:r>
                      <a:r>
                        <a:rPr sz="5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M  </a:t>
                      </a:r>
                      <a:r>
                        <a:rPr sz="5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A   </a:t>
                      </a:r>
                      <a:r>
                        <a:rPr sz="500" b="1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A  </a:t>
                      </a:r>
                      <a:r>
                        <a:rPr sz="5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N  </a:t>
                      </a:r>
                      <a:r>
                        <a:rPr sz="5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U  </a:t>
                      </a:r>
                      <a:r>
                        <a:rPr sz="5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A  </a:t>
                      </a:r>
                      <a:r>
                        <a:rPr sz="5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L   </a:t>
                      </a:r>
                      <a:r>
                        <a:rPr sz="500" b="1" spc="85" dirty="0">
                          <a:latin typeface="Calibri"/>
                          <a:cs typeface="Calibri"/>
                        </a:rPr>
                        <a:t> D</a:t>
                      </a:r>
                      <a:r>
                        <a:rPr sz="500" b="1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E   </a:t>
                      </a:r>
                      <a:r>
                        <a:rPr sz="5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500" b="1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500" b="1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500" b="1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500" b="1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500" b="1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500" b="1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500" b="1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500" b="1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D   </a:t>
                      </a:r>
                      <a:r>
                        <a:rPr sz="5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Y   </a:t>
                      </a:r>
                      <a:r>
                        <a:rPr sz="50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500" b="1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A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4925">
                        <a:lnSpc>
                          <a:spcPts val="640"/>
                        </a:lnSpc>
                      </a:pPr>
                      <a:r>
                        <a:rPr sz="5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500" b="1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500" b="1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D   </a:t>
                      </a:r>
                      <a:r>
                        <a:rPr sz="5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spc="10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500" b="1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N   </a:t>
                      </a:r>
                      <a:r>
                        <a:rPr sz="5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spc="2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500" b="1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L  </a:t>
                      </a:r>
                      <a:r>
                        <a:rPr sz="5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T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9209">
                        <a:lnSpc>
                          <a:spcPts val="640"/>
                        </a:lnSpc>
                      </a:pPr>
                      <a:r>
                        <a:rPr sz="5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500" b="1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500" b="1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B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29209">
                        <a:lnSpc>
                          <a:spcPts val="640"/>
                        </a:lnSpc>
                      </a:pP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640"/>
                        </a:lnSpc>
                      </a:pPr>
                      <a:r>
                        <a:rPr sz="5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500" b="1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500" b="1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7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400" b="1" spc="-30" dirty="0">
                          <a:latin typeface="Arial"/>
                          <a:cs typeface="Arial"/>
                        </a:rPr>
                        <a:t>DATOS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1882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400" b="1" spc="-9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-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4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4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400" b="1" spc="-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-9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-6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-8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: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1882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957">
                <a:tc gridSpan="3"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400" b="1" spc="-8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4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400" b="1" spc="-6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6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L  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9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-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9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spc="-6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M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-9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-6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4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O  </a:t>
                      </a:r>
                      <a:r>
                        <a:rPr sz="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C  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I  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4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L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5647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R="361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4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C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25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400" b="1" spc="-9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-6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O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b="1" spc="-25" dirty="0">
                          <a:latin typeface="Arial"/>
                          <a:cs typeface="Arial"/>
                        </a:rPr>
                        <a:t>(Dir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cción,</a:t>
                      </a:r>
                      <a:r>
                        <a:rPr sz="400" b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dis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5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5" dirty="0">
                          <a:latin typeface="Arial"/>
                          <a:cs typeface="Arial"/>
                        </a:rPr>
                        <a:t>ito, </a:t>
                      </a:r>
                      <a:r>
                        <a:rPr sz="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par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tam</a:t>
                      </a:r>
                      <a:r>
                        <a:rPr sz="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10" dirty="0">
                          <a:latin typeface="Arial"/>
                          <a:cs typeface="Arial"/>
                        </a:rPr>
                        <a:t>nto, </a:t>
                      </a:r>
                      <a:r>
                        <a:rPr sz="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5" dirty="0">
                          <a:latin typeface="Arial"/>
                          <a:cs typeface="Arial"/>
                        </a:rPr>
                        <a:t>pr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ovincia)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4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410845" marR="461009" indent="19685">
                        <a:lnSpc>
                          <a:spcPct val="117500"/>
                        </a:lnSpc>
                        <a:spcBef>
                          <a:spcPts val="20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4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-6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-9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spc="-6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M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CA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250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400" b="1" spc="9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 º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5647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400" b="1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17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400" b="1" spc="4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spc="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400" b="1" spc="15" dirty="0">
                          <a:latin typeface="Arial"/>
                          <a:cs typeface="Arial"/>
                        </a:rPr>
                        <a:t> 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4743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400" b="1" spc="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400" b="1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5647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5647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7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390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400" b="1" spc="-6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4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1882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  n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4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2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  m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3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2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ó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2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5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4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 l</a:t>
                      </a:r>
                      <a:r>
                        <a:rPr sz="400" spc="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)</a:t>
                      </a:r>
                      <a:r>
                        <a:rPr sz="4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.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118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494">
                <a:tc rowSpan="2"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400" b="1" spc="-6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4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68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400" spc="20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4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2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í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3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4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5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  m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1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ó  n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  g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  l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4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2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)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.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16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85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474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1882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2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2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%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  </a:t>
                      </a:r>
                      <a:r>
                        <a:rPr sz="400" spc="2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c  u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  t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)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.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118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8391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1882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8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°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  v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  s</a:t>
                      </a:r>
                      <a:r>
                        <a:rPr sz="400" spc="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  i  z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  d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6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400" spc="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°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  v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  s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7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85" dirty="0">
                          <a:latin typeface="Arial MT"/>
                          <a:cs typeface="Arial MT"/>
                        </a:rPr>
                        <a:t>)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 x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%  </a:t>
                      </a:r>
                      <a:r>
                        <a:rPr sz="400" spc="-50" dirty="0">
                          <a:latin typeface="Arial MT"/>
                          <a:cs typeface="Arial MT"/>
                        </a:rPr>
                        <a:t> 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118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5138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400" b="1" spc="-4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upu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2126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8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400" spc="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0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2126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4748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400" b="1" spc="-8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406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400" spc="17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°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°</a:t>
                      </a:r>
                      <a:r>
                        <a:rPr sz="400" spc="3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2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2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2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4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4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u  í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)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463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400" b="1" spc="4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 º</a:t>
                      </a:r>
                      <a:r>
                        <a:rPr sz="400" b="1" spc="45" dirty="0">
                          <a:latin typeface="Arial"/>
                          <a:cs typeface="Arial"/>
                        </a:rPr>
                        <a:t> 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</a:pPr>
                      <a:r>
                        <a:rPr sz="400" b="1" spc="-9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 l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ivi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d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8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pon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a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4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62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Ñ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: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4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5560" marR="266065" indent="80645">
                        <a:lnSpc>
                          <a:spcPct val="117500"/>
                        </a:lnSpc>
                        <a:spcBef>
                          <a:spcPts val="200"/>
                        </a:spcBef>
                      </a:pPr>
                      <a:r>
                        <a:rPr sz="400" b="1" spc="-6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4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4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  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cac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250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b="1" spc="-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o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400" b="1" spc="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400" b="1" spc="-8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4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400" b="1" spc="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25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400" b="1" spc="-6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62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62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F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62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M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62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62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M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62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J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62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J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62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62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62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62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N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62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62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D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62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4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42545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Arial MT"/>
                          <a:cs typeface="Arial MT"/>
                        </a:rPr>
                        <a:t>1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:</a:t>
                      </a:r>
                      <a:endParaRPr sz="400">
                        <a:latin typeface="Arial MT"/>
                        <a:cs typeface="Arial MT"/>
                      </a:endParaRPr>
                    </a:p>
                    <a:p>
                      <a:pPr marL="24130" marR="9525">
                        <a:lnSpc>
                          <a:spcPts val="560"/>
                        </a:lnSpc>
                        <a:spcBef>
                          <a:spcPts val="5"/>
                        </a:spcBef>
                        <a:tabLst>
                          <a:tab pos="423545" algn="l"/>
                          <a:tab pos="934085" algn="l"/>
                          <a:tab pos="1220470" algn="l"/>
                          <a:tab pos="1714500" algn="l"/>
                        </a:tabLst>
                      </a:pPr>
                      <a:r>
                        <a:rPr sz="400" spc="-7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ea</a:t>
                      </a:r>
                      <a:r>
                        <a:rPr sz="400" spc="-4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-3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r	</a:t>
                      </a:r>
                      <a:r>
                        <a:rPr sz="400" spc="-3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4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-3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30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400" spc="-3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s	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e	</a:t>
                      </a:r>
                      <a:r>
                        <a:rPr sz="400" spc="-3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f  </a:t>
                      </a:r>
                      <a:r>
                        <a:rPr sz="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3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3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-9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4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spc="-3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ó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n    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s </a:t>
                      </a:r>
                      <a:r>
                        <a:rPr sz="4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o </a:t>
                      </a:r>
                      <a:r>
                        <a:rPr sz="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b </a:t>
                      </a:r>
                      <a:r>
                        <a:rPr sz="4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r </a:t>
                      </a:r>
                      <a:r>
                        <a:rPr sz="4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e    </a:t>
                      </a:r>
                      <a:r>
                        <a:rPr sz="4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6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 a  </a:t>
                      </a:r>
                      <a:r>
                        <a:rPr sz="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i </a:t>
                      </a:r>
                      <a:r>
                        <a:rPr sz="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m </a:t>
                      </a:r>
                      <a:r>
                        <a:rPr sz="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p </a:t>
                      </a:r>
                      <a:r>
                        <a:rPr sz="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o </a:t>
                      </a:r>
                      <a:r>
                        <a:rPr sz="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r </a:t>
                      </a:r>
                      <a:r>
                        <a:rPr sz="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t </a:t>
                      </a:r>
                      <a:r>
                        <a:rPr sz="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n </a:t>
                      </a:r>
                      <a:r>
                        <a:rPr sz="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c </a:t>
                      </a:r>
                      <a:r>
                        <a:rPr sz="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i </a:t>
                      </a:r>
                      <a:r>
                        <a:rPr sz="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a      </a:t>
                      </a:r>
                      <a:r>
                        <a:rPr sz="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4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  e    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6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 a    </a:t>
                      </a:r>
                      <a:r>
                        <a:rPr sz="4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c </a:t>
                      </a:r>
                      <a:r>
                        <a:rPr sz="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o </a:t>
                      </a:r>
                      <a:r>
                        <a:rPr sz="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l </a:t>
                      </a:r>
                      <a:r>
                        <a:rPr sz="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b </a:t>
                      </a:r>
                      <a:r>
                        <a:rPr sz="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o </a:t>
                      </a:r>
                      <a:r>
                        <a:rPr sz="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r </a:t>
                      </a:r>
                      <a:r>
                        <a:rPr sz="4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c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i  ó  n	</a:t>
                      </a:r>
                      <a:r>
                        <a:rPr sz="400" spc="3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  n     </a:t>
                      </a:r>
                      <a:r>
                        <a:rPr sz="4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 l </a:t>
                      </a:r>
                      <a:r>
                        <a:rPr sz="400" spc="-35" dirty="0">
                          <a:latin typeface="Arial MT"/>
                          <a:cs typeface="Arial MT"/>
                        </a:rPr>
                        <a:t> </a:t>
                      </a:r>
                      <a:endParaRPr sz="400">
                        <a:latin typeface="Arial MT"/>
                        <a:cs typeface="Arial MT"/>
                      </a:endParaRPr>
                    </a:p>
                    <a:p>
                      <a:pPr marL="24130" marR="8255">
                        <a:lnSpc>
                          <a:spcPts val="560"/>
                        </a:lnSpc>
                        <a:spcBef>
                          <a:spcPts val="20"/>
                        </a:spcBef>
                        <a:tabLst>
                          <a:tab pos="1689735" algn="l"/>
                        </a:tabLst>
                      </a:pPr>
                      <a:r>
                        <a:rPr sz="400" dirty="0">
                          <a:latin typeface="Arial MT"/>
                          <a:cs typeface="Arial MT"/>
                        </a:rPr>
                        <a:t>d </a:t>
                      </a:r>
                      <a:r>
                        <a:rPr sz="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i </a:t>
                      </a:r>
                      <a:r>
                        <a:rPr sz="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g </a:t>
                      </a:r>
                      <a:r>
                        <a:rPr sz="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n  ó </a:t>
                      </a:r>
                      <a:r>
                        <a:rPr sz="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s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t </a:t>
                      </a:r>
                      <a:r>
                        <a:rPr sz="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i </a:t>
                      </a:r>
                      <a:r>
                        <a:rPr sz="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c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o       </a:t>
                      </a:r>
                      <a:r>
                        <a:rPr sz="4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l       </a:t>
                      </a:r>
                      <a:r>
                        <a:rPr sz="4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d </a:t>
                      </a:r>
                      <a:r>
                        <a:rPr sz="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e </a:t>
                      </a:r>
                      <a:r>
                        <a:rPr sz="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l     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e  s </a:t>
                      </a:r>
                      <a:r>
                        <a:rPr sz="4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t </a:t>
                      </a:r>
                      <a:r>
                        <a:rPr sz="4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a  d </a:t>
                      </a:r>
                      <a:r>
                        <a:rPr sz="4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o	</a:t>
                      </a:r>
                      <a:r>
                        <a:rPr sz="400" spc="4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  e       </a:t>
                      </a:r>
                      <a:r>
                        <a:rPr sz="400" spc="50" dirty="0">
                          <a:latin typeface="Arial MT"/>
                          <a:cs typeface="Arial MT"/>
                        </a:rPr>
                        <a:t> l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 a </a:t>
                      </a:r>
                      <a:r>
                        <a:rPr sz="4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  g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400" spc="15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  u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4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.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2126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-8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-3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-4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r</a:t>
                      </a:r>
                      <a:endParaRPr sz="400">
                        <a:latin typeface="Arial MT"/>
                        <a:cs typeface="Arial MT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00" spc="-30" dirty="0">
                          <a:latin typeface="Arial MT"/>
                          <a:cs typeface="Arial MT"/>
                        </a:rPr>
                        <a:t>Todas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endParaRPr sz="400">
                        <a:latin typeface="Arial MT"/>
                        <a:cs typeface="Arial MT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á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x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x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339090">
                        <a:lnSpc>
                          <a:spcPct val="100000"/>
                        </a:lnSpc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2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2545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Arial MT"/>
                          <a:cs typeface="Arial MT"/>
                        </a:rPr>
                        <a:t>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3127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:</a:t>
                      </a:r>
                      <a:endParaRPr sz="400">
                        <a:latin typeface="Arial MT"/>
                        <a:cs typeface="Arial MT"/>
                      </a:endParaRPr>
                    </a:p>
                    <a:p>
                      <a:pPr marL="24130" marR="85725">
                        <a:lnSpc>
                          <a:spcPts val="560"/>
                        </a:lnSpc>
                        <a:tabLst>
                          <a:tab pos="553085" algn="l"/>
                          <a:tab pos="765175" algn="l"/>
                          <a:tab pos="1453515" algn="l"/>
                          <a:tab pos="1849755" algn="l"/>
                        </a:tabLst>
                      </a:pPr>
                      <a:r>
                        <a:rPr sz="400" spc="-8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-30" dirty="0">
                          <a:latin typeface="Arial MT"/>
                          <a:cs typeface="Arial MT"/>
                        </a:rPr>
                        <a:t>ea</a:t>
                      </a:r>
                      <a:r>
                        <a:rPr sz="400" spc="-40" dirty="0">
                          <a:latin typeface="Arial MT"/>
                          <a:cs typeface="Arial MT"/>
                        </a:rPr>
                        <a:t>li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r	</a:t>
                      </a:r>
                      <a:r>
                        <a:rPr sz="400" spc="-3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l	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-4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-3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ó</a:t>
                      </a:r>
                      <a:r>
                        <a:rPr sz="400" spc="4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-4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4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o	</a:t>
                      </a:r>
                      <a:r>
                        <a:rPr sz="400" spc="-4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-4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-3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l	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e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  g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400" spc="15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  u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4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.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31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400" spc="-8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-3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-4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r</a:t>
                      </a:r>
                      <a:endParaRPr sz="400">
                        <a:latin typeface="Arial MT"/>
                        <a:cs typeface="Arial MT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400" spc="-30" dirty="0">
                          <a:latin typeface="Arial MT"/>
                          <a:cs typeface="Arial MT"/>
                        </a:rPr>
                        <a:t>Todas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endParaRPr sz="400">
                        <a:latin typeface="Arial MT"/>
                        <a:cs typeface="Arial MT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á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7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x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78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31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339090">
                        <a:lnSpc>
                          <a:spcPct val="100000"/>
                        </a:lnSpc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  n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u  n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endParaRPr sz="400" dirty="0">
                        <a:latin typeface="Arial MT"/>
                        <a:cs typeface="Arial MT"/>
                      </a:endParaRPr>
                    </a:p>
                  </a:txBody>
                  <a:tcPr marL="0" marR="0" marT="31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5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42545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Arial MT"/>
                          <a:cs typeface="Arial MT"/>
                        </a:rPr>
                        <a:t>3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4130" algn="just">
                        <a:lnSpc>
                          <a:spcPts val="459"/>
                        </a:lnSpc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:</a:t>
                      </a:r>
                      <a:endParaRPr sz="400">
                        <a:latin typeface="Arial MT"/>
                        <a:cs typeface="Arial MT"/>
                      </a:endParaRPr>
                    </a:p>
                    <a:p>
                      <a:pPr marL="24130" marR="6985" algn="just">
                        <a:lnSpc>
                          <a:spcPts val="580"/>
                        </a:lnSpc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b  o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  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 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í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  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  e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135" dirty="0">
                          <a:latin typeface="Arial MT"/>
                          <a:cs typeface="Arial MT"/>
                        </a:rPr>
                        <a:t>   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50" dirty="0">
                          <a:latin typeface="Arial MT"/>
                          <a:cs typeface="Arial MT"/>
                        </a:rPr>
                        <a:t>   </a:t>
                      </a:r>
                      <a:r>
                        <a:rPr sz="40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3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 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ó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   </a:t>
                      </a:r>
                      <a:r>
                        <a:rPr sz="400" spc="40" dirty="0">
                          <a:latin typeface="Arial MT"/>
                          <a:cs typeface="Arial MT"/>
                        </a:rPr>
                        <a:t>d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 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 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  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  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30" dirty="0">
                          <a:latin typeface="Arial MT"/>
                          <a:cs typeface="Arial MT"/>
                        </a:rPr>
                        <a:t>e 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   </a:t>
                      </a:r>
                      <a:r>
                        <a:rPr sz="400" spc="45" dirty="0">
                          <a:latin typeface="Arial MT"/>
                          <a:cs typeface="Arial MT"/>
                        </a:rPr>
                        <a:t>e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 </a:t>
                      </a:r>
                      <a:r>
                        <a:rPr sz="4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4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.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400" spc="-8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-3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-4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r</a:t>
                      </a:r>
                      <a:endParaRPr sz="400">
                        <a:latin typeface="Arial MT"/>
                        <a:cs typeface="Arial MT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s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-8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-3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-2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-4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dirty="0">
                          <a:latin typeface="Arial MT"/>
                          <a:cs typeface="Arial MT"/>
                        </a:rPr>
                        <a:t>r</a:t>
                      </a: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á</a:t>
                      </a:r>
                      <a:r>
                        <a:rPr sz="4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r  e</a:t>
                      </a:r>
                      <a:r>
                        <a:rPr sz="4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endParaRPr sz="400" dirty="0">
                        <a:latin typeface="Arial MT"/>
                        <a:cs typeface="Arial MT"/>
                      </a:endParaRPr>
                    </a:p>
                  </a:txBody>
                  <a:tcPr marL="0" marR="0" marT="12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x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e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339090">
                        <a:lnSpc>
                          <a:spcPct val="100000"/>
                        </a:lnSpc>
                      </a:pPr>
                      <a:r>
                        <a:rPr sz="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i  n</a:t>
                      </a:r>
                      <a:r>
                        <a:rPr sz="4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u  n</a:t>
                      </a:r>
                      <a:r>
                        <a:rPr sz="4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 dirty="0">
                          <a:latin typeface="Arial MT"/>
                          <a:cs typeface="Arial MT"/>
                        </a:rPr>
                        <a:t>a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3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425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dirty="0">
                          <a:latin typeface="Arial MT"/>
                          <a:cs typeface="Arial MT"/>
                        </a:rPr>
                        <a:t>4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3752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400" b="1" spc="-6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4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26891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84065">
                <a:tc rowSpan="2"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400" b="1" spc="-6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4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2126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8839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09463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26891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09353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26891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78984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400" b="1" spc="-4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upu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26891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09463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400" b="1" spc="-8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26891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840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400" b="1" spc="4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 º</a:t>
                      </a:r>
                      <a:r>
                        <a:rPr sz="400" b="1" spc="45" dirty="0">
                          <a:latin typeface="Arial"/>
                          <a:cs typeface="Arial"/>
                        </a:rPr>
                        <a:t> 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</a:pPr>
                      <a:r>
                        <a:rPr sz="400" b="1" spc="-9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 l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ivi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d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00" b="1" spc="-8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pon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a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4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Ñ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: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250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35560" marR="266065" indent="80645">
                        <a:lnSpc>
                          <a:spcPct val="117500"/>
                        </a:lnSpc>
                      </a:pPr>
                      <a:r>
                        <a:rPr sz="400" b="1" spc="-6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4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4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  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cac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31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86360" marR="172085" indent="202565">
                        <a:lnSpc>
                          <a:spcPct val="117500"/>
                        </a:lnSpc>
                        <a:spcBef>
                          <a:spcPts val="50"/>
                        </a:spcBef>
                      </a:pPr>
                      <a:r>
                        <a:rPr sz="400" b="1" spc="-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4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400" b="1" spc="-8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62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400" b="1" spc="-6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104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F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M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M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J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R="99695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J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N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4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sz="400" b="1">
                          <a:latin typeface="Arial"/>
                          <a:cs typeface="Arial"/>
                        </a:rPr>
                        <a:t>D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D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84065"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400" dirty="0">
                          <a:latin typeface="Arial MT"/>
                          <a:cs typeface="Arial MT"/>
                        </a:rPr>
                        <a:t>1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1250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84176"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400" dirty="0">
                          <a:latin typeface="Arial MT"/>
                          <a:cs typeface="Arial MT"/>
                        </a:rPr>
                        <a:t>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1250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64019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400" b="1" spc="-6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4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250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84221">
                <a:tc rowSpan="2"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400" b="1" spc="-6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4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7511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84088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84232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250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84088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250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84221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400" b="1" spc="-4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upu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250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84099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400" b="1" spc="-8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250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8422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400" b="1" spc="4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 º</a:t>
                      </a:r>
                      <a:r>
                        <a:rPr sz="400" b="1" spc="45" dirty="0">
                          <a:latin typeface="Arial"/>
                          <a:cs typeface="Arial"/>
                        </a:rPr>
                        <a:t> 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400" b="1" spc="-9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 l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ivi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d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400" b="1" spc="-8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pon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a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4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Ñ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: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250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sz="400" b="1" spc="-6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4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4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cac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86360" marR="172085" indent="202565">
                        <a:lnSpc>
                          <a:spcPct val="117500"/>
                        </a:lnSpc>
                        <a:spcBef>
                          <a:spcPts val="165"/>
                        </a:spcBef>
                      </a:pPr>
                      <a:r>
                        <a:rPr sz="400" b="1" spc="-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4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400" b="1" spc="-8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206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400" b="1" spc="-6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2355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F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R="69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M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M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J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R="9969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J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N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D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" dirty="0">
                          <a:latin typeface="Arial MT"/>
                          <a:cs typeface="Arial MT"/>
                        </a:rPr>
                        <a:t>1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1313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88246"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" dirty="0">
                          <a:latin typeface="Arial MT"/>
                          <a:cs typeface="Arial MT"/>
                        </a:rPr>
                        <a:t>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1313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587190-AFF7-17C5-1EE7-9B5E387B331D}"/>
              </a:ext>
            </a:extLst>
          </p:cNvPr>
          <p:cNvSpPr txBox="1"/>
          <p:nvPr/>
        </p:nvSpPr>
        <p:spPr>
          <a:xfrm>
            <a:off x="317279" y="6491107"/>
            <a:ext cx="7729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1600" b="1" i="1" dirty="0">
                <a:solidFill>
                  <a:srgbClr val="002C77"/>
                </a:solidFill>
              </a:rPr>
              <a:t>FUENTE: </a:t>
            </a:r>
            <a:r>
              <a:rPr lang="es-PE" sz="1600" i="1" dirty="0">
                <a:solidFill>
                  <a:srgbClr val="002C77"/>
                </a:solidFill>
              </a:rPr>
              <a:t>Resolución Ministerial Nº 050-2013-TR.</a:t>
            </a:r>
            <a:endParaRPr lang="en-US" sz="1600" i="1" dirty="0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50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074B9C-841E-C095-1CB9-FB2475ACEAE7}"/>
              </a:ext>
            </a:extLst>
          </p:cNvPr>
          <p:cNvSpPr txBox="1"/>
          <p:nvPr/>
        </p:nvSpPr>
        <p:spPr>
          <a:xfrm>
            <a:off x="513040" y="6099032"/>
            <a:ext cx="4703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1400" b="1" i="1" dirty="0">
                <a:solidFill>
                  <a:srgbClr val="002C77"/>
                </a:solidFill>
              </a:rPr>
              <a:t>FUENTE: </a:t>
            </a:r>
            <a:r>
              <a:rPr lang="es-PE" sz="1400" i="1" dirty="0">
                <a:solidFill>
                  <a:srgbClr val="002C77"/>
                </a:solidFill>
              </a:rPr>
              <a:t>Artículo 33 del Reglamento de la Ley  N° 29783, Ley de SST aprobado por Decreto Supremo N° 005-2012-TR.</a:t>
            </a:r>
            <a:endParaRPr lang="en-US" sz="1400" i="1" dirty="0">
              <a:solidFill>
                <a:srgbClr val="002C77"/>
              </a:solidFill>
            </a:endParaRPr>
          </a:p>
        </p:txBody>
      </p:sp>
      <p:graphicFrame>
        <p:nvGraphicFramePr>
          <p:cNvPr id="3" name="Diagrama 7">
            <a:extLst>
              <a:ext uri="{FF2B5EF4-FFF2-40B4-BE49-F238E27FC236}">
                <a16:creationId xmlns:a16="http://schemas.microsoft.com/office/drawing/2014/main" xmlns="" id="{C2B03EBB-2EBE-D3D3-426B-A3E704D23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514473"/>
              </p:ext>
            </p:extLst>
          </p:nvPr>
        </p:nvGraphicFramePr>
        <p:xfrm>
          <a:off x="2655805" y="215881"/>
          <a:ext cx="11212903" cy="642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Registros y archivos de informacion y documentacion – Muestras de documentos">
            <a:extLst>
              <a:ext uri="{FF2B5EF4-FFF2-40B4-BE49-F238E27FC236}">
                <a16:creationId xmlns:a16="http://schemas.microsoft.com/office/drawing/2014/main" xmlns="" id="{9EB7D3C7-F81D-F40C-6FE5-7CEEA9515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b="19039"/>
          <a:stretch/>
        </p:blipFill>
        <p:spPr bwMode="auto">
          <a:xfrm>
            <a:off x="1329593" y="3440364"/>
            <a:ext cx="2457273" cy="26586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2B7DF545-563E-1F58-A447-3D6203BA9C0B}"/>
              </a:ext>
            </a:extLst>
          </p:cNvPr>
          <p:cNvSpPr txBox="1"/>
          <p:nvPr/>
        </p:nvSpPr>
        <p:spPr>
          <a:xfrm>
            <a:off x="261415" y="1478644"/>
            <a:ext cx="4593627" cy="19389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r">
              <a:defRPr sz="4000" b="1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es-MX" dirty="0"/>
              <a:t>REGISTROS OBLIGATORIOS </a:t>
            </a:r>
            <a:r>
              <a:rPr dirty="0"/>
              <a:t>DE</a:t>
            </a:r>
            <a:r>
              <a:rPr lang="es-MX" dirty="0"/>
              <a:t>L</a:t>
            </a:r>
            <a:r>
              <a:rPr lang="es-PE" dirty="0"/>
              <a:t> SG-SST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8386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2FE2C39E-529A-0D38-2FF4-2BA33081009A}"/>
              </a:ext>
            </a:extLst>
          </p:cNvPr>
          <p:cNvSpPr txBox="1"/>
          <p:nvPr/>
        </p:nvSpPr>
        <p:spPr>
          <a:xfrm>
            <a:off x="2228645" y="1163451"/>
            <a:ext cx="8188712" cy="584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r">
              <a:defRPr sz="4000" b="1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es-MX" sz="3200" dirty="0"/>
              <a:t>REGISTROS OBLIGATORIOS </a:t>
            </a:r>
            <a:r>
              <a:rPr sz="3200" dirty="0"/>
              <a:t>DE</a:t>
            </a:r>
            <a:r>
              <a:rPr lang="es-MX" sz="3200" dirty="0"/>
              <a:t>L</a:t>
            </a:r>
            <a:r>
              <a:rPr lang="es-PE" sz="3200" dirty="0"/>
              <a:t> SG-SST</a:t>
            </a:r>
            <a:endParaRPr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CBD23E-06B7-5DD4-9F58-D5E4CFAB8879}"/>
              </a:ext>
            </a:extLst>
          </p:cNvPr>
          <p:cNvSpPr txBox="1"/>
          <p:nvPr/>
        </p:nvSpPr>
        <p:spPr>
          <a:xfrm>
            <a:off x="2142399" y="6481939"/>
            <a:ext cx="7729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1600" b="1" i="1" dirty="0">
                <a:solidFill>
                  <a:srgbClr val="002C77"/>
                </a:solidFill>
              </a:rPr>
              <a:t>FUENTE: </a:t>
            </a:r>
            <a:r>
              <a:rPr lang="es-PE" sz="1600" i="1" dirty="0">
                <a:solidFill>
                  <a:srgbClr val="002C77"/>
                </a:solidFill>
              </a:rPr>
              <a:t>Resolución Ministerial Nº 050-2013-TR.</a:t>
            </a:r>
            <a:endParaRPr lang="en-US" sz="1600" i="1" dirty="0">
              <a:solidFill>
                <a:srgbClr val="002C77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9E4A459-C595-55DD-95B9-C040415F3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71" t="23518" r="25729" b="10452"/>
          <a:stretch/>
        </p:blipFill>
        <p:spPr>
          <a:xfrm>
            <a:off x="6622291" y="1748227"/>
            <a:ext cx="4180602" cy="4733712"/>
          </a:xfrm>
          <a:prstGeom prst="rect">
            <a:avLst/>
          </a:prstGeom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xmlns="" id="{D4F56196-C282-BECD-735C-B1AA215C8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75" t="19074" r="24583" b="10647"/>
          <a:stretch/>
        </p:blipFill>
        <p:spPr>
          <a:xfrm>
            <a:off x="2142399" y="1748226"/>
            <a:ext cx="4180602" cy="4712143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C7861BA6-8719-C5A5-E59E-695975D870E7}"/>
              </a:ext>
            </a:extLst>
          </p:cNvPr>
          <p:cNvSpPr txBox="1"/>
          <p:nvPr/>
        </p:nvSpPr>
        <p:spPr>
          <a:xfrm>
            <a:off x="410820" y="3021254"/>
            <a:ext cx="1581934" cy="2479181"/>
          </a:xfrm>
          <a:prstGeom prst="rect">
            <a:avLst/>
          </a:prstGeom>
          <a:ln w="12192">
            <a:solidFill>
              <a:srgbClr val="D24717"/>
            </a:solidFill>
          </a:ln>
        </p:spPr>
        <p:txBody>
          <a:bodyPr vert="horz" wrap="square" lIns="0" tIns="27345" rIns="0" bIns="0" rtlCol="0">
            <a:spAutoFit/>
          </a:bodyPr>
          <a:lstStyle/>
          <a:p>
            <a:pPr marL="155297" marR="148074" algn="ctr">
              <a:spcBef>
                <a:spcPts val="215"/>
              </a:spcBef>
            </a:pPr>
            <a:r>
              <a:rPr lang="es-ES" sz="1138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El Comité de SST investiga las causas de los incidentes, accidentes de trabajo y enfermedades ocupacionales, en conjunto con el Servicio de SST, a fin de emitir recomendaciones para evitar la repetición de éstos.</a:t>
            </a:r>
            <a:endParaRPr sz="1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5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99F9ED80-550E-1E1D-FF04-78A87914E998}"/>
              </a:ext>
            </a:extLst>
          </p:cNvPr>
          <p:cNvSpPr txBox="1"/>
          <p:nvPr/>
        </p:nvSpPr>
        <p:spPr>
          <a:xfrm>
            <a:off x="41987" y="3261322"/>
            <a:ext cx="2954423" cy="15696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r">
              <a:defRPr sz="4000" b="1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es-MX" sz="3200" dirty="0"/>
              <a:t>REGISTROS OBLIGATORIOS </a:t>
            </a:r>
            <a:r>
              <a:rPr sz="3200" dirty="0"/>
              <a:t>DE</a:t>
            </a:r>
            <a:r>
              <a:rPr lang="es-MX" sz="3200" dirty="0"/>
              <a:t>L</a:t>
            </a:r>
            <a:r>
              <a:rPr lang="es-PE" sz="3200" dirty="0"/>
              <a:t> SG-SST</a:t>
            </a:r>
            <a:endParaRPr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4BAA05-5444-6D3D-BC65-6BF03F1F47F9}"/>
              </a:ext>
            </a:extLst>
          </p:cNvPr>
          <p:cNvSpPr txBox="1"/>
          <p:nvPr/>
        </p:nvSpPr>
        <p:spPr>
          <a:xfrm>
            <a:off x="2862412" y="6480597"/>
            <a:ext cx="7729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1600" b="1" i="1" dirty="0">
                <a:solidFill>
                  <a:srgbClr val="002C77"/>
                </a:solidFill>
              </a:rPr>
              <a:t>FUENTE: </a:t>
            </a:r>
            <a:r>
              <a:rPr lang="es-PE" sz="1600" i="1" dirty="0">
                <a:solidFill>
                  <a:srgbClr val="002C77"/>
                </a:solidFill>
              </a:rPr>
              <a:t>Resolución Ministerial Nº 050-2013-TR.</a:t>
            </a:r>
            <a:endParaRPr lang="en-US" sz="1600" i="1" dirty="0">
              <a:solidFill>
                <a:srgbClr val="002C77"/>
              </a:solidFill>
            </a:endParaRP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272D68AD-32FC-3C4E-5943-DF38F6CF2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50" t="17778" r="26973" b="4719"/>
          <a:stretch/>
        </p:blipFill>
        <p:spPr>
          <a:xfrm>
            <a:off x="2996410" y="1134968"/>
            <a:ext cx="4007047" cy="5326766"/>
          </a:xfrm>
          <a:prstGeom prst="rect">
            <a:avLst/>
          </a:prstGeom>
        </p:spPr>
      </p:pic>
      <p:pic>
        <p:nvPicPr>
          <p:cNvPr id="7" name="Imagen 9">
            <a:extLst>
              <a:ext uri="{FF2B5EF4-FFF2-40B4-BE49-F238E27FC236}">
                <a16:creationId xmlns:a16="http://schemas.microsoft.com/office/drawing/2014/main" xmlns="" id="{3C755944-5621-ECB6-8C59-490F1ECFCC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94" t="15281" r="27022" b="21797"/>
          <a:stretch/>
        </p:blipFill>
        <p:spPr>
          <a:xfrm>
            <a:off x="7192067" y="1921635"/>
            <a:ext cx="3751704" cy="4728239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xmlns="" id="{C9EC544B-408C-E057-E883-41D15BF9BF38}"/>
              </a:ext>
            </a:extLst>
          </p:cNvPr>
          <p:cNvSpPr txBox="1"/>
          <p:nvPr/>
        </p:nvSpPr>
        <p:spPr>
          <a:xfrm>
            <a:off x="7923367" y="1306710"/>
            <a:ext cx="2143963" cy="590979"/>
          </a:xfrm>
          <a:prstGeom prst="rect">
            <a:avLst/>
          </a:prstGeom>
          <a:ln w="12192">
            <a:solidFill>
              <a:srgbClr val="D24717"/>
            </a:solidFill>
          </a:ln>
        </p:spPr>
        <p:txBody>
          <a:bodyPr vert="horz" wrap="square" lIns="0" tIns="27861" rIns="0" bIns="0" rtlCol="0">
            <a:spAutoFit/>
          </a:bodyPr>
          <a:lstStyle/>
          <a:p>
            <a:pPr marL="187801" marR="182125" indent="2580" algn="ctr">
              <a:spcBef>
                <a:spcPts val="219"/>
              </a:spcBef>
            </a:pPr>
            <a:r>
              <a:rPr sz="1219" spc="-4" dirty="0">
                <a:latin typeface="Arial" panose="020B0604020202020204" pitchFamily="34" charset="0"/>
                <a:cs typeface="Arial" panose="020B0604020202020204" pitchFamily="34" charset="0"/>
              </a:rPr>
              <a:t>Monitoreo </a:t>
            </a:r>
            <a:r>
              <a:rPr sz="1219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19" spc="-4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19" spc="-4" dirty="0">
                <a:latin typeface="Arial" panose="020B0604020202020204" pitchFamily="34" charset="0"/>
                <a:cs typeface="Arial" panose="020B0604020202020204" pitchFamily="34" charset="0"/>
              </a:rPr>
              <a:t>gentes: </a:t>
            </a:r>
            <a:r>
              <a:rPr sz="12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19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219" dirty="0">
                <a:latin typeface="Arial" panose="020B0604020202020204" pitchFamily="34" charset="0"/>
                <a:cs typeface="Arial" panose="020B0604020202020204" pitchFamily="34" charset="0"/>
              </a:rPr>
              <a:t>igiene</a:t>
            </a:r>
            <a:r>
              <a:rPr sz="1219" spc="-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19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19" spc="-4" dirty="0">
                <a:latin typeface="Arial" panose="020B0604020202020204" pitchFamily="34" charset="0"/>
                <a:cs typeface="Arial" panose="020B0604020202020204" pitchFamily="34" charset="0"/>
              </a:rPr>
              <a:t>ndustrial</a:t>
            </a:r>
            <a:r>
              <a:rPr lang="es-MX" sz="1219" spc="-4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219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19" spc="-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Equipos</a:t>
            </a:r>
            <a:r>
              <a:rPr lang="es-ES" sz="1219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19" spc="-26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19" spc="-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19" spc="-4" dirty="0">
                <a:latin typeface="Arial" panose="020B0604020202020204" pitchFamily="34" charset="0"/>
                <a:cs typeface="Arial" panose="020B0604020202020204" pitchFamily="34" charset="0"/>
              </a:rPr>
              <a:t>alibrados,</a:t>
            </a:r>
            <a:r>
              <a:rPr sz="1219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19" spc="-8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sz="12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38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A14D6FD8-BEF1-7376-D464-45071B9D8C0F}"/>
              </a:ext>
            </a:extLst>
          </p:cNvPr>
          <p:cNvSpPr txBox="1"/>
          <p:nvPr/>
        </p:nvSpPr>
        <p:spPr>
          <a:xfrm>
            <a:off x="6297281" y="1077728"/>
            <a:ext cx="4616564" cy="10772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r">
              <a:defRPr sz="4000" b="1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es-MX" sz="3200" dirty="0"/>
              <a:t>REGISTROS OBLIGATORIOS </a:t>
            </a:r>
            <a:r>
              <a:rPr sz="3200" dirty="0"/>
              <a:t>DE</a:t>
            </a:r>
            <a:r>
              <a:rPr lang="es-MX" sz="3200" dirty="0"/>
              <a:t>L</a:t>
            </a:r>
            <a:r>
              <a:rPr lang="es-PE" sz="3200" dirty="0"/>
              <a:t> SG-SST</a:t>
            </a:r>
            <a:endParaRPr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8BF7F3-1F96-4CF4-9B51-EDD3282CA6F4}"/>
              </a:ext>
            </a:extLst>
          </p:cNvPr>
          <p:cNvSpPr txBox="1"/>
          <p:nvPr/>
        </p:nvSpPr>
        <p:spPr>
          <a:xfrm>
            <a:off x="1630305" y="6519446"/>
            <a:ext cx="7729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1600" b="1" i="1" dirty="0">
                <a:solidFill>
                  <a:srgbClr val="002C77"/>
                </a:solidFill>
              </a:rPr>
              <a:t>FUENTE: </a:t>
            </a:r>
            <a:r>
              <a:rPr lang="es-PE" sz="1600" i="1" dirty="0">
                <a:solidFill>
                  <a:srgbClr val="002C77"/>
                </a:solidFill>
              </a:rPr>
              <a:t>Resolución Ministerial Nº 050-2013-TR.</a:t>
            </a:r>
            <a:endParaRPr lang="en-US" sz="1600" i="1" dirty="0">
              <a:solidFill>
                <a:srgbClr val="002C77"/>
              </a:solidFill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xmlns="" id="{EF85457C-1E98-E3BC-A0A4-19A3DE0A9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50" t="19924" r="27071" b="5487"/>
          <a:stretch/>
        </p:blipFill>
        <p:spPr>
          <a:xfrm>
            <a:off x="1630305" y="1145805"/>
            <a:ext cx="3921986" cy="5431518"/>
          </a:xfrm>
          <a:prstGeom prst="rect">
            <a:avLst/>
          </a:prstGeom>
        </p:spPr>
      </p:pic>
      <p:pic>
        <p:nvPicPr>
          <p:cNvPr id="7" name="Imagen 8">
            <a:extLst>
              <a:ext uri="{FF2B5EF4-FFF2-40B4-BE49-F238E27FC236}">
                <a16:creationId xmlns:a16="http://schemas.microsoft.com/office/drawing/2014/main" xmlns="" id="{A4993D27-5EEC-EEFB-2830-36C81C5D3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94" t="26367" r="19896" b="21648"/>
          <a:stretch/>
        </p:blipFill>
        <p:spPr>
          <a:xfrm>
            <a:off x="5494915" y="2086869"/>
            <a:ext cx="6544142" cy="4432577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xmlns="" id="{391AB9AB-FFC4-93D5-8195-76CE31E09AC2}"/>
              </a:ext>
            </a:extLst>
          </p:cNvPr>
          <p:cNvSpPr txBox="1"/>
          <p:nvPr/>
        </p:nvSpPr>
        <p:spPr>
          <a:xfrm>
            <a:off x="224448" y="3417715"/>
            <a:ext cx="1285892" cy="2466613"/>
          </a:xfrm>
          <a:prstGeom prst="rect">
            <a:avLst/>
          </a:prstGeom>
          <a:ln w="12192">
            <a:solidFill>
              <a:srgbClr val="D24717"/>
            </a:solidFill>
          </a:ln>
        </p:spPr>
        <p:txBody>
          <a:bodyPr vert="horz" wrap="square" lIns="0" tIns="27345" rIns="0" bIns="0" rtlCol="0">
            <a:spAutoFit/>
          </a:bodyPr>
          <a:lstStyle/>
          <a:p>
            <a:pPr marL="118666" marR="111443" indent="-1548" algn="ctr">
              <a:spcBef>
                <a:spcPts val="215"/>
              </a:spcBef>
            </a:pPr>
            <a:r>
              <a:rPr sz="1219" spc="-4" dirty="0">
                <a:latin typeface="Arial" panose="020B0604020202020204" pitchFamily="34" charset="0"/>
                <a:cs typeface="Arial" panose="020B0604020202020204" pitchFamily="34" charset="0"/>
              </a:rPr>
              <a:t>El Comité </a:t>
            </a:r>
            <a:r>
              <a:rPr lang="es-MX" sz="1219" spc="-4" dirty="0">
                <a:latin typeface="Arial" panose="020B0604020202020204" pitchFamily="34" charset="0"/>
                <a:cs typeface="Arial" panose="020B0604020202020204" pitchFamily="34" charset="0"/>
              </a:rPr>
              <a:t>de SST </a:t>
            </a:r>
            <a:r>
              <a:rPr sz="1219" dirty="0">
                <a:latin typeface="Arial" panose="020B0604020202020204" pitchFamily="34" charset="0"/>
                <a:cs typeface="Arial" panose="020B0604020202020204" pitchFamily="34" charset="0"/>
              </a:rPr>
              <a:t>participa y </a:t>
            </a:r>
            <a:r>
              <a:rPr sz="1219" spc="-8" dirty="0">
                <a:latin typeface="Arial" panose="020B0604020202020204" pitchFamily="34" charset="0"/>
                <a:cs typeface="Arial" panose="020B0604020202020204" pitchFamily="34" charset="0"/>
              </a:rPr>
              <a:t>realiza </a:t>
            </a:r>
            <a:r>
              <a:rPr sz="1219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19" dirty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sz="1219" spc="-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19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19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19" dirty="0">
                <a:latin typeface="Arial" panose="020B0604020202020204" pitchFamily="34" charset="0"/>
                <a:cs typeface="Arial" panose="020B0604020202020204" pitchFamily="34" charset="0"/>
              </a:rPr>
              <a:t>inspección</a:t>
            </a:r>
            <a:r>
              <a:rPr sz="1219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19" spc="-20" dirty="0">
                <a:latin typeface="Arial" panose="020B0604020202020204" pitchFamily="34" charset="0"/>
                <a:cs typeface="Arial" panose="020B0604020202020204" pitchFamily="34" charset="0"/>
              </a:rPr>
              <a:t>interna de SST </a:t>
            </a:r>
            <a:r>
              <a:rPr sz="1219" spc="-4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1219" spc="-26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19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sz="1219" spc="-8" dirty="0" err="1">
                <a:latin typeface="Arial" panose="020B0604020202020204" pitchFamily="34" charset="0"/>
                <a:cs typeface="Arial" panose="020B0604020202020204" pitchFamily="34" charset="0"/>
              </a:rPr>
              <a:t>diversos</a:t>
            </a:r>
            <a:r>
              <a:rPr sz="1219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19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locales</a:t>
            </a:r>
            <a:r>
              <a:rPr lang="es-ES" sz="1219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 de la empresa / institución</a:t>
            </a:r>
            <a:r>
              <a:rPr lang="es-MX" sz="1219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19" spc="-4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1219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conjunto </a:t>
            </a:r>
            <a:r>
              <a:rPr lang="es-MX" sz="1219" spc="-4" dirty="0">
                <a:latin typeface="Arial" panose="020B0604020202020204" pitchFamily="34" charset="0"/>
                <a:cs typeface="Arial" panose="020B0604020202020204" pitchFamily="34" charset="0"/>
              </a:rPr>
              <a:t>con el Servicio de SST.</a:t>
            </a:r>
            <a:endParaRPr sz="12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08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FF98525D-F185-3BFB-69F5-1E2C2ADAF822}"/>
              </a:ext>
            </a:extLst>
          </p:cNvPr>
          <p:cNvSpPr txBox="1"/>
          <p:nvPr/>
        </p:nvSpPr>
        <p:spPr>
          <a:xfrm>
            <a:off x="2794309" y="1149884"/>
            <a:ext cx="4740045" cy="10772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r">
              <a:defRPr sz="4000" b="1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es-MX" sz="3200" dirty="0"/>
              <a:t>REGISTROS OBLIGATORIOS </a:t>
            </a:r>
            <a:r>
              <a:rPr sz="3200" dirty="0"/>
              <a:t>DE</a:t>
            </a:r>
            <a:r>
              <a:rPr lang="es-MX" sz="3200" dirty="0"/>
              <a:t>L</a:t>
            </a:r>
            <a:r>
              <a:rPr lang="es-PE" sz="3200" dirty="0"/>
              <a:t> SG-SST</a:t>
            </a:r>
            <a:endParaRPr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CD611C-AA97-2678-435F-F2ED154FA53E}"/>
              </a:ext>
            </a:extLst>
          </p:cNvPr>
          <p:cNvSpPr txBox="1"/>
          <p:nvPr/>
        </p:nvSpPr>
        <p:spPr>
          <a:xfrm>
            <a:off x="335590" y="6318159"/>
            <a:ext cx="7729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1600" b="1" i="1" dirty="0">
                <a:solidFill>
                  <a:srgbClr val="002C77"/>
                </a:solidFill>
              </a:rPr>
              <a:t>FUENTE: </a:t>
            </a:r>
            <a:r>
              <a:rPr lang="es-PE" sz="1600" i="1" dirty="0">
                <a:solidFill>
                  <a:srgbClr val="002C77"/>
                </a:solidFill>
              </a:rPr>
              <a:t>Resolución Ministerial Nº 050-2013-TR.</a:t>
            </a:r>
            <a:endParaRPr lang="en-US" sz="1600" i="1" dirty="0">
              <a:solidFill>
                <a:srgbClr val="002C77"/>
              </a:solidFill>
            </a:endParaRP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A07CB10D-6D09-7F87-7E35-81721B80F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49" t="21423" r="20001" b="27341"/>
          <a:stretch/>
        </p:blipFill>
        <p:spPr>
          <a:xfrm>
            <a:off x="335590" y="2123304"/>
            <a:ext cx="7403296" cy="4157564"/>
          </a:xfrm>
          <a:prstGeom prst="rect">
            <a:avLst/>
          </a:prstGeom>
        </p:spPr>
      </p:pic>
      <p:pic>
        <p:nvPicPr>
          <p:cNvPr id="7" name="Imagen 9">
            <a:extLst>
              <a:ext uri="{FF2B5EF4-FFF2-40B4-BE49-F238E27FC236}">
                <a16:creationId xmlns:a16="http://schemas.microsoft.com/office/drawing/2014/main" xmlns="" id="{8721CA93-411A-D823-AC1B-503331D8B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58" t="19326" r="26976" b="5964"/>
          <a:stretch/>
        </p:blipFill>
        <p:spPr>
          <a:xfrm>
            <a:off x="7990164" y="1040088"/>
            <a:ext cx="3897036" cy="5653916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xmlns="" id="{E6795216-8651-0620-DB7E-4CA0DFD28DF6}"/>
              </a:ext>
            </a:extLst>
          </p:cNvPr>
          <p:cNvSpPr txBox="1"/>
          <p:nvPr/>
        </p:nvSpPr>
        <p:spPr>
          <a:xfrm>
            <a:off x="335590" y="1417721"/>
            <a:ext cx="2341024" cy="668292"/>
          </a:xfrm>
          <a:prstGeom prst="rect">
            <a:avLst/>
          </a:prstGeom>
          <a:ln w="12191">
            <a:solidFill>
              <a:srgbClr val="D24717"/>
            </a:solidFill>
          </a:ln>
        </p:spPr>
        <p:txBody>
          <a:bodyPr vert="horz" wrap="square" lIns="0" tIns="26829" rIns="0" bIns="0" rtlCol="0">
            <a:spAutoFit/>
          </a:bodyPr>
          <a:lstStyle/>
          <a:p>
            <a:pPr marL="285750" marR="134144" indent="-104775">
              <a:spcBef>
                <a:spcPts val="211"/>
              </a:spcBef>
              <a:buFont typeface="Arial" panose="020B0604020202020204" pitchFamily="34" charset="0"/>
              <a:buChar char="•"/>
            </a:pPr>
            <a:r>
              <a:rPr lang="es-ES" sz="10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Índices de Seguridad: Frecuencia, Gravedad y Accidentabilidad.</a:t>
            </a:r>
          </a:p>
          <a:p>
            <a:pPr marL="285750" marR="134144" indent="-104775">
              <a:spcBef>
                <a:spcPts val="211"/>
              </a:spcBef>
              <a:buFont typeface="Arial" panose="020B0604020202020204" pitchFamily="34" charset="0"/>
              <a:buChar char="•"/>
            </a:pPr>
            <a:r>
              <a:rPr lang="es-ES" sz="10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Salud Ocupacional: Tasa de Incidencia.</a:t>
            </a:r>
          </a:p>
        </p:txBody>
      </p:sp>
    </p:spTree>
    <p:extLst>
      <p:ext uri="{BB962C8B-B14F-4D97-AF65-F5344CB8AC3E}">
        <p14:creationId xmlns:p14="http://schemas.microsoft.com/office/powerpoint/2010/main" val="2269689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321965CF-FF9E-802B-54A9-DDA20FD855D2}"/>
              </a:ext>
            </a:extLst>
          </p:cNvPr>
          <p:cNvSpPr txBox="1"/>
          <p:nvPr/>
        </p:nvSpPr>
        <p:spPr>
          <a:xfrm>
            <a:off x="160347" y="2953492"/>
            <a:ext cx="2877036" cy="15696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r">
              <a:defRPr sz="4000" b="1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es-MX" sz="3200" dirty="0"/>
              <a:t>REGISTROS OBLIGATORIOS </a:t>
            </a:r>
            <a:r>
              <a:rPr sz="3200" dirty="0"/>
              <a:t>DE</a:t>
            </a:r>
            <a:r>
              <a:rPr lang="es-MX" sz="3200" dirty="0"/>
              <a:t>L</a:t>
            </a:r>
            <a:r>
              <a:rPr lang="es-PE" sz="3200" dirty="0"/>
              <a:t> SG-SST</a:t>
            </a:r>
            <a:endParaRPr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D55648-60B8-04FD-30D0-C9524C6C1B43}"/>
              </a:ext>
            </a:extLst>
          </p:cNvPr>
          <p:cNvSpPr txBox="1"/>
          <p:nvPr/>
        </p:nvSpPr>
        <p:spPr>
          <a:xfrm>
            <a:off x="3036693" y="6488582"/>
            <a:ext cx="7729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1600" b="1" i="1" dirty="0">
                <a:solidFill>
                  <a:srgbClr val="002C77"/>
                </a:solidFill>
              </a:rPr>
              <a:t>FUENTE: </a:t>
            </a:r>
            <a:r>
              <a:rPr lang="es-PE" sz="1600" i="1" dirty="0">
                <a:solidFill>
                  <a:srgbClr val="002C77"/>
                </a:solidFill>
              </a:rPr>
              <a:t>Resolución Ministerial Nº 050-2013-TR.</a:t>
            </a:r>
            <a:endParaRPr lang="en-US" sz="1600" i="1" dirty="0">
              <a:solidFill>
                <a:srgbClr val="002C77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494471E-96C7-219D-6F5D-D972D4833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57" t="18500" r="26770" b="6079"/>
          <a:stretch/>
        </p:blipFill>
        <p:spPr>
          <a:xfrm>
            <a:off x="3349101" y="1170107"/>
            <a:ext cx="4084639" cy="5355300"/>
          </a:xfrm>
          <a:prstGeom prst="rect">
            <a:avLst/>
          </a:prstGeom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xmlns="" id="{EA41584F-4E34-CBCF-7197-CB1D9D4F0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57" t="21123" r="26770" b="18501"/>
          <a:stretch/>
        </p:blipFill>
        <p:spPr>
          <a:xfrm>
            <a:off x="7415539" y="1112051"/>
            <a:ext cx="4616804" cy="4873428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B7BECDF-7D12-ED54-F8C5-743153148B60}"/>
              </a:ext>
            </a:extLst>
          </p:cNvPr>
          <p:cNvSpPr txBox="1"/>
          <p:nvPr/>
        </p:nvSpPr>
        <p:spPr>
          <a:xfrm>
            <a:off x="8154620" y="6043535"/>
            <a:ext cx="3223577" cy="778074"/>
          </a:xfrm>
          <a:prstGeom prst="rect">
            <a:avLst/>
          </a:prstGeom>
          <a:ln w="12192">
            <a:solidFill>
              <a:srgbClr val="D24717"/>
            </a:solidFill>
          </a:ln>
        </p:spPr>
        <p:txBody>
          <a:bodyPr vert="horz" wrap="square" lIns="0" tIns="27345" rIns="0" bIns="0" rtlCol="0">
            <a:spAutoFit/>
          </a:bodyPr>
          <a:lstStyle/>
          <a:p>
            <a:pPr marL="123825" marR="116602" indent="313174" algn="ctr">
              <a:spcBef>
                <a:spcPts val="215"/>
              </a:spcBef>
            </a:pPr>
            <a:r>
              <a:rPr sz="1219" dirty="0">
                <a:latin typeface="Arial" panose="020B0604020202020204" pitchFamily="34" charset="0"/>
                <a:cs typeface="Arial" panose="020B0604020202020204" pitchFamily="34" charset="0"/>
              </a:rPr>
              <a:t>Plan de </a:t>
            </a:r>
            <a:r>
              <a:rPr sz="1219" spc="-4" dirty="0">
                <a:latin typeface="Arial" panose="020B0604020202020204" pitchFamily="34" charset="0"/>
                <a:cs typeface="Arial" panose="020B0604020202020204" pitchFamily="34" charset="0"/>
              </a:rPr>
              <a:t>Auditor</a:t>
            </a:r>
            <a:r>
              <a:rPr lang="es-MX" sz="1219" spc="-4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1219" spc="-4" dirty="0"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sz="1219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1219" spc="-8" dirty="0">
                <a:latin typeface="Arial" panose="020B0604020202020204" pitchFamily="34" charset="0"/>
                <a:cs typeface="Arial" panose="020B0604020202020204" pitchFamily="34" charset="0"/>
              </a:rPr>
              <a:t>conformidades, </a:t>
            </a:r>
            <a:r>
              <a:rPr sz="1219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19" spc="-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19" spc="-4" dirty="0">
                <a:latin typeface="Arial" panose="020B0604020202020204" pitchFamily="34" charset="0"/>
                <a:cs typeface="Arial" panose="020B0604020202020204" pitchFamily="34" charset="0"/>
              </a:rPr>
              <a:t>bservaciones, </a:t>
            </a:r>
            <a:r>
              <a:rPr lang="es-MX" sz="1219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219" dirty="0">
                <a:latin typeface="Arial" panose="020B0604020202020204" pitchFamily="34" charset="0"/>
                <a:cs typeface="Arial" panose="020B0604020202020204" pitchFamily="34" charset="0"/>
              </a:rPr>
              <a:t>edidas </a:t>
            </a:r>
            <a:r>
              <a:rPr lang="es-MX" sz="1219" spc="-8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19" spc="-8" dirty="0">
                <a:latin typeface="Arial" panose="020B0604020202020204" pitchFamily="34" charset="0"/>
                <a:cs typeface="Arial" panose="020B0604020202020204" pitchFamily="34" charset="0"/>
              </a:rPr>
              <a:t>orrectivas: </a:t>
            </a:r>
            <a:r>
              <a:rPr lang="es-MX" sz="1219" spc="-8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19" spc="-8" dirty="0">
                <a:latin typeface="Arial" panose="020B0604020202020204" pitchFamily="34" charset="0"/>
                <a:cs typeface="Arial" panose="020B0604020202020204" pitchFamily="34" charset="0"/>
              </a:rPr>
              <a:t>egistro </a:t>
            </a:r>
            <a:r>
              <a:rPr sz="1219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219" spc="-26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19" spc="-4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19" spc="-4" dirty="0">
                <a:latin typeface="Arial" panose="020B0604020202020204" pitchFamily="34" charset="0"/>
                <a:cs typeface="Arial" panose="020B0604020202020204" pitchFamily="34" charset="0"/>
              </a:rPr>
              <a:t>uditores</a:t>
            </a:r>
            <a:r>
              <a:rPr sz="1219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19" dirty="0">
                <a:latin typeface="Arial" panose="020B0604020202020204" pitchFamily="34" charset="0"/>
                <a:cs typeface="Arial" panose="020B0604020202020204" pitchFamily="34" charset="0"/>
              </a:rPr>
              <a:t>del MTPE,</a:t>
            </a:r>
            <a:r>
              <a:rPr sz="1219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19" spc="-4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19" spc="-4" dirty="0">
                <a:latin typeface="Arial" panose="020B0604020202020204" pitchFamily="34" charset="0"/>
                <a:cs typeface="Arial" panose="020B0604020202020204" pitchFamily="34" charset="0"/>
              </a:rPr>
              <a:t>udito</a:t>
            </a:r>
            <a:r>
              <a:rPr lang="es-MX" sz="1219" spc="-4" dirty="0">
                <a:latin typeface="Arial" panose="020B0604020202020204" pitchFamily="34" charset="0"/>
                <a:cs typeface="Arial" panose="020B0604020202020204" pitchFamily="34" charset="0"/>
              </a:rPr>
              <a:t>rí</a:t>
            </a:r>
            <a:r>
              <a:rPr sz="1219" spc="-4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219" spc="-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19" spc="-8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19" spc="-8" dirty="0">
                <a:latin typeface="Arial" panose="020B0604020202020204" pitchFamily="34" charset="0"/>
                <a:cs typeface="Arial" panose="020B0604020202020204" pitchFamily="34" charset="0"/>
              </a:rPr>
              <a:t>bligatorias,</a:t>
            </a:r>
            <a:r>
              <a:rPr sz="1219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19" spc="-12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sz="12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391AB9AB-FFC4-93D5-8195-76CE31E09AC2}"/>
              </a:ext>
            </a:extLst>
          </p:cNvPr>
          <p:cNvSpPr txBox="1"/>
          <p:nvPr/>
        </p:nvSpPr>
        <p:spPr>
          <a:xfrm>
            <a:off x="1163031" y="4741599"/>
            <a:ext cx="2120401" cy="1528536"/>
          </a:xfrm>
          <a:prstGeom prst="rect">
            <a:avLst/>
          </a:prstGeom>
          <a:ln w="12192">
            <a:solidFill>
              <a:srgbClr val="D24717"/>
            </a:solidFill>
          </a:ln>
        </p:spPr>
        <p:txBody>
          <a:bodyPr vert="horz" wrap="square" lIns="0" tIns="27345" rIns="0" bIns="0" rtlCol="0">
            <a:spAutoFit/>
          </a:bodyPr>
          <a:lstStyle/>
          <a:p>
            <a:pPr marL="118666" marR="111443" indent="-1548" algn="ctr">
              <a:spcBef>
                <a:spcPts val="215"/>
              </a:spcBef>
            </a:pPr>
            <a:r>
              <a:rPr lang="es-ES" sz="1219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219" spc="-4" dirty="0">
                <a:latin typeface="Arial" panose="020B0604020202020204" pitchFamily="34" charset="0"/>
                <a:cs typeface="Arial" panose="020B0604020202020204" pitchFamily="34" charset="0"/>
              </a:rPr>
              <a:t>empresa/institución debe realizar no menos de cuatro capacitaciones al año en materia de seguridad y salud en el trabajo, en virtud del artículo 35 de la Ley Nº 29783, Ley de SST</a:t>
            </a:r>
            <a:r>
              <a:rPr lang="es-ES" sz="1219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19" spc="-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2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xmlns="" id="{B474C145-90AC-7BAB-3835-18B98F8DF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074673"/>
              </p:ext>
            </p:extLst>
          </p:nvPr>
        </p:nvGraphicFramePr>
        <p:xfrm>
          <a:off x="3663804" y="1633750"/>
          <a:ext cx="8148916" cy="389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1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14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8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8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84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17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TIPO DE REGISTRO</a:t>
                      </a:r>
                      <a:endParaRPr lang="es-PE" sz="16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ASUNTO</a:t>
                      </a:r>
                      <a:endParaRPr lang="es-PE" sz="16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TIEMPO</a:t>
                      </a:r>
                      <a:r>
                        <a:rPr lang="es-PE" sz="1600" u="none" strike="noStrike" baseline="0" dirty="0">
                          <a:effectLst/>
                        </a:rPr>
                        <a:t> DE ALMACENAMIENTO</a:t>
                      </a:r>
                      <a:endParaRPr lang="es-PE" sz="16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3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5</a:t>
                      </a:r>
                      <a:r>
                        <a:rPr lang="es-PE" sz="1600" u="none" strike="noStrike" baseline="0" dirty="0">
                          <a:effectLst/>
                        </a:rPr>
                        <a:t> años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10 años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20 años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55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</a:rPr>
                        <a:t>REGISTRO</a:t>
                      </a:r>
                      <a:r>
                        <a:rPr lang="es-PE" sz="1400" u="none" strike="noStrike" baseline="0" dirty="0">
                          <a:effectLst/>
                        </a:rPr>
                        <a:t> PASIVO</a:t>
                      </a:r>
                      <a:endParaRPr lang="es-PE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</a:rPr>
                        <a:t>Registro de exámenes</a:t>
                      </a:r>
                      <a:r>
                        <a:rPr lang="es-PE" sz="1400" u="none" strike="noStrike" baseline="0" dirty="0">
                          <a:effectLst/>
                        </a:rPr>
                        <a:t> médicos ocupacionales, inspecciones internas, estadística, monitoreo de agentes, equipos de seguridad o emergencia, inducción, capacitación, entrenamientos y simulacros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u="none" strike="noStrike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u="none" strike="noStrike" dirty="0">
                        <a:effectLst/>
                      </a:endParaRPr>
                    </a:p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574">
                <a:tc vMerge="1">
                  <a:txBody>
                    <a:bodyPr/>
                    <a:lstStyle/>
                    <a:p>
                      <a:pPr algn="ctr" rtl="0" fontAlgn="ctr"/>
                      <a:endParaRPr lang="es-PE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</a:rPr>
                        <a:t>Registro</a:t>
                      </a:r>
                      <a:r>
                        <a:rPr lang="es-PE" sz="1400" u="none" strike="noStrike" baseline="0" dirty="0">
                          <a:effectLst/>
                        </a:rPr>
                        <a:t> de a</a:t>
                      </a:r>
                      <a:r>
                        <a:rPr lang="es-PE" sz="1400" u="none" strike="noStrike" dirty="0">
                          <a:effectLst/>
                        </a:rPr>
                        <a:t>ccidentes de trabajo</a:t>
                      </a:r>
                      <a:r>
                        <a:rPr lang="es-PE" sz="1400" u="none" strike="noStrike" baseline="0" dirty="0">
                          <a:effectLst/>
                        </a:rPr>
                        <a:t> e</a:t>
                      </a:r>
                      <a:r>
                        <a:rPr lang="es-PE" sz="1400" u="none" strike="noStrike" dirty="0">
                          <a:effectLst/>
                        </a:rPr>
                        <a:t> incidentes peligrosos</a:t>
                      </a:r>
                      <a:endParaRPr lang="es-PE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u="none" strike="noStrike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255">
                <a:tc vMerge="1">
                  <a:txBody>
                    <a:bodyPr/>
                    <a:lstStyle/>
                    <a:p>
                      <a:pPr algn="ctr" rtl="0" fontAlgn="ctr"/>
                      <a:endParaRPr lang="es-PE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</a:rPr>
                        <a:t>Registro</a:t>
                      </a:r>
                      <a:r>
                        <a:rPr lang="es-PE" sz="1400" u="none" strike="noStrike" baseline="0" dirty="0">
                          <a:effectLst/>
                        </a:rPr>
                        <a:t> de enfermedades ocupacionales</a:t>
                      </a:r>
                      <a:endParaRPr lang="es-PE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u="none" strike="noStrike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4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</a:rPr>
                        <a:t>REGISTRO ACTIVO</a:t>
                      </a:r>
                      <a:endParaRPr lang="es-PE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PE" sz="1400" u="none" strike="noStrike" dirty="0">
                          <a:effectLst/>
                        </a:rPr>
                        <a:t>Eventos de los últimos doce (12) meses de ocurrido el suceso.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0" marR="8170" marT="8171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ctángulo 4">
            <a:extLst>
              <a:ext uri="{FF2B5EF4-FFF2-40B4-BE49-F238E27FC236}">
                <a16:creationId xmlns:a16="http://schemas.microsoft.com/office/drawing/2014/main" xmlns="" id="{1A03D553-20FD-A3DF-BC44-C85C022777EB}"/>
              </a:ext>
            </a:extLst>
          </p:cNvPr>
          <p:cNvSpPr/>
          <p:nvPr/>
        </p:nvSpPr>
        <p:spPr>
          <a:xfrm>
            <a:off x="3651139" y="5598692"/>
            <a:ext cx="8148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i="1" dirty="0">
                <a:latin typeface="+mj-lt"/>
              </a:rPr>
              <a:t>Estos archivos pueden ser llevados por el empleador en medios físicos o digitales. Los registros obligatorios a cargo del empleador pueden llevarse por separado o en un solo libro o registro electrónico. Las micro, pequeñas y medianas empresas, y las entidades o empresa que no realicen actividades de alto riesgo, llevarán registros simplificados.</a:t>
            </a:r>
            <a:endParaRPr lang="es-MX" sz="1200" i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27E499-DF26-9EB3-53A2-900C52019141}"/>
              </a:ext>
            </a:extLst>
          </p:cNvPr>
          <p:cNvSpPr txBox="1"/>
          <p:nvPr/>
        </p:nvSpPr>
        <p:spPr>
          <a:xfrm>
            <a:off x="3663804" y="6260412"/>
            <a:ext cx="7729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1600" b="1" i="1" dirty="0">
                <a:solidFill>
                  <a:srgbClr val="002C77"/>
                </a:solidFill>
              </a:rPr>
              <a:t>FUENTE: </a:t>
            </a:r>
            <a:r>
              <a:rPr lang="es-PE" sz="1600" i="1" dirty="0">
                <a:solidFill>
                  <a:srgbClr val="002C77"/>
                </a:solidFill>
              </a:rPr>
              <a:t>Artículo 35 del Decreto Supremo Nº 005-2012-TR.</a:t>
            </a:r>
            <a:endParaRPr lang="en-US" sz="1600" i="1" dirty="0">
              <a:solidFill>
                <a:srgbClr val="002C77"/>
              </a:solidFill>
            </a:endParaRPr>
          </a:p>
        </p:txBody>
      </p:sp>
      <p:sp>
        <p:nvSpPr>
          <p:cNvPr id="5" name="Rectángulo 7">
            <a:extLst>
              <a:ext uri="{FF2B5EF4-FFF2-40B4-BE49-F238E27FC236}">
                <a16:creationId xmlns:a16="http://schemas.microsoft.com/office/drawing/2014/main" xmlns="" id="{A981EA88-2CE9-85EC-70AA-AEAC38C81EF7}"/>
              </a:ext>
            </a:extLst>
          </p:cNvPr>
          <p:cNvSpPr/>
          <p:nvPr/>
        </p:nvSpPr>
        <p:spPr>
          <a:xfrm>
            <a:off x="207264" y="2490149"/>
            <a:ext cx="3249559" cy="31085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sz="2800" b="1" dirty="0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ALMACENAMIENTO DE REGISTROS OBLIGATORIOS DEL SISTEMA DE GESTIÓN DE SEGURIDAD Y SALUD EN EL TRABAJO</a:t>
            </a:r>
          </a:p>
        </p:txBody>
      </p:sp>
    </p:spTree>
    <p:extLst>
      <p:ext uri="{BB962C8B-B14F-4D97-AF65-F5344CB8AC3E}">
        <p14:creationId xmlns:p14="http://schemas.microsoft.com/office/powerpoint/2010/main" val="1518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AECF3B6-4346-1219-5342-B515251FB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33" t="13333" r="33889" b="7315"/>
          <a:stretch/>
        </p:blipFill>
        <p:spPr>
          <a:xfrm>
            <a:off x="3793653" y="84799"/>
            <a:ext cx="5156452" cy="65242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</p:pic>
      <p:sp>
        <p:nvSpPr>
          <p:cNvPr id="5" name="Rectángulo 4"/>
          <p:cNvSpPr/>
          <p:nvPr/>
        </p:nvSpPr>
        <p:spPr>
          <a:xfrm>
            <a:off x="531777" y="2638219"/>
            <a:ext cx="274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Plan para la Vigilancia, Prevención y Control de COVID-19 en el MIMP fue aprobado por el Comité de Seguridad y Salud en el Trabajo mediante </a:t>
            </a:r>
            <a:r>
              <a:rPr lang="es-PE" b="1" dirty="0"/>
              <a:t>ACTA DE REUNIÓN </a:t>
            </a:r>
            <a:r>
              <a:rPr lang="es-PE" b="1" dirty="0" smtClean="0"/>
              <a:t>Nº 001-2023-CSST </a:t>
            </a:r>
            <a:r>
              <a:rPr lang="es-PE" dirty="0" smtClean="0"/>
              <a:t>de fecha 30/01/2023</a:t>
            </a:r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9266976" y="2459675"/>
            <a:ext cx="2674545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Alineado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 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R.M</a:t>
            </a:r>
            <a:r>
              <a:rPr lang="es-E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b="1" dirty="0"/>
              <a:t>N°</a:t>
            </a:r>
            <a:r>
              <a:rPr lang="es-ES" dirty="0"/>
              <a:t> </a:t>
            </a:r>
            <a:r>
              <a:rPr lang="es-E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031-2023-MINSA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aprueba la </a:t>
            </a:r>
            <a:r>
              <a:rPr lang="es-ES" dirty="0" smtClean="0"/>
              <a:t>Directiva </a:t>
            </a:r>
            <a:r>
              <a:rPr lang="es-ES" dirty="0"/>
              <a:t>Administrativa N° 339-MINSA/DGIESP, Directiva Administrativa que establece las </a:t>
            </a:r>
            <a:r>
              <a:rPr lang="es-ES" dirty="0" smtClean="0"/>
              <a:t>disposiciones </a:t>
            </a:r>
            <a:r>
              <a:rPr lang="es-ES" dirty="0"/>
              <a:t>para la vigilancia, prevención y control de la salud de los trabajadores con riesgo de exposición a </a:t>
            </a:r>
            <a:r>
              <a:rPr lang="es-ES" dirty="0" smtClean="0"/>
              <a:t>SARS-CoV-2</a:t>
            </a:r>
            <a:endParaRPr lang="es-P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0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xmlns="" id="{A9032301-794E-F697-DD90-8B02F5F76B5C}"/>
              </a:ext>
            </a:extLst>
          </p:cNvPr>
          <p:cNvSpPr/>
          <p:nvPr/>
        </p:nvSpPr>
        <p:spPr>
          <a:xfrm>
            <a:off x="2368710" y="1208145"/>
            <a:ext cx="7454579" cy="12003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sz="3600" b="1" dirty="0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Modificatorias de la Ley N° 29783, </a:t>
            </a:r>
          </a:p>
          <a:p>
            <a:pPr algn="ctr"/>
            <a:r>
              <a:rPr lang="es-PE" sz="3600" b="1" dirty="0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Ley de SST y su Reglamento</a:t>
            </a:r>
            <a:endParaRPr lang="x-none" sz="3600" b="1" dirty="0">
              <a:solidFill>
                <a:srgbClr val="002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xmlns="" id="{6198F74C-7B43-A6F9-E678-3C65B75FFC59}"/>
              </a:ext>
            </a:extLst>
          </p:cNvPr>
          <p:cNvSpPr txBox="1"/>
          <p:nvPr/>
        </p:nvSpPr>
        <p:spPr>
          <a:xfrm>
            <a:off x="246988" y="2544276"/>
            <a:ext cx="8286185" cy="4106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 indent="-278606" algn="just">
              <a:spcBef>
                <a:spcPts val="1052"/>
              </a:spcBef>
              <a:buFont typeface="Arial MT"/>
              <a:buChar char="•"/>
              <a:tabLst>
                <a:tab pos="288409" algn="l"/>
                <a:tab pos="288925" algn="l"/>
              </a:tabLs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es-MX" sz="1400" b="1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MX" sz="1400" b="1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30222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es-MX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MX" sz="14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modifica</a:t>
            </a:r>
            <a:r>
              <a:rPr lang="es-MX" sz="1400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es-MX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29783,</a:t>
            </a:r>
            <a:r>
              <a:rPr lang="es-MX" sz="1400" spc="-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es-MX" sz="1400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9" dirty="0">
                <a:latin typeface="Arial" panose="020B0604020202020204" pitchFamily="34" charset="0"/>
                <a:cs typeface="Arial" panose="020B0604020202020204" pitchFamily="34" charset="0"/>
              </a:rPr>
              <a:t>SST.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78606" algn="just">
              <a:buFont typeface="Arial MT"/>
              <a:buChar char="•"/>
              <a:tabLst>
                <a:tab pos="288409" algn="l"/>
                <a:tab pos="288925" algn="l"/>
              </a:tabLs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Decreto Supremo Nº</a:t>
            </a:r>
            <a:r>
              <a:rPr lang="es-MX" sz="1400" b="1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006-2014-TR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14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que modifica el</a:t>
            </a:r>
            <a:r>
              <a:rPr lang="es-MX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Reglamento</a:t>
            </a:r>
            <a:r>
              <a:rPr lang="es-MX" sz="1400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4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Ley</a:t>
            </a:r>
            <a:r>
              <a:rPr lang="es-MX" sz="14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400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9" dirty="0">
                <a:latin typeface="Arial" panose="020B0604020202020204" pitchFamily="34" charset="0"/>
                <a:cs typeface="Arial" panose="020B0604020202020204" pitchFamily="34" charset="0"/>
              </a:rPr>
              <a:t>SST aprobado por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Decreto Supremo</a:t>
            </a:r>
            <a:r>
              <a:rPr lang="es-MX" sz="1400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MX" sz="1400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005-2012-TR.</a:t>
            </a:r>
            <a:endParaRPr lang="es-MX" sz="1400" spc="-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78606" algn="just">
              <a:buFont typeface="Arial MT"/>
              <a:buChar char="•"/>
              <a:tabLst>
                <a:tab pos="288409" algn="l"/>
                <a:tab pos="288925" algn="l"/>
              </a:tabLs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Decreto Supremo Nº 010-2014-TR,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apruebas Normas Complementarias para la adecuada aplicación de la Única Disposición</a:t>
            </a:r>
            <a:r>
              <a:rPr lang="es-MX" sz="1400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Complementaria</a:t>
            </a:r>
            <a:r>
              <a:rPr lang="es-MX" sz="1400" spc="-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Transitoria</a:t>
            </a:r>
            <a:r>
              <a:rPr lang="es-MX" sz="1400" spc="-2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4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Ley</a:t>
            </a:r>
            <a:r>
              <a:rPr lang="es-MX" sz="14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4" dirty="0">
                <a:latin typeface="Arial" panose="020B0604020202020204" pitchFamily="34" charset="0"/>
                <a:cs typeface="Arial" panose="020B0604020202020204" pitchFamily="34" charset="0"/>
              </a:rPr>
              <a:t>N°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30222,</a:t>
            </a:r>
            <a:r>
              <a:rPr lang="es-MX" sz="1400" spc="-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es-MX" sz="14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MX" sz="14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modifica</a:t>
            </a:r>
            <a:r>
              <a:rPr lang="es-MX" sz="14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es-MX" sz="1400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4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9" dirty="0">
                <a:latin typeface="Arial" panose="020B0604020202020204" pitchFamily="34" charset="0"/>
                <a:cs typeface="Arial" panose="020B0604020202020204" pitchFamily="34" charset="0"/>
              </a:rPr>
              <a:t>SST.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marR="5675" indent="-278606" algn="just">
              <a:lnSpc>
                <a:spcPts val="1950"/>
              </a:lnSpc>
              <a:spcBef>
                <a:spcPts val="57"/>
              </a:spcBef>
              <a:buFont typeface="Arial MT"/>
              <a:buChar char="•"/>
              <a:tabLst>
                <a:tab pos="288409" algn="l"/>
                <a:tab pos="288925" algn="l"/>
              </a:tabLs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Decreto Supremo</a:t>
            </a:r>
            <a:r>
              <a:rPr lang="es-MX" sz="1400" b="1" spc="3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MX" sz="1400" b="1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spc="-4" dirty="0">
                <a:latin typeface="Arial" panose="020B0604020202020204" pitchFamily="34" charset="0"/>
                <a:cs typeface="Arial" panose="020B0604020202020204" pitchFamily="34" charset="0"/>
              </a:rPr>
              <a:t>012-2014-TR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1400" spc="3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MX" sz="1400" spc="3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aprueba</a:t>
            </a:r>
            <a:r>
              <a:rPr lang="es-MX" sz="14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4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lang="es-MX" sz="1400" spc="3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Único</a:t>
            </a:r>
            <a:r>
              <a:rPr lang="es-MX" sz="14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4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s-MX" sz="1400" spc="3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s-MX" sz="1400" spc="33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accidentes</a:t>
            </a:r>
            <a:r>
              <a:rPr lang="es-MX" sz="1400" spc="3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12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400" spc="-43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trabajo,</a:t>
            </a:r>
            <a:r>
              <a:rPr lang="es-MX" sz="1400" spc="3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incidentes</a:t>
            </a:r>
            <a:r>
              <a:rPr lang="es-MX" sz="1400" spc="3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peligrosos</a:t>
            </a:r>
            <a:r>
              <a:rPr lang="es-MX" sz="1400" spc="3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14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s-MX" sz="14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ocupacionales</a:t>
            </a:r>
            <a:r>
              <a:rPr lang="es-MX" sz="14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1400" spc="2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modifica</a:t>
            </a:r>
            <a:r>
              <a:rPr lang="es-MX" sz="14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400" spc="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artículo</a:t>
            </a:r>
            <a:r>
              <a:rPr lang="es-MX" sz="14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1" dirty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es-MX" sz="1400" spc="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Reglamento</a:t>
            </a:r>
            <a:r>
              <a:rPr lang="es-MX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400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14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es-MX" sz="14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400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5" dirty="0">
                <a:latin typeface="Arial" panose="020B0604020202020204" pitchFamily="34" charset="0"/>
                <a:cs typeface="Arial" panose="020B0604020202020204" pitchFamily="34" charset="0"/>
              </a:rPr>
              <a:t>SST.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78606" algn="just">
              <a:buFont typeface="Arial MT"/>
              <a:buChar char="•"/>
              <a:tabLst>
                <a:tab pos="288409" algn="l"/>
                <a:tab pos="288925" algn="l"/>
              </a:tabLst>
            </a:pPr>
            <a:r>
              <a:rPr lang="es-MX" sz="1400" b="1" spc="-4" dirty="0">
                <a:latin typeface="Arial" panose="020B0604020202020204" pitchFamily="34" charset="0"/>
                <a:cs typeface="Arial" panose="020B0604020202020204" pitchFamily="34" charset="0"/>
              </a:rPr>
              <a:t>Decreto Supremo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MX" sz="1400" b="1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016-2016-TR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14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que modifica el</a:t>
            </a:r>
            <a:r>
              <a:rPr lang="es-MX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Reglamento</a:t>
            </a:r>
            <a:r>
              <a:rPr lang="es-MX" sz="1400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4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Ley</a:t>
            </a:r>
            <a:r>
              <a:rPr lang="es-MX" sz="14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400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9" dirty="0">
                <a:latin typeface="Arial" panose="020B0604020202020204" pitchFamily="34" charset="0"/>
                <a:cs typeface="Arial" panose="020B0604020202020204" pitchFamily="34" charset="0"/>
              </a:rPr>
              <a:t>SST aprobado por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Decreto Supremo</a:t>
            </a:r>
            <a:r>
              <a:rPr lang="es-MX" sz="1400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MX" sz="1400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005-2012-TR.</a:t>
            </a:r>
            <a:endParaRPr lang="es-MX" sz="1400" spc="-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marR="4128" indent="-278606" algn="just">
              <a:buFont typeface="Arial MT"/>
              <a:buChar char="•"/>
              <a:tabLst>
                <a:tab pos="288409" algn="l"/>
                <a:tab pos="288925" algn="l"/>
              </a:tabLs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Decreto Supremo</a:t>
            </a:r>
            <a:r>
              <a:rPr lang="es-MX" sz="1400" b="1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MX" sz="1400" b="1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spc="-4" dirty="0">
                <a:latin typeface="Arial" panose="020B0604020202020204" pitchFamily="34" charset="0"/>
                <a:cs typeface="Arial" panose="020B0604020202020204" pitchFamily="34" charset="0"/>
              </a:rPr>
              <a:t>020-2019-TR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14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Modifica</a:t>
            </a:r>
            <a:r>
              <a:rPr lang="es-MX"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400" spc="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artículo</a:t>
            </a:r>
            <a:r>
              <a:rPr lang="es-MX" sz="1400" spc="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s-MX" sz="1400" spc="6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es-MX" sz="1400" spc="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Reglamento</a:t>
            </a:r>
            <a:r>
              <a:rPr lang="es-MX"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400" spc="6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1400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Ley </a:t>
            </a:r>
            <a:r>
              <a:rPr lang="es-MX" sz="1400" spc="-44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400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9" dirty="0">
                <a:latin typeface="Arial" panose="020B0604020202020204" pitchFamily="34" charset="0"/>
                <a:cs typeface="Arial" panose="020B0604020202020204" pitchFamily="34" charset="0"/>
              </a:rPr>
              <a:t>SST aprobado por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Decreto Supremo</a:t>
            </a:r>
            <a:r>
              <a:rPr lang="es-MX" sz="1400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MX" sz="1400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020-2019-TR.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78606" algn="just">
              <a:buFont typeface="Arial MT"/>
              <a:buChar char="•"/>
              <a:tabLst>
                <a:tab pos="288409" algn="l"/>
                <a:tab pos="288925" algn="l"/>
              </a:tabLs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Decreto Supremo</a:t>
            </a:r>
            <a:r>
              <a:rPr lang="es-MX" sz="1400" b="1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MX" sz="1400" b="1" spc="6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spc="-4" dirty="0">
                <a:latin typeface="Arial" panose="020B0604020202020204" pitchFamily="34" charset="0"/>
                <a:cs typeface="Arial" panose="020B0604020202020204" pitchFamily="34" charset="0"/>
              </a:rPr>
              <a:t>002-2020-TR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1400" spc="6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Modifica</a:t>
            </a:r>
            <a:r>
              <a:rPr lang="es-MX" sz="1400" spc="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400" spc="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artículo</a:t>
            </a:r>
            <a:r>
              <a:rPr lang="es-MX" sz="1400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es-MX" sz="1400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es-MX" sz="1400" spc="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Reglamento</a:t>
            </a:r>
            <a:r>
              <a:rPr lang="es-MX" sz="1400" spc="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400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1400" spc="6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Ley de</a:t>
            </a:r>
            <a:r>
              <a:rPr lang="es-MX" sz="1400" spc="-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5" dirty="0">
                <a:latin typeface="Arial" panose="020B0604020202020204" pitchFamily="34" charset="0"/>
                <a:cs typeface="Arial" panose="020B0604020202020204" pitchFamily="34" charset="0"/>
              </a:rPr>
              <a:t>SST aprobado por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Decreto Supremo</a:t>
            </a:r>
            <a:r>
              <a:rPr lang="es-MX" sz="1400" spc="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MX" sz="1400" spc="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spc="-4" dirty="0">
                <a:latin typeface="Arial" panose="020B0604020202020204" pitchFamily="34" charset="0"/>
                <a:cs typeface="Arial" panose="020B0604020202020204" pitchFamily="34" charset="0"/>
              </a:rPr>
              <a:t>005-2012-TR.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78606" algn="just">
              <a:buFont typeface="Arial MT"/>
              <a:buChar char="•"/>
              <a:tabLst>
                <a:tab pos="288409" algn="l"/>
                <a:tab pos="288925" algn="l"/>
              </a:tabLs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Decreto Supremo N°001-2021-TR,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Modifica el Reglamento de la Ley de Seguridad y Salud en el Trabajo aprobado por Decreto Supremo N° 005-2012-TR y Modificatorias.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78606" algn="just">
              <a:buFont typeface="Arial MT"/>
              <a:buChar char="•"/>
              <a:tabLst>
                <a:tab pos="288409" algn="l"/>
                <a:tab pos="288925" algn="l"/>
              </a:tabLs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Ley N° 31246,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Modifica la Ley N° 29783, Ley de Seguridad y Salud en el Trabajo.</a:t>
            </a:r>
          </a:p>
        </p:txBody>
      </p:sp>
      <p:pic>
        <p:nvPicPr>
          <p:cNvPr id="4" name="Picture 3" descr="Resultado de imagen para LEY">
            <a:extLst>
              <a:ext uri="{FF2B5EF4-FFF2-40B4-BE49-F238E27FC236}">
                <a16:creationId xmlns:a16="http://schemas.microsoft.com/office/drawing/2014/main" xmlns="" id="{2F215932-4F1D-11C9-D9CA-E7E61E126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64" t="895" r="8507"/>
          <a:stretch/>
        </p:blipFill>
        <p:spPr bwMode="auto">
          <a:xfrm>
            <a:off x="8533173" y="2048903"/>
            <a:ext cx="3439491" cy="42884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38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49EB79-75A1-B121-5678-F994EA11E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494" y="2449901"/>
            <a:ext cx="10182045" cy="303649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7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¡Muchas gracias!</a:t>
            </a:r>
            <a:r>
              <a:rPr lang="es-PE" sz="6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E" sz="6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sz="6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8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>
            <a:extLst>
              <a:ext uri="{FF2B5EF4-FFF2-40B4-BE49-F238E27FC236}">
                <a16:creationId xmlns:a16="http://schemas.microsoft.com/office/drawing/2014/main" xmlns="" id="{A6E3C3AA-E772-AEA2-F29E-B14353EAB885}"/>
              </a:ext>
            </a:extLst>
          </p:cNvPr>
          <p:cNvSpPr/>
          <p:nvPr/>
        </p:nvSpPr>
        <p:spPr>
          <a:xfrm>
            <a:off x="4719301" y="1364126"/>
            <a:ext cx="6934794" cy="10772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s-PE" sz="3200" b="1" dirty="0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IMPORTANCIA DEL SISTEMA DE GESTIÓN DE SEGURIDAD Y SALUD EN EL TRABAJO</a:t>
            </a:r>
            <a:endParaRPr lang="x-none" sz="3200" b="1" dirty="0">
              <a:solidFill>
                <a:srgbClr val="002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Diagrama 6">
            <a:extLst>
              <a:ext uri="{FF2B5EF4-FFF2-40B4-BE49-F238E27FC236}">
                <a16:creationId xmlns:a16="http://schemas.microsoft.com/office/drawing/2014/main" xmlns="" id="{0CF35679-1A76-28E7-F2E5-BE2F01EC2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354746"/>
              </p:ext>
            </p:extLst>
          </p:nvPr>
        </p:nvGraphicFramePr>
        <p:xfrm>
          <a:off x="-87682" y="566998"/>
          <a:ext cx="4601016" cy="616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18">
            <a:extLst>
              <a:ext uri="{FF2B5EF4-FFF2-40B4-BE49-F238E27FC236}">
                <a16:creationId xmlns:a16="http://schemas.microsoft.com/office/drawing/2014/main" xmlns="" id="{59EEF09F-95B2-A0B3-EAF9-549841B8AF09}"/>
              </a:ext>
            </a:extLst>
          </p:cNvPr>
          <p:cNvSpPr/>
          <p:nvPr/>
        </p:nvSpPr>
        <p:spPr>
          <a:xfrm>
            <a:off x="5234771" y="2631462"/>
            <a:ext cx="614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altLang="es-PE" sz="2000" b="1" dirty="0">
                <a:solidFill>
                  <a:srgbClr val="FF0000"/>
                </a:solidFill>
              </a:rPr>
              <a:t>Finalidad del SG-SST:  </a:t>
            </a:r>
            <a:r>
              <a:rPr lang="es-PE" altLang="es-P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Prevenir incidentes, accidentes de trabajo y enfermedades ocupacionales en el trabajador.</a:t>
            </a:r>
          </a:p>
        </p:txBody>
      </p:sp>
      <p:graphicFrame>
        <p:nvGraphicFramePr>
          <p:cNvPr id="7" name="6 Diagrama">
            <a:extLst>
              <a:ext uri="{FF2B5EF4-FFF2-40B4-BE49-F238E27FC236}">
                <a16:creationId xmlns:a16="http://schemas.microsoft.com/office/drawing/2014/main" xmlns="" id="{37F7F08F-806D-4301-C896-4E9EDC93DF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103518"/>
              </p:ext>
            </p:extLst>
          </p:nvPr>
        </p:nvGraphicFramePr>
        <p:xfrm>
          <a:off x="5234771" y="3481540"/>
          <a:ext cx="6553200" cy="304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4FADEF07-CAC8-027E-E773-668113F9945F}"/>
              </a:ext>
            </a:extLst>
          </p:cNvPr>
          <p:cNvSpPr txBox="1"/>
          <p:nvPr/>
        </p:nvSpPr>
        <p:spPr>
          <a:xfrm>
            <a:off x="267918" y="6251272"/>
            <a:ext cx="4050145" cy="606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1600" b="1" i="1" dirty="0">
                <a:solidFill>
                  <a:srgbClr val="002C77"/>
                </a:solidFill>
              </a:rPr>
              <a:t>FUENTE: </a:t>
            </a:r>
            <a:r>
              <a:rPr lang="es-PE" sz="1600" i="1" dirty="0">
                <a:solidFill>
                  <a:srgbClr val="002C77"/>
                </a:solidFill>
              </a:rPr>
              <a:t>Artículos 1 y 2 de la Ley Nº 29783, Ley de SST. </a:t>
            </a:r>
            <a:endParaRPr lang="en-US" sz="1600" i="1" dirty="0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0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8">
            <a:extLst>
              <a:ext uri="{FF2B5EF4-FFF2-40B4-BE49-F238E27FC236}">
                <a16:creationId xmlns:a16="http://schemas.microsoft.com/office/drawing/2014/main" xmlns="" id="{55F72759-5671-8E96-A783-161609A4A828}"/>
              </a:ext>
            </a:extLst>
          </p:cNvPr>
          <p:cNvGraphicFramePr/>
          <p:nvPr>
            <p:extLst/>
          </p:nvPr>
        </p:nvGraphicFramePr>
        <p:xfrm>
          <a:off x="296197" y="1100888"/>
          <a:ext cx="2962172" cy="547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17">
            <a:extLst>
              <a:ext uri="{FF2B5EF4-FFF2-40B4-BE49-F238E27FC236}">
                <a16:creationId xmlns:a16="http://schemas.microsoft.com/office/drawing/2014/main" xmlns="" id="{1EFCF264-2CF2-8127-9F30-EAA5257DD164}"/>
              </a:ext>
            </a:extLst>
          </p:cNvPr>
          <p:cNvSpPr/>
          <p:nvPr/>
        </p:nvSpPr>
        <p:spPr>
          <a:xfrm>
            <a:off x="1578417" y="6226165"/>
            <a:ext cx="6079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MX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Glosario de Términos del D.S. N° 005-2012-TR, Reglamento de la Ley N° 29783, Ley de Seguridad y Salud en el Trabajo</a:t>
            </a: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xmlns="" id="{90BB023E-0A00-5E19-7125-C0BB028D22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195" t="38740" r="59646" b="22290"/>
          <a:stretch/>
        </p:blipFill>
        <p:spPr>
          <a:xfrm>
            <a:off x="3617635" y="1106460"/>
            <a:ext cx="1785942" cy="2763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Resultado de imagen para VOLCADURA DE CAMIÓN DE GAS">
            <a:extLst>
              <a:ext uri="{FF2B5EF4-FFF2-40B4-BE49-F238E27FC236}">
                <a16:creationId xmlns:a16="http://schemas.microsoft.com/office/drawing/2014/main" xmlns="" id="{DEFEDD2F-3B3D-2F5F-AE41-955C605DE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045" y="4773116"/>
            <a:ext cx="2888754" cy="19477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565984B-E597-4A28-7DAE-327D883D78E8}"/>
              </a:ext>
            </a:extLst>
          </p:cNvPr>
          <p:cNvGrpSpPr/>
          <p:nvPr/>
        </p:nvGrpSpPr>
        <p:grpSpPr>
          <a:xfrm>
            <a:off x="6651478" y="1758206"/>
            <a:ext cx="4809134" cy="3392819"/>
            <a:chOff x="2851076" y="-365761"/>
            <a:chExt cx="3145910" cy="3768029"/>
          </a:xfrm>
        </p:grpSpPr>
        <p:sp>
          <p:nvSpPr>
            <p:cNvPr id="9" name="Flowchart: Manual Operation 8">
              <a:extLst>
                <a:ext uri="{FF2B5EF4-FFF2-40B4-BE49-F238E27FC236}">
                  <a16:creationId xmlns:a16="http://schemas.microsoft.com/office/drawing/2014/main" xmlns="" id="{E84D0BE4-11E3-3177-077F-1086EF6E9A6D}"/>
                </a:ext>
              </a:extLst>
            </p:cNvPr>
            <p:cNvSpPr/>
            <p:nvPr/>
          </p:nvSpPr>
          <p:spPr>
            <a:xfrm rot="16200000">
              <a:off x="2559975" y="-34743"/>
              <a:ext cx="3768029" cy="3105993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79386"/>
                <a:satOff val="0"/>
                <a:lumOff val="29216"/>
                <a:alphaOff val="0"/>
              </a:schemeClr>
            </a:fillRef>
            <a:effectRef idx="3">
              <a:schemeClr val="accent2">
                <a:hueOff val="79386"/>
                <a:satOff val="0"/>
                <a:lumOff val="29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>
              <a:extLst>
                <a:ext uri="{FF2B5EF4-FFF2-40B4-BE49-F238E27FC236}">
                  <a16:creationId xmlns:a16="http://schemas.microsoft.com/office/drawing/2014/main" xmlns="" id="{B17ED1A1-9F09-22F9-3196-9C4A78C84533}"/>
                </a:ext>
              </a:extLst>
            </p:cNvPr>
            <p:cNvSpPr txBox="1"/>
            <p:nvPr/>
          </p:nvSpPr>
          <p:spPr>
            <a:xfrm>
              <a:off x="2851076" y="78573"/>
              <a:ext cx="3105993" cy="2879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15240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altLang="es-PE" sz="2800" b="1" kern="1200" dirty="0">
                  <a:solidFill>
                    <a:srgbClr val="FF0000"/>
                  </a:solidFill>
                </a:rPr>
                <a:t>INCIDENTE PELIGROSO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altLang="es-PE" sz="2200" b="1" i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Todo suceso potencialmente riesgoso </a:t>
              </a:r>
              <a:r>
                <a:rPr lang="es-ES" altLang="es-PE" sz="2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que pudiera causar lesiones o enfermedades a las personas en su trabajo o a la población.</a:t>
              </a:r>
              <a:endParaRPr lang="es-MX" sz="2200" b="0" kern="12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1" name="Rectángulo 5">
            <a:extLst>
              <a:ext uri="{FF2B5EF4-FFF2-40B4-BE49-F238E27FC236}">
                <a16:creationId xmlns:a16="http://schemas.microsoft.com/office/drawing/2014/main" xmlns="" id="{98357CA5-AC89-4E12-FBA3-CAB4837DEFDE}"/>
              </a:ext>
            </a:extLst>
          </p:cNvPr>
          <p:cNvSpPr/>
          <p:nvPr/>
        </p:nvSpPr>
        <p:spPr>
          <a:xfrm>
            <a:off x="3143459" y="877726"/>
            <a:ext cx="6651621" cy="7694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s-PE" sz="4400" b="1" dirty="0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DEFINICIONES</a:t>
            </a:r>
            <a:endParaRPr lang="x-none" sz="4400" b="1" dirty="0">
              <a:solidFill>
                <a:srgbClr val="002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Picture 2" descr="Resultado de imagen para primeros auxilios">
            <a:extLst>
              <a:ext uri="{FF2B5EF4-FFF2-40B4-BE49-F238E27FC236}">
                <a16:creationId xmlns:a16="http://schemas.microsoft.com/office/drawing/2014/main" xmlns="" id="{F647C370-3765-8B4B-17FF-18B7C2D96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7947" r="6599" b="6987"/>
          <a:stretch/>
        </p:blipFill>
        <p:spPr bwMode="auto">
          <a:xfrm>
            <a:off x="3683648" y="3858825"/>
            <a:ext cx="2993349" cy="23948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9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8">
            <a:extLst>
              <a:ext uri="{FF2B5EF4-FFF2-40B4-BE49-F238E27FC236}">
                <a16:creationId xmlns:a16="http://schemas.microsoft.com/office/drawing/2014/main" xmlns="" id="{C531A296-D721-A561-7813-3819948E5568}"/>
              </a:ext>
            </a:extLst>
          </p:cNvPr>
          <p:cNvGraphicFramePr/>
          <p:nvPr>
            <p:extLst/>
          </p:nvPr>
        </p:nvGraphicFramePr>
        <p:xfrm>
          <a:off x="693152" y="1055684"/>
          <a:ext cx="6451394" cy="520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1">
            <a:extLst>
              <a:ext uri="{FF2B5EF4-FFF2-40B4-BE49-F238E27FC236}">
                <a16:creationId xmlns:a16="http://schemas.microsoft.com/office/drawing/2014/main" xmlns="" id="{540ACAB6-E79B-37F0-C70F-D175617B70DF}"/>
              </a:ext>
            </a:extLst>
          </p:cNvPr>
          <p:cNvSpPr/>
          <p:nvPr/>
        </p:nvSpPr>
        <p:spPr>
          <a:xfrm>
            <a:off x="8105513" y="2901824"/>
            <a:ext cx="3170024" cy="3825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s-PE" sz="2400" dirty="0"/>
              <a:t>Accidente Leve.</a:t>
            </a:r>
          </a:p>
          <a:p>
            <a:r>
              <a:rPr lang="es-PE" sz="2400" dirty="0"/>
              <a:t>2.   Accidente Incapacitante:</a:t>
            </a:r>
          </a:p>
          <a:p>
            <a:r>
              <a:rPr lang="es-PE" sz="2400" dirty="0"/>
              <a:t>      2.1. Total Temporal.</a:t>
            </a:r>
          </a:p>
          <a:p>
            <a:r>
              <a:rPr lang="es-PE" sz="2400" dirty="0"/>
              <a:t>      2.2. Parcial Permanente.</a:t>
            </a:r>
          </a:p>
          <a:p>
            <a:r>
              <a:rPr lang="es-PE" sz="2400" dirty="0"/>
              <a:t>      2.3. Total Permanente.</a:t>
            </a:r>
          </a:p>
          <a:p>
            <a:r>
              <a:rPr lang="es-PE" sz="2400" dirty="0"/>
              <a:t>3.   Accidente Mortal.</a:t>
            </a:r>
          </a:p>
        </p:txBody>
      </p:sp>
      <p:sp>
        <p:nvSpPr>
          <p:cNvPr id="6" name="Rectángulo 17">
            <a:extLst>
              <a:ext uri="{FF2B5EF4-FFF2-40B4-BE49-F238E27FC236}">
                <a16:creationId xmlns:a16="http://schemas.microsoft.com/office/drawing/2014/main" xmlns="" id="{7E8DF622-9377-4556-C7E5-B7954AB4BD85}"/>
              </a:ext>
            </a:extLst>
          </p:cNvPr>
          <p:cNvSpPr/>
          <p:nvPr/>
        </p:nvSpPr>
        <p:spPr>
          <a:xfrm>
            <a:off x="779382" y="6284676"/>
            <a:ext cx="6079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MX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Glosario de Términos del D.S. N° 005-2012-TR, Reglamento de la Ley N° 29783, Ley de Seguridad y Salud en el Trabajo</a:t>
            </a: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xmlns="" id="{62CC2FDD-753D-AD96-4058-9E871742159C}"/>
              </a:ext>
            </a:extLst>
          </p:cNvPr>
          <p:cNvSpPr/>
          <p:nvPr/>
        </p:nvSpPr>
        <p:spPr>
          <a:xfrm>
            <a:off x="8071941" y="1717639"/>
            <a:ext cx="30570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altLang="es-PE" sz="2000" dirty="0">
                <a:latin typeface="Arial Body"/>
              </a:rPr>
              <a:t>Según </a:t>
            </a:r>
            <a:r>
              <a:rPr lang="es-PE" altLang="es-PE" sz="2000" b="1" u="sng" dirty="0">
                <a:latin typeface="Arial Body"/>
              </a:rPr>
              <a:t>SU GRAVEDAD</a:t>
            </a:r>
            <a:r>
              <a:rPr lang="es-PE" altLang="es-PE" sz="2000" dirty="0">
                <a:latin typeface="Arial Body"/>
              </a:rPr>
              <a:t>, los accidentes de trabajo pueden ser:</a:t>
            </a:r>
            <a:endParaRPr lang="es-MX" sz="2000" dirty="0">
              <a:latin typeface="Arial Body"/>
            </a:endParaRP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xmlns="" id="{BAF7A2BE-EF63-1723-32F5-665F68E630E5}"/>
              </a:ext>
            </a:extLst>
          </p:cNvPr>
          <p:cNvSpPr/>
          <p:nvPr/>
        </p:nvSpPr>
        <p:spPr>
          <a:xfrm>
            <a:off x="3038904" y="927524"/>
            <a:ext cx="6651621" cy="7694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s-PE" sz="4400" b="1" dirty="0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DEFINICIONES</a:t>
            </a:r>
            <a:endParaRPr lang="x-none" sz="4400" b="1" dirty="0">
              <a:solidFill>
                <a:srgbClr val="002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3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esultado de imagen para FECHAS">
            <a:extLst>
              <a:ext uri="{FF2B5EF4-FFF2-40B4-BE49-F238E27FC236}">
                <a16:creationId xmlns:a16="http://schemas.microsoft.com/office/drawing/2014/main" xmlns="" id="{3481D652-4D64-EC8E-7415-F6B73F935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92" y="5360810"/>
            <a:ext cx="1037451" cy="1037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7">
            <a:extLst>
              <a:ext uri="{FF2B5EF4-FFF2-40B4-BE49-F238E27FC236}">
                <a16:creationId xmlns:a16="http://schemas.microsoft.com/office/drawing/2014/main" xmlns="" id="{98F6CCE9-C1A2-FC35-F4E7-B87F7D6F85BA}"/>
              </a:ext>
            </a:extLst>
          </p:cNvPr>
          <p:cNvGraphicFramePr/>
          <p:nvPr>
            <p:extLst/>
          </p:nvPr>
        </p:nvGraphicFramePr>
        <p:xfrm>
          <a:off x="250521" y="187890"/>
          <a:ext cx="11558163" cy="3731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 descr="Resultado de imagen para FECHAS">
            <a:extLst>
              <a:ext uri="{FF2B5EF4-FFF2-40B4-BE49-F238E27FC236}">
                <a16:creationId xmlns:a16="http://schemas.microsoft.com/office/drawing/2014/main" xmlns="" id="{194077EF-8226-B2EF-E62D-07C31B0FE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2" y="3919738"/>
            <a:ext cx="921516" cy="921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FECHAS">
            <a:extLst>
              <a:ext uri="{FF2B5EF4-FFF2-40B4-BE49-F238E27FC236}">
                <a16:creationId xmlns:a16="http://schemas.microsoft.com/office/drawing/2014/main" xmlns="" id="{0E3596EE-4E56-9453-AC69-97AC66A91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64" y="5356754"/>
            <a:ext cx="1064120" cy="1064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ccidente de trabajo leve">
            <a:extLst>
              <a:ext uri="{FF2B5EF4-FFF2-40B4-BE49-F238E27FC236}">
                <a16:creationId xmlns:a16="http://schemas.microsoft.com/office/drawing/2014/main" xmlns="" id="{C968F6E7-86A8-8432-D8E4-61B0DA36C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23" y="4082368"/>
            <a:ext cx="2984720" cy="22385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n para FECHAS">
            <a:extLst>
              <a:ext uri="{FF2B5EF4-FFF2-40B4-BE49-F238E27FC236}">
                <a16:creationId xmlns:a16="http://schemas.microsoft.com/office/drawing/2014/main" xmlns="" id="{CA51F6ED-9E38-E70D-48BA-0184D4EC2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63" y="3913905"/>
            <a:ext cx="921517" cy="92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n para accidente de trabajo mortal">
            <a:extLst>
              <a:ext uri="{FF2B5EF4-FFF2-40B4-BE49-F238E27FC236}">
                <a16:creationId xmlns:a16="http://schemas.microsoft.com/office/drawing/2014/main" xmlns="" id="{5A3C4E54-571C-426A-739E-D91CC7D7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57" y="4013357"/>
            <a:ext cx="3008985" cy="2244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0DF845-84AB-4F75-EB64-8A3D2F49801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2872" t="28000" r="7132" b="40321"/>
          <a:stretch/>
        </p:blipFill>
        <p:spPr>
          <a:xfrm>
            <a:off x="663758" y="4027067"/>
            <a:ext cx="3032777" cy="2172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8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xmlns="" id="{1E9AB5AC-4B0B-398F-5B2B-4A23392B23AB}"/>
              </a:ext>
            </a:extLst>
          </p:cNvPr>
          <p:cNvSpPr/>
          <p:nvPr/>
        </p:nvSpPr>
        <p:spPr>
          <a:xfrm>
            <a:off x="2811378" y="1242313"/>
            <a:ext cx="6569244" cy="1323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sz="4000" b="1" dirty="0" smtClean="0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COMITÉ DE SEGURIDAD Y SALUD EN EL TRABAJO</a:t>
            </a:r>
            <a:endParaRPr lang="x-none" sz="4000" b="1" dirty="0">
              <a:solidFill>
                <a:srgbClr val="002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78FEB2F0-CC30-4305-B3BA-9B4A7ED4A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750462"/>
              </p:ext>
            </p:extLst>
          </p:nvPr>
        </p:nvGraphicFramePr>
        <p:xfrm>
          <a:off x="564560" y="2490472"/>
          <a:ext cx="5736652" cy="404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/>
          <a:srcRect l="51832" t="25611" r="33391" b="56568"/>
          <a:stretch/>
        </p:blipFill>
        <p:spPr>
          <a:xfrm>
            <a:off x="10483913" y="875855"/>
            <a:ext cx="1801640" cy="122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xmlns="" id="{F3A86D04-8C4A-C4AB-32B4-A0511F6E3C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06" t="46996" r="8622" b="14931"/>
          <a:stretch/>
        </p:blipFill>
        <p:spPr>
          <a:xfrm>
            <a:off x="6562720" y="3238405"/>
            <a:ext cx="5215838" cy="2546774"/>
          </a:xfrm>
          <a:prstGeom prst="rect">
            <a:avLst/>
          </a:prstGeom>
          <a:ln w="38100">
            <a:solidFill>
              <a:srgbClr val="FF8C00"/>
            </a:solidFill>
            <a:prstDash val="dash"/>
          </a:ln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B8A79DAE-AD4C-3F43-2E26-E98CA5858CEC}"/>
              </a:ext>
            </a:extLst>
          </p:cNvPr>
          <p:cNvSpPr txBox="1"/>
          <p:nvPr/>
        </p:nvSpPr>
        <p:spPr>
          <a:xfrm>
            <a:off x="6474585" y="5962499"/>
            <a:ext cx="5095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b="1" i="1" dirty="0">
                <a:solidFill>
                  <a:srgbClr val="002C77"/>
                </a:solidFill>
              </a:rPr>
              <a:t>FUENTE: </a:t>
            </a:r>
            <a:r>
              <a:rPr lang="es-PE" i="1" dirty="0">
                <a:solidFill>
                  <a:srgbClr val="002C77"/>
                </a:solidFill>
              </a:rPr>
              <a:t>Artículo 29 de la Ley Nº 29783, Ley de SST. </a:t>
            </a:r>
            <a:endParaRPr lang="en-US" i="1" dirty="0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2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>
            <a:extLst>
              <a:ext uri="{FF2B5EF4-FFF2-40B4-BE49-F238E27FC236}">
                <a16:creationId xmlns:a16="http://schemas.microsoft.com/office/drawing/2014/main" xmlns="" id="{D4245E2B-D2A3-173E-FCEA-41F12AA08AE0}"/>
              </a:ext>
            </a:extLst>
          </p:cNvPr>
          <p:cNvSpPr/>
          <p:nvPr/>
        </p:nvSpPr>
        <p:spPr>
          <a:xfrm>
            <a:off x="613164" y="2757450"/>
            <a:ext cx="4025178" cy="20621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002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DOCUMENTOS DEL SISTEMA DE GESTIÓN DE SEGURIDAD Y SALUD EN EL TRABAJO</a:t>
            </a:r>
          </a:p>
        </p:txBody>
      </p:sp>
      <p:graphicFrame>
        <p:nvGraphicFramePr>
          <p:cNvPr id="3" name="Diagrama 6">
            <a:extLst>
              <a:ext uri="{FF2B5EF4-FFF2-40B4-BE49-F238E27FC236}">
                <a16:creationId xmlns:a16="http://schemas.microsoft.com/office/drawing/2014/main" xmlns="" id="{3726E15C-A534-904F-5F87-7AF996AA7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583481"/>
              </p:ext>
            </p:extLst>
          </p:nvPr>
        </p:nvGraphicFramePr>
        <p:xfrm>
          <a:off x="2043541" y="508575"/>
          <a:ext cx="12911979" cy="6129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7F92B889-F3DA-2E41-A9FA-C402B1236536}"/>
              </a:ext>
            </a:extLst>
          </p:cNvPr>
          <p:cNvSpPr txBox="1"/>
          <p:nvPr/>
        </p:nvSpPr>
        <p:spPr>
          <a:xfrm>
            <a:off x="439065" y="5967197"/>
            <a:ext cx="5534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PE" sz="1600" b="1" i="1" dirty="0">
                <a:solidFill>
                  <a:srgbClr val="002C77"/>
                </a:solidFill>
              </a:rPr>
              <a:t>FUENTE: </a:t>
            </a:r>
            <a:r>
              <a:rPr lang="es-PE" sz="1600" i="1" dirty="0" smtClean="0">
                <a:solidFill>
                  <a:srgbClr val="002C77"/>
                </a:solidFill>
              </a:rPr>
              <a:t>Artículo 32 del </a:t>
            </a:r>
            <a:r>
              <a:rPr lang="es-PE" sz="1600" i="1" dirty="0">
                <a:solidFill>
                  <a:srgbClr val="002C77"/>
                </a:solidFill>
              </a:rPr>
              <a:t>Decreto Supremo Nº 005-2012-TR</a:t>
            </a:r>
            <a:r>
              <a:rPr lang="es-PE" sz="1600" i="1" dirty="0" smtClean="0">
                <a:solidFill>
                  <a:srgbClr val="002C77"/>
                </a:solidFill>
              </a:rPr>
              <a:t>, que aprueba el </a:t>
            </a:r>
            <a:r>
              <a:rPr lang="es-PE" sz="1600" i="1" dirty="0">
                <a:solidFill>
                  <a:srgbClr val="002C77"/>
                </a:solidFill>
              </a:rPr>
              <a:t>Reglamento de la Ley Nº 29783, Ley de SST.</a:t>
            </a:r>
            <a:endParaRPr lang="en-US" sz="1600" i="1" dirty="0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8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3474</Words>
  <Application>Microsoft Office PowerPoint</Application>
  <PresentationFormat>Panorámica</PresentationFormat>
  <Paragraphs>456</Paragraphs>
  <Slides>30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3" baseType="lpstr">
      <vt:lpstr>Arial</vt:lpstr>
      <vt:lpstr>Arial Body</vt:lpstr>
      <vt:lpstr>Arial MT</vt:lpstr>
      <vt:lpstr>Arial Narrow</vt:lpstr>
      <vt:lpstr>Calibri</vt:lpstr>
      <vt:lpstr>Calibri Light</vt:lpstr>
      <vt:lpstr>Century Gothic</vt:lpstr>
      <vt:lpstr>Gotham Rounded Bold</vt:lpstr>
      <vt:lpstr>Gotham Rounded Book</vt:lpstr>
      <vt:lpstr>Symbol</vt:lpstr>
      <vt:lpstr>Times New Roman</vt:lpstr>
      <vt:lpstr>Wingdings</vt:lpstr>
      <vt:lpstr>Tema de Office</vt:lpstr>
      <vt:lpstr>TEMA: INDUCCIÓN DE SEGURIDAD Y SALUD EN EL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Armando Falcon Capcha</dc:creator>
  <cp:lastModifiedBy>ODTH 05</cp:lastModifiedBy>
  <cp:revision>145</cp:revision>
  <cp:lastPrinted>2023-01-17T20:43:39Z</cp:lastPrinted>
  <dcterms:created xsi:type="dcterms:W3CDTF">2022-12-17T00:50:31Z</dcterms:created>
  <dcterms:modified xsi:type="dcterms:W3CDTF">2023-11-30T16:09:22Z</dcterms:modified>
</cp:coreProperties>
</file>