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6" r:id="rId3"/>
    <p:sldId id="284" r:id="rId4"/>
    <p:sldId id="295" r:id="rId5"/>
    <p:sldId id="286" r:id="rId6"/>
    <p:sldId id="275" r:id="rId7"/>
    <p:sldId id="297" r:id="rId8"/>
    <p:sldId id="282" r:id="rId9"/>
    <p:sldId id="298" r:id="rId10"/>
    <p:sldId id="279" r:id="rId11"/>
    <p:sldId id="299" r:id="rId12"/>
    <p:sldId id="300" r:id="rId13"/>
    <p:sldId id="301" r:id="rId14"/>
    <p:sldId id="302" r:id="rId15"/>
    <p:sldId id="303" r:id="rId16"/>
    <p:sldId id="283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DF36C-1810-4F6B-BC1D-99340D0325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D05B7A1-8F29-4F1B-A7D2-2B2819E82BA4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Ss4. Gestión del Rendimiento</a:t>
          </a:r>
          <a:endParaRPr lang="es-PE" sz="2000" dirty="0"/>
        </a:p>
      </dgm:t>
    </dgm:pt>
    <dgm:pt modelId="{61966E28-4DAD-4DA6-955A-841E00EFA3F3}" type="parTrans" cxnId="{FE1384AB-E092-4B97-8BEC-ED714D97462C}">
      <dgm:prSet/>
      <dgm:spPr/>
      <dgm:t>
        <a:bodyPr/>
        <a:lstStyle/>
        <a:p>
          <a:endParaRPr lang="es-PE"/>
        </a:p>
      </dgm:t>
    </dgm:pt>
    <dgm:pt modelId="{9B295538-A667-43E9-B970-A2FCCD8D52DB}" type="sibTrans" cxnId="{FE1384AB-E092-4B97-8BEC-ED714D97462C}">
      <dgm:prSet/>
      <dgm:spPr/>
      <dgm:t>
        <a:bodyPr/>
        <a:lstStyle/>
        <a:p>
          <a:endParaRPr lang="es-PE"/>
        </a:p>
      </dgm:t>
    </dgm:pt>
    <dgm:pt modelId="{5C41977A-58E3-4A41-B378-4CEFD728D00D}">
      <dgm:prSet phldrT="[Texto]" custT="1"/>
      <dgm:spPr/>
      <dgm:t>
        <a:bodyPr/>
        <a:lstStyle/>
        <a:p>
          <a:r>
            <a:rPr lang="es-PE" sz="2000" dirty="0">
              <a:latin typeface="Arial" panose="020B0604020202020204" pitchFamily="34" charset="0"/>
              <a:cs typeface="Arial" panose="020B0604020202020204" pitchFamily="34" charset="0"/>
            </a:rPr>
            <a:t>14. Evaluación de Desempeño</a:t>
          </a:r>
        </a:p>
      </dgm:t>
    </dgm:pt>
    <dgm:pt modelId="{E39E612F-F80A-4197-8AB4-28EBA09CCA1B}" type="parTrans" cxnId="{355A5DB9-87EF-4994-BA61-8183BCF62B6A}">
      <dgm:prSet/>
      <dgm:spPr/>
      <dgm:t>
        <a:bodyPr/>
        <a:lstStyle/>
        <a:p>
          <a:endParaRPr lang="es-PE"/>
        </a:p>
      </dgm:t>
    </dgm:pt>
    <dgm:pt modelId="{FDA111C6-94D2-462E-90DC-7F813A49E296}" type="sibTrans" cxnId="{355A5DB9-87EF-4994-BA61-8183BCF62B6A}">
      <dgm:prSet/>
      <dgm:spPr/>
      <dgm:t>
        <a:bodyPr/>
        <a:lstStyle/>
        <a:p>
          <a:endParaRPr lang="es-PE"/>
        </a:p>
      </dgm:t>
    </dgm:pt>
    <dgm:pt modelId="{F42FFFA7-A750-4CFD-9F79-0BADFF5049E5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Ss6. Gestión del desarrollo y capacitación</a:t>
          </a:r>
          <a:endParaRPr lang="es-PE" sz="2000" dirty="0"/>
        </a:p>
      </dgm:t>
    </dgm:pt>
    <dgm:pt modelId="{B6EA9BE0-928B-4629-BB56-649708F02DDE}" type="parTrans" cxnId="{9D641FAE-1B77-49BE-BD22-255D0028A76B}">
      <dgm:prSet/>
      <dgm:spPr/>
      <dgm:t>
        <a:bodyPr/>
        <a:lstStyle/>
        <a:p>
          <a:endParaRPr lang="es-PE"/>
        </a:p>
      </dgm:t>
    </dgm:pt>
    <dgm:pt modelId="{9F3C9277-CE5C-40BE-89E9-6FADE1168F37}" type="sibTrans" cxnId="{9D641FAE-1B77-49BE-BD22-255D0028A76B}">
      <dgm:prSet/>
      <dgm:spPr/>
      <dgm:t>
        <a:bodyPr/>
        <a:lstStyle/>
        <a:p>
          <a:endParaRPr lang="es-PE"/>
        </a:p>
      </dgm:t>
    </dgm:pt>
    <dgm:pt modelId="{E7D46A45-958F-4AD0-BE72-4E56B749D858}">
      <dgm:prSet phldrT="[Texto]" custT="1"/>
      <dgm:spPr/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17. Capacitación</a:t>
          </a:r>
          <a:endParaRPr lang="es-PE" sz="2000" b="0" dirty="0"/>
        </a:p>
      </dgm:t>
    </dgm:pt>
    <dgm:pt modelId="{E0A8467B-CF89-4AA3-AD42-5EF799B6903B}" type="parTrans" cxnId="{A8F11F71-697F-4C0F-9D96-BBAF32F00002}">
      <dgm:prSet/>
      <dgm:spPr/>
      <dgm:t>
        <a:bodyPr/>
        <a:lstStyle/>
        <a:p>
          <a:endParaRPr lang="es-PE"/>
        </a:p>
      </dgm:t>
    </dgm:pt>
    <dgm:pt modelId="{CAA138D1-3764-402A-9F2C-C338DADB7657}" type="sibTrans" cxnId="{A8F11F71-697F-4C0F-9D96-BBAF32F00002}">
      <dgm:prSet/>
      <dgm:spPr/>
      <dgm:t>
        <a:bodyPr/>
        <a:lstStyle/>
        <a:p>
          <a:endParaRPr lang="es-PE"/>
        </a:p>
      </dgm:t>
    </dgm:pt>
    <dgm:pt modelId="{B947EF2F-FE9E-4D86-A0EA-DA113F24BCA2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Ss7. Gestión de relaciones humanas y sociales</a:t>
          </a:r>
          <a:endParaRPr lang="es-PE" sz="2000" dirty="0"/>
        </a:p>
      </dgm:t>
    </dgm:pt>
    <dgm:pt modelId="{301DF82D-AF9E-439F-997F-FE505B286CE2}" type="parTrans" cxnId="{EFBEACEE-02CE-4395-AE1C-ED20064426A2}">
      <dgm:prSet/>
      <dgm:spPr/>
      <dgm:t>
        <a:bodyPr/>
        <a:lstStyle/>
        <a:p>
          <a:endParaRPr lang="es-PE"/>
        </a:p>
      </dgm:t>
    </dgm:pt>
    <dgm:pt modelId="{F2C3A0EF-DD34-4793-9647-2E269F131987}" type="sibTrans" cxnId="{EFBEACEE-02CE-4395-AE1C-ED20064426A2}">
      <dgm:prSet/>
      <dgm:spPr/>
      <dgm:t>
        <a:bodyPr/>
        <a:lstStyle/>
        <a:p>
          <a:endParaRPr lang="es-PE"/>
        </a:p>
      </dgm:t>
    </dgm:pt>
    <dgm:pt modelId="{4369FD22-14E4-4AE6-B32B-948AF64CC66C}">
      <dgm:prSet phldrT="[Texto]" custT="1"/>
      <dgm:spPr>
        <a:noFill/>
      </dgm:spPr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20. Seguridad y salud en el trabajo</a:t>
          </a:r>
          <a:endParaRPr lang="es-PE" sz="2000" b="0" dirty="0"/>
        </a:p>
      </dgm:t>
    </dgm:pt>
    <dgm:pt modelId="{0D9E1DF1-7929-4B2D-A8E5-DCA1C8355B2D}" type="parTrans" cxnId="{78DC07CE-DCBF-4F86-9921-04752CC6B9E6}">
      <dgm:prSet/>
      <dgm:spPr/>
      <dgm:t>
        <a:bodyPr/>
        <a:lstStyle/>
        <a:p>
          <a:endParaRPr lang="es-PE"/>
        </a:p>
      </dgm:t>
    </dgm:pt>
    <dgm:pt modelId="{F7F16B69-15FD-4DAE-A6C2-F77FF3BAC740}" type="sibTrans" cxnId="{78DC07CE-DCBF-4F86-9921-04752CC6B9E6}">
      <dgm:prSet/>
      <dgm:spPr/>
      <dgm:t>
        <a:bodyPr/>
        <a:lstStyle/>
        <a:p>
          <a:endParaRPr lang="es-PE"/>
        </a:p>
      </dgm:t>
    </dgm:pt>
    <dgm:pt modelId="{536FB193-A159-4800-912D-409523969A9E}">
      <dgm:prSet custT="1"/>
      <dgm:spPr>
        <a:noFill/>
      </dgm:spPr>
      <dgm:t>
        <a:bodyPr/>
        <a:lstStyle/>
        <a:p>
          <a:r>
            <a:rPr lang="es-PE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21. Bienestar social</a:t>
          </a:r>
        </a:p>
      </dgm:t>
    </dgm:pt>
    <dgm:pt modelId="{8CE94D43-04CA-4C99-864F-D80537A347DE}" type="parTrans" cxnId="{1730D917-C48E-4B90-9BA3-FF0F8146D075}">
      <dgm:prSet/>
      <dgm:spPr/>
      <dgm:t>
        <a:bodyPr/>
        <a:lstStyle/>
        <a:p>
          <a:endParaRPr lang="es-PE"/>
        </a:p>
      </dgm:t>
    </dgm:pt>
    <dgm:pt modelId="{678FA198-A5C4-4F77-BE53-79474B9C6AA5}" type="sibTrans" cxnId="{1730D917-C48E-4B90-9BA3-FF0F8146D075}">
      <dgm:prSet/>
      <dgm:spPr/>
      <dgm:t>
        <a:bodyPr/>
        <a:lstStyle/>
        <a:p>
          <a:endParaRPr lang="es-PE"/>
        </a:p>
      </dgm:t>
    </dgm:pt>
    <dgm:pt modelId="{7FE406D1-98C9-4BD6-95CA-B9BFDF1C69CD}">
      <dgm:prSet custT="1"/>
      <dgm:spPr>
        <a:noFill/>
      </dgm:spPr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22. Cultura y clima organizacional</a:t>
          </a:r>
          <a:endParaRPr lang="es-PE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1F02D7-876A-44B0-8519-9836EB7DC207}" type="parTrans" cxnId="{954FDDCF-5DF8-4EB1-805F-703F053F88ED}">
      <dgm:prSet/>
      <dgm:spPr/>
      <dgm:t>
        <a:bodyPr/>
        <a:lstStyle/>
        <a:p>
          <a:endParaRPr lang="es-PE"/>
        </a:p>
      </dgm:t>
    </dgm:pt>
    <dgm:pt modelId="{46ED2510-B485-41CC-9348-AA16AEDE3EF4}" type="sibTrans" cxnId="{954FDDCF-5DF8-4EB1-805F-703F053F88ED}">
      <dgm:prSet/>
      <dgm:spPr/>
      <dgm:t>
        <a:bodyPr/>
        <a:lstStyle/>
        <a:p>
          <a:endParaRPr lang="es-PE"/>
        </a:p>
      </dgm:t>
    </dgm:pt>
    <dgm:pt modelId="{20C71127-DBFD-423C-8BA3-19B3F4C191BA}" type="pres">
      <dgm:prSet presAssocID="{2BEDF36C-1810-4F6B-BC1D-99340D0325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B9BFCBA-7121-426D-8618-71170B27CF3E}" type="pres">
      <dgm:prSet presAssocID="{8D05B7A1-8F29-4F1B-A7D2-2B2819E82BA4}" presName="parentText" presStyleLbl="node1" presStyleIdx="0" presStyleCnt="3" custScaleY="5752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1E9761-517D-43A2-8A77-2BA91565AF94}" type="pres">
      <dgm:prSet presAssocID="{8D05B7A1-8F29-4F1B-A7D2-2B2819E82BA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C16A64-17A3-4B3B-A523-1759D246EB12}" type="pres">
      <dgm:prSet presAssocID="{F42FFFA7-A750-4CFD-9F79-0BADFF5049E5}" presName="parentText" presStyleLbl="node1" presStyleIdx="1" presStyleCnt="3" custScaleY="52516" custLinFactNeighborY="-5146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3DB493-E08B-4679-97A7-42FB385EB137}" type="pres">
      <dgm:prSet presAssocID="{F42FFFA7-A750-4CFD-9F79-0BADFF5049E5}" presName="childText" presStyleLbl="revTx" presStyleIdx="1" presStyleCnt="3" custLinFactNeighborY="-361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ECE79F-9A5E-4CF0-B4D7-4B8A90EA8CF7}" type="pres">
      <dgm:prSet presAssocID="{B947EF2F-FE9E-4D86-A0EA-DA113F24BCA2}" presName="parentText" presStyleLbl="node1" presStyleIdx="2" presStyleCnt="3" custScaleY="51292" custLinFactNeighborY="-9635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94F5EE8-7E8E-4A2E-9181-240199146CFB}" type="pres">
      <dgm:prSet presAssocID="{B947EF2F-FE9E-4D86-A0EA-DA113F24BCA2}" presName="childText" presStyleLbl="revTx" presStyleIdx="2" presStyleCnt="3" custLinFactNeighborX="1082" custLinFactNeighborY="-7876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0CCA494-C676-490A-8A43-59487445FBE7}" type="presOf" srcId="{F42FFFA7-A750-4CFD-9F79-0BADFF5049E5}" destId="{10C16A64-17A3-4B3B-A523-1759D246EB12}" srcOrd="0" destOrd="0" presId="urn:microsoft.com/office/officeart/2005/8/layout/vList2"/>
    <dgm:cxn modelId="{35EE88DC-F5B3-4436-AAB2-92FF30523507}" type="presOf" srcId="{536FB193-A159-4800-912D-409523969A9E}" destId="{D94F5EE8-7E8E-4A2E-9181-240199146CFB}" srcOrd="0" destOrd="1" presId="urn:microsoft.com/office/officeart/2005/8/layout/vList2"/>
    <dgm:cxn modelId="{954FDDCF-5DF8-4EB1-805F-703F053F88ED}" srcId="{B947EF2F-FE9E-4D86-A0EA-DA113F24BCA2}" destId="{7FE406D1-98C9-4BD6-95CA-B9BFDF1C69CD}" srcOrd="2" destOrd="0" parTransId="{331F02D7-876A-44B0-8519-9836EB7DC207}" sibTransId="{46ED2510-B485-41CC-9348-AA16AEDE3EF4}"/>
    <dgm:cxn modelId="{4EDF4F49-482B-4B61-A6CB-D48580BF7CFF}" type="presOf" srcId="{8D05B7A1-8F29-4F1B-A7D2-2B2819E82BA4}" destId="{1B9BFCBA-7121-426D-8618-71170B27CF3E}" srcOrd="0" destOrd="0" presId="urn:microsoft.com/office/officeart/2005/8/layout/vList2"/>
    <dgm:cxn modelId="{0241BC91-8998-49CE-B351-ADB525C93627}" type="presOf" srcId="{B947EF2F-FE9E-4D86-A0EA-DA113F24BCA2}" destId="{98ECE79F-9A5E-4CF0-B4D7-4B8A90EA8CF7}" srcOrd="0" destOrd="0" presId="urn:microsoft.com/office/officeart/2005/8/layout/vList2"/>
    <dgm:cxn modelId="{15559D9B-0D8F-421E-BCA7-58CED9680934}" type="presOf" srcId="{E7D46A45-958F-4AD0-BE72-4E56B749D858}" destId="{CD3DB493-E08B-4679-97A7-42FB385EB137}" srcOrd="0" destOrd="0" presId="urn:microsoft.com/office/officeart/2005/8/layout/vList2"/>
    <dgm:cxn modelId="{A8F11F71-697F-4C0F-9D96-BBAF32F00002}" srcId="{F42FFFA7-A750-4CFD-9F79-0BADFF5049E5}" destId="{E7D46A45-958F-4AD0-BE72-4E56B749D858}" srcOrd="0" destOrd="0" parTransId="{E0A8467B-CF89-4AA3-AD42-5EF799B6903B}" sibTransId="{CAA138D1-3764-402A-9F2C-C338DADB7657}"/>
    <dgm:cxn modelId="{FE1384AB-E092-4B97-8BEC-ED714D97462C}" srcId="{2BEDF36C-1810-4F6B-BC1D-99340D0325D3}" destId="{8D05B7A1-8F29-4F1B-A7D2-2B2819E82BA4}" srcOrd="0" destOrd="0" parTransId="{61966E28-4DAD-4DA6-955A-841E00EFA3F3}" sibTransId="{9B295538-A667-43E9-B970-A2FCCD8D52DB}"/>
    <dgm:cxn modelId="{E94C7BE9-7FD3-4B04-A943-66A2058B1539}" type="presOf" srcId="{4369FD22-14E4-4AE6-B32B-948AF64CC66C}" destId="{D94F5EE8-7E8E-4A2E-9181-240199146CFB}" srcOrd="0" destOrd="0" presId="urn:microsoft.com/office/officeart/2005/8/layout/vList2"/>
    <dgm:cxn modelId="{355A5DB9-87EF-4994-BA61-8183BCF62B6A}" srcId="{8D05B7A1-8F29-4F1B-A7D2-2B2819E82BA4}" destId="{5C41977A-58E3-4A41-B378-4CEFD728D00D}" srcOrd="0" destOrd="0" parTransId="{E39E612F-F80A-4197-8AB4-28EBA09CCA1B}" sibTransId="{FDA111C6-94D2-462E-90DC-7F813A49E296}"/>
    <dgm:cxn modelId="{DD674332-CABB-43BB-9940-897CCD66B6E3}" type="presOf" srcId="{5C41977A-58E3-4A41-B378-4CEFD728D00D}" destId="{501E9761-517D-43A2-8A77-2BA91565AF94}" srcOrd="0" destOrd="0" presId="urn:microsoft.com/office/officeart/2005/8/layout/vList2"/>
    <dgm:cxn modelId="{78DC07CE-DCBF-4F86-9921-04752CC6B9E6}" srcId="{B947EF2F-FE9E-4D86-A0EA-DA113F24BCA2}" destId="{4369FD22-14E4-4AE6-B32B-948AF64CC66C}" srcOrd="0" destOrd="0" parTransId="{0D9E1DF1-7929-4B2D-A8E5-DCA1C8355B2D}" sibTransId="{F7F16B69-15FD-4DAE-A6C2-F77FF3BAC740}"/>
    <dgm:cxn modelId="{1730D917-C48E-4B90-9BA3-FF0F8146D075}" srcId="{B947EF2F-FE9E-4D86-A0EA-DA113F24BCA2}" destId="{536FB193-A159-4800-912D-409523969A9E}" srcOrd="1" destOrd="0" parTransId="{8CE94D43-04CA-4C99-864F-D80537A347DE}" sibTransId="{678FA198-A5C4-4F77-BE53-79474B9C6AA5}"/>
    <dgm:cxn modelId="{9D641FAE-1B77-49BE-BD22-255D0028A76B}" srcId="{2BEDF36C-1810-4F6B-BC1D-99340D0325D3}" destId="{F42FFFA7-A750-4CFD-9F79-0BADFF5049E5}" srcOrd="1" destOrd="0" parTransId="{B6EA9BE0-928B-4629-BB56-649708F02DDE}" sibTransId="{9F3C9277-CE5C-40BE-89E9-6FADE1168F37}"/>
    <dgm:cxn modelId="{AABF4F0C-561E-4294-B035-C07F39198BB9}" type="presOf" srcId="{7FE406D1-98C9-4BD6-95CA-B9BFDF1C69CD}" destId="{D94F5EE8-7E8E-4A2E-9181-240199146CFB}" srcOrd="0" destOrd="2" presId="urn:microsoft.com/office/officeart/2005/8/layout/vList2"/>
    <dgm:cxn modelId="{EFBEACEE-02CE-4395-AE1C-ED20064426A2}" srcId="{2BEDF36C-1810-4F6B-BC1D-99340D0325D3}" destId="{B947EF2F-FE9E-4D86-A0EA-DA113F24BCA2}" srcOrd="2" destOrd="0" parTransId="{301DF82D-AF9E-439F-997F-FE505B286CE2}" sibTransId="{F2C3A0EF-DD34-4793-9647-2E269F131987}"/>
    <dgm:cxn modelId="{BC7BF3A0-B25D-4786-8245-14CCDC521448}" type="presOf" srcId="{2BEDF36C-1810-4F6B-BC1D-99340D0325D3}" destId="{20C71127-DBFD-423C-8BA3-19B3F4C191BA}" srcOrd="0" destOrd="0" presId="urn:microsoft.com/office/officeart/2005/8/layout/vList2"/>
    <dgm:cxn modelId="{026F82E6-B26F-4E21-98CE-1584D39DFFC1}" type="presParOf" srcId="{20C71127-DBFD-423C-8BA3-19B3F4C191BA}" destId="{1B9BFCBA-7121-426D-8618-71170B27CF3E}" srcOrd="0" destOrd="0" presId="urn:microsoft.com/office/officeart/2005/8/layout/vList2"/>
    <dgm:cxn modelId="{3AF76090-6BCF-4DCC-B492-CC9D9E3EA956}" type="presParOf" srcId="{20C71127-DBFD-423C-8BA3-19B3F4C191BA}" destId="{501E9761-517D-43A2-8A77-2BA91565AF94}" srcOrd="1" destOrd="0" presId="urn:microsoft.com/office/officeart/2005/8/layout/vList2"/>
    <dgm:cxn modelId="{B211A02B-7889-41CC-A4BA-3B73A1674E96}" type="presParOf" srcId="{20C71127-DBFD-423C-8BA3-19B3F4C191BA}" destId="{10C16A64-17A3-4B3B-A523-1759D246EB12}" srcOrd="2" destOrd="0" presId="urn:microsoft.com/office/officeart/2005/8/layout/vList2"/>
    <dgm:cxn modelId="{2762A63D-4B17-4703-BC30-84738D09C36B}" type="presParOf" srcId="{20C71127-DBFD-423C-8BA3-19B3F4C191BA}" destId="{CD3DB493-E08B-4679-97A7-42FB385EB137}" srcOrd="3" destOrd="0" presId="urn:microsoft.com/office/officeart/2005/8/layout/vList2"/>
    <dgm:cxn modelId="{80307B3C-3439-4911-B59E-58C0EE495991}" type="presParOf" srcId="{20C71127-DBFD-423C-8BA3-19B3F4C191BA}" destId="{98ECE79F-9A5E-4CF0-B4D7-4B8A90EA8CF7}" srcOrd="4" destOrd="0" presId="urn:microsoft.com/office/officeart/2005/8/layout/vList2"/>
    <dgm:cxn modelId="{08C58049-270A-4F34-B33B-7F2A83421401}" type="presParOf" srcId="{20C71127-DBFD-423C-8BA3-19B3F4C191BA}" destId="{D94F5EE8-7E8E-4A2E-9181-240199146C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8E1A1-7857-4B56-80D9-BB8C6812FF6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43DE5B93-0053-4442-9B56-3C302CB471A2}">
      <dgm:prSet phldrT="[Texto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PE" sz="2400" b="1" dirty="0"/>
            <a:t>Actividades de Confraternidad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PE" sz="2400" dirty="0"/>
            <a:t>Diversas Actividades en concordancia al Calendario Cívico Institucional</a:t>
          </a:r>
          <a:endParaRPr lang="es-PE" sz="2400" b="1" dirty="0"/>
        </a:p>
      </dgm:t>
    </dgm:pt>
    <dgm:pt modelId="{B602ABFB-B160-454D-8172-52A67722FCD0}" type="parTrans" cxnId="{253339F9-0073-441C-9531-15ADFDEBF98C}">
      <dgm:prSet/>
      <dgm:spPr/>
      <dgm:t>
        <a:bodyPr/>
        <a:lstStyle/>
        <a:p>
          <a:endParaRPr lang="es-PE" sz="1200"/>
        </a:p>
      </dgm:t>
    </dgm:pt>
    <dgm:pt modelId="{190AEA1D-B8DA-46A3-88E1-6E41577C4EAC}" type="sibTrans" cxnId="{253339F9-0073-441C-9531-15ADFDEBF98C}">
      <dgm:prSet/>
      <dgm:spPr/>
      <dgm:t>
        <a:bodyPr/>
        <a:lstStyle/>
        <a:p>
          <a:endParaRPr lang="es-PE" sz="1200"/>
        </a:p>
      </dgm:t>
    </dgm:pt>
    <dgm:pt modelId="{670AEA10-EA81-4E32-8FE4-B1CC1089FD22}">
      <dgm:prSet phldrT="[Texto]" custT="1"/>
      <dgm:spPr/>
      <dgm:t>
        <a:bodyPr/>
        <a:lstStyle/>
        <a:p>
          <a:endParaRPr lang="es-PE" sz="2000" dirty="0"/>
        </a:p>
      </dgm:t>
    </dgm:pt>
    <dgm:pt modelId="{73BE17C2-9C0B-4D99-9FB4-D2404108FAEF}" type="parTrans" cxnId="{869ED219-97BF-44BC-9933-A0AEC59D8019}">
      <dgm:prSet/>
      <dgm:spPr/>
      <dgm:t>
        <a:bodyPr/>
        <a:lstStyle/>
        <a:p>
          <a:endParaRPr lang="es-PE" sz="1200"/>
        </a:p>
      </dgm:t>
    </dgm:pt>
    <dgm:pt modelId="{DCF8969F-EF83-40B4-9199-A365425960CA}" type="sibTrans" cxnId="{869ED219-97BF-44BC-9933-A0AEC59D8019}">
      <dgm:prSet/>
      <dgm:spPr/>
      <dgm:t>
        <a:bodyPr/>
        <a:lstStyle/>
        <a:p>
          <a:endParaRPr lang="es-PE" sz="1200"/>
        </a:p>
      </dgm:t>
    </dgm:pt>
    <dgm:pt modelId="{C06AA0E3-A33C-4518-8F44-D3FF177529F0}">
      <dgm:prSet phldrT="[Texto]" custT="1"/>
      <dgm:spPr/>
      <dgm:t>
        <a:bodyPr/>
        <a:lstStyle/>
        <a:p>
          <a:r>
            <a:rPr lang="es-PE" sz="2000" dirty="0"/>
            <a:t>Día internacional de la mujer</a:t>
          </a:r>
        </a:p>
      </dgm:t>
    </dgm:pt>
    <dgm:pt modelId="{4675BBE7-4726-41A9-9D4A-B95D77F5817C}" type="parTrans" cxnId="{3FBECE45-5A3A-43F4-926E-04E4CFA9FCE7}">
      <dgm:prSet/>
      <dgm:spPr/>
      <dgm:t>
        <a:bodyPr/>
        <a:lstStyle/>
        <a:p>
          <a:endParaRPr lang="es-PE"/>
        </a:p>
      </dgm:t>
    </dgm:pt>
    <dgm:pt modelId="{F8730DCA-1D14-4520-9C69-287C3556467D}" type="sibTrans" cxnId="{3FBECE45-5A3A-43F4-926E-04E4CFA9FCE7}">
      <dgm:prSet/>
      <dgm:spPr/>
      <dgm:t>
        <a:bodyPr/>
        <a:lstStyle/>
        <a:p>
          <a:endParaRPr lang="es-PE"/>
        </a:p>
      </dgm:t>
    </dgm:pt>
    <dgm:pt modelId="{641B67DC-439E-448E-9F01-877159C92F64}">
      <dgm:prSet phldrT="[Texto]" custT="1"/>
      <dgm:spPr/>
      <dgm:t>
        <a:bodyPr/>
        <a:lstStyle/>
        <a:p>
          <a:r>
            <a:rPr lang="es-PE" sz="2000" dirty="0"/>
            <a:t>Día del madre</a:t>
          </a:r>
        </a:p>
      </dgm:t>
    </dgm:pt>
    <dgm:pt modelId="{B905093A-504F-43F3-9944-A6D984ADAD30}" type="parTrans" cxnId="{2B1399D9-521E-44BA-BC47-3F6E791EBA4E}">
      <dgm:prSet/>
      <dgm:spPr/>
      <dgm:t>
        <a:bodyPr/>
        <a:lstStyle/>
        <a:p>
          <a:endParaRPr lang="es-PE"/>
        </a:p>
      </dgm:t>
    </dgm:pt>
    <dgm:pt modelId="{5BA7BAE2-1CC0-46AF-BFE7-0DAE51FFE709}" type="sibTrans" cxnId="{2B1399D9-521E-44BA-BC47-3F6E791EBA4E}">
      <dgm:prSet/>
      <dgm:spPr/>
      <dgm:t>
        <a:bodyPr/>
        <a:lstStyle/>
        <a:p>
          <a:endParaRPr lang="es-PE"/>
        </a:p>
      </dgm:t>
    </dgm:pt>
    <dgm:pt modelId="{6B079976-A197-4289-BEF9-924C8AE8E9A3}">
      <dgm:prSet phldrT="[Texto]" custT="1"/>
      <dgm:spPr/>
      <dgm:t>
        <a:bodyPr/>
        <a:lstStyle/>
        <a:p>
          <a:r>
            <a:rPr lang="es-PE" sz="2000" dirty="0"/>
            <a:t>Día del padre</a:t>
          </a:r>
        </a:p>
      </dgm:t>
    </dgm:pt>
    <dgm:pt modelId="{44102D25-BCBA-40E5-BE83-434F4B9850FF}" type="parTrans" cxnId="{35970E28-507C-496E-A9E7-876859EDCF55}">
      <dgm:prSet/>
      <dgm:spPr/>
      <dgm:t>
        <a:bodyPr/>
        <a:lstStyle/>
        <a:p>
          <a:endParaRPr lang="es-PE"/>
        </a:p>
      </dgm:t>
    </dgm:pt>
    <dgm:pt modelId="{0A747A9A-B8AF-4674-ABA4-5BE18294213B}" type="sibTrans" cxnId="{35970E28-507C-496E-A9E7-876859EDCF55}">
      <dgm:prSet/>
      <dgm:spPr/>
      <dgm:t>
        <a:bodyPr/>
        <a:lstStyle/>
        <a:p>
          <a:endParaRPr lang="es-PE"/>
        </a:p>
      </dgm:t>
    </dgm:pt>
    <dgm:pt modelId="{4CA2F1A8-26D4-40D0-A8CE-A216DCE61B3E}">
      <dgm:prSet phldrT="[Texto]" custT="1"/>
      <dgm:spPr/>
      <dgm:t>
        <a:bodyPr/>
        <a:lstStyle/>
        <a:p>
          <a:r>
            <a:rPr lang="es-PE" sz="2000" dirty="0"/>
            <a:t>Día del Empleada/o Publica/o</a:t>
          </a:r>
        </a:p>
      </dgm:t>
    </dgm:pt>
    <dgm:pt modelId="{168ABF13-C496-4C84-B58B-AE0BC47CDC9D}" type="parTrans" cxnId="{A657479F-5246-4CD3-9572-B3CF40578E81}">
      <dgm:prSet/>
      <dgm:spPr/>
      <dgm:t>
        <a:bodyPr/>
        <a:lstStyle/>
        <a:p>
          <a:endParaRPr lang="es-PE"/>
        </a:p>
      </dgm:t>
    </dgm:pt>
    <dgm:pt modelId="{2213D0BD-6C78-4F8A-84D7-19E36FE8D3D2}" type="sibTrans" cxnId="{A657479F-5246-4CD3-9572-B3CF40578E81}">
      <dgm:prSet/>
      <dgm:spPr/>
      <dgm:t>
        <a:bodyPr/>
        <a:lstStyle/>
        <a:p>
          <a:endParaRPr lang="es-PE"/>
        </a:p>
      </dgm:t>
    </dgm:pt>
    <dgm:pt modelId="{3C498CC2-D236-4438-A9F1-EF8C4AC6F2BF}">
      <dgm:prSet phldrT="[Texto]" custT="1"/>
      <dgm:spPr/>
      <dgm:t>
        <a:bodyPr/>
        <a:lstStyle/>
        <a:p>
          <a:r>
            <a:rPr lang="es-PE" sz="2000" dirty="0"/>
            <a:t>Aniversario Patrio</a:t>
          </a:r>
        </a:p>
      </dgm:t>
    </dgm:pt>
    <dgm:pt modelId="{06EF0F6D-5AED-4D05-93BC-7DF56C01FC9E}" type="parTrans" cxnId="{F811C088-D436-4A5A-8C63-81AD2F3CCD25}">
      <dgm:prSet/>
      <dgm:spPr/>
      <dgm:t>
        <a:bodyPr/>
        <a:lstStyle/>
        <a:p>
          <a:endParaRPr lang="es-PE"/>
        </a:p>
      </dgm:t>
    </dgm:pt>
    <dgm:pt modelId="{57ECEDBC-0416-4E66-873C-2086A6394522}" type="sibTrans" cxnId="{F811C088-D436-4A5A-8C63-81AD2F3CCD25}">
      <dgm:prSet/>
      <dgm:spPr/>
      <dgm:t>
        <a:bodyPr/>
        <a:lstStyle/>
        <a:p>
          <a:endParaRPr lang="es-PE"/>
        </a:p>
      </dgm:t>
    </dgm:pt>
    <dgm:pt modelId="{48DA25F7-3F0E-4B66-86CC-AAC002D32BE8}">
      <dgm:prSet phldrT="[Texto]" custT="1"/>
      <dgm:spPr/>
      <dgm:t>
        <a:bodyPr/>
        <a:lstStyle/>
        <a:p>
          <a:r>
            <a:rPr lang="es-PE" sz="2000" dirty="0"/>
            <a:t>Aniversario Institucional</a:t>
          </a:r>
        </a:p>
      </dgm:t>
    </dgm:pt>
    <dgm:pt modelId="{489F8A5F-7B42-41B5-B404-A8DCE82F2DED}" type="parTrans" cxnId="{78FCFA61-52C0-4068-B02E-D19741DB8F0A}">
      <dgm:prSet/>
      <dgm:spPr/>
      <dgm:t>
        <a:bodyPr/>
        <a:lstStyle/>
        <a:p>
          <a:endParaRPr lang="es-PE"/>
        </a:p>
      </dgm:t>
    </dgm:pt>
    <dgm:pt modelId="{B329411F-0CEE-42AB-BA07-778E8EA38D38}" type="sibTrans" cxnId="{78FCFA61-52C0-4068-B02E-D19741DB8F0A}">
      <dgm:prSet/>
      <dgm:spPr/>
      <dgm:t>
        <a:bodyPr/>
        <a:lstStyle/>
        <a:p>
          <a:endParaRPr lang="es-PE"/>
        </a:p>
      </dgm:t>
    </dgm:pt>
    <dgm:pt modelId="{2D33AC80-A061-4483-8228-D7E0FD95A5A7}">
      <dgm:prSet phldrT="[Texto]" custT="1"/>
      <dgm:spPr/>
      <dgm:t>
        <a:bodyPr/>
        <a:lstStyle/>
        <a:p>
          <a:r>
            <a:rPr lang="es-PE" sz="2000" dirty="0"/>
            <a:t>Navidad</a:t>
          </a:r>
        </a:p>
      </dgm:t>
    </dgm:pt>
    <dgm:pt modelId="{03EA1E10-B694-4193-A1E6-E92035CFE4F7}" type="parTrans" cxnId="{8F06820C-FECC-4417-B702-F2338BEA620A}">
      <dgm:prSet/>
      <dgm:spPr/>
      <dgm:t>
        <a:bodyPr/>
        <a:lstStyle/>
        <a:p>
          <a:endParaRPr lang="es-PE"/>
        </a:p>
      </dgm:t>
    </dgm:pt>
    <dgm:pt modelId="{5332801C-B064-4CE2-BFEF-A15E4A58159A}" type="sibTrans" cxnId="{8F06820C-FECC-4417-B702-F2338BEA620A}">
      <dgm:prSet/>
      <dgm:spPr/>
      <dgm:t>
        <a:bodyPr/>
        <a:lstStyle/>
        <a:p>
          <a:endParaRPr lang="es-PE"/>
        </a:p>
      </dgm:t>
    </dgm:pt>
    <dgm:pt modelId="{BEA621D4-FA5B-4268-ADD9-241846652895}" type="pres">
      <dgm:prSet presAssocID="{CE78E1A1-7857-4B56-80D9-BB8C6812F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1067418-AB75-4306-A8C3-8D3214E83F8E}" type="pres">
      <dgm:prSet presAssocID="{43DE5B93-0053-4442-9B56-3C302CB471A2}" presName="parentText" presStyleLbl="node1" presStyleIdx="0" presStyleCnt="1" custScaleY="95680" custLinFactNeighborX="0" custLinFactNeighborY="593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2A3ABA-9533-4FFC-8D19-EB95D9FB422E}" type="pres">
      <dgm:prSet presAssocID="{43DE5B93-0053-4442-9B56-3C302CB471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53339F9-0073-441C-9531-15ADFDEBF98C}" srcId="{CE78E1A1-7857-4B56-80D9-BB8C6812FF64}" destId="{43DE5B93-0053-4442-9B56-3C302CB471A2}" srcOrd="0" destOrd="0" parTransId="{B602ABFB-B160-454D-8172-52A67722FCD0}" sibTransId="{190AEA1D-B8DA-46A3-88E1-6E41577C4EAC}"/>
    <dgm:cxn modelId="{248B7866-A413-44E1-8F3B-FE34AA73AD41}" type="presOf" srcId="{CE78E1A1-7857-4B56-80D9-BB8C6812FF64}" destId="{BEA621D4-FA5B-4268-ADD9-241846652895}" srcOrd="0" destOrd="0" presId="urn:microsoft.com/office/officeart/2005/8/layout/vList2"/>
    <dgm:cxn modelId="{BA466753-81F1-4300-971E-646B6AE42B56}" type="presOf" srcId="{670AEA10-EA81-4E32-8FE4-B1CC1089FD22}" destId="{7E2A3ABA-9533-4FFC-8D19-EB95D9FB422E}" srcOrd="0" destOrd="0" presId="urn:microsoft.com/office/officeart/2005/8/layout/vList2"/>
    <dgm:cxn modelId="{7F07EBAC-6D12-49AE-B60E-B3A8F0BBE156}" type="presOf" srcId="{43DE5B93-0053-4442-9B56-3C302CB471A2}" destId="{D1067418-AB75-4306-A8C3-8D3214E83F8E}" srcOrd="0" destOrd="0" presId="urn:microsoft.com/office/officeart/2005/8/layout/vList2"/>
    <dgm:cxn modelId="{18EB961E-F2FD-4116-8B3A-2FFB09652E01}" type="presOf" srcId="{48DA25F7-3F0E-4B66-86CC-AAC002D32BE8}" destId="{7E2A3ABA-9533-4FFC-8D19-EB95D9FB422E}" srcOrd="0" destOrd="6" presId="urn:microsoft.com/office/officeart/2005/8/layout/vList2"/>
    <dgm:cxn modelId="{2BA93F8F-B1BA-44A8-B610-84C0E944066D}" type="presOf" srcId="{4CA2F1A8-26D4-40D0-A8CE-A216DCE61B3E}" destId="{7E2A3ABA-9533-4FFC-8D19-EB95D9FB422E}" srcOrd="0" destOrd="4" presId="urn:microsoft.com/office/officeart/2005/8/layout/vList2"/>
    <dgm:cxn modelId="{8F06820C-FECC-4417-B702-F2338BEA620A}" srcId="{43DE5B93-0053-4442-9B56-3C302CB471A2}" destId="{2D33AC80-A061-4483-8228-D7E0FD95A5A7}" srcOrd="7" destOrd="0" parTransId="{03EA1E10-B694-4193-A1E6-E92035CFE4F7}" sibTransId="{5332801C-B064-4CE2-BFEF-A15E4A58159A}"/>
    <dgm:cxn modelId="{CBCBACE5-5E06-411B-A409-5B8D72A3FF24}" type="presOf" srcId="{C06AA0E3-A33C-4518-8F44-D3FF177529F0}" destId="{7E2A3ABA-9533-4FFC-8D19-EB95D9FB422E}" srcOrd="0" destOrd="1" presId="urn:microsoft.com/office/officeart/2005/8/layout/vList2"/>
    <dgm:cxn modelId="{1D7E8A18-CD4B-4BEA-A99B-31A4EB64F88A}" type="presOf" srcId="{3C498CC2-D236-4438-A9F1-EF8C4AC6F2BF}" destId="{7E2A3ABA-9533-4FFC-8D19-EB95D9FB422E}" srcOrd="0" destOrd="5" presId="urn:microsoft.com/office/officeart/2005/8/layout/vList2"/>
    <dgm:cxn modelId="{35970E28-507C-496E-A9E7-876859EDCF55}" srcId="{43DE5B93-0053-4442-9B56-3C302CB471A2}" destId="{6B079976-A197-4289-BEF9-924C8AE8E9A3}" srcOrd="3" destOrd="0" parTransId="{44102D25-BCBA-40E5-BE83-434F4B9850FF}" sibTransId="{0A747A9A-B8AF-4674-ABA4-5BE18294213B}"/>
    <dgm:cxn modelId="{7FFCAECE-0FEB-4AF1-9450-4190156D5A80}" type="presOf" srcId="{2D33AC80-A061-4483-8228-D7E0FD95A5A7}" destId="{7E2A3ABA-9533-4FFC-8D19-EB95D9FB422E}" srcOrd="0" destOrd="7" presId="urn:microsoft.com/office/officeart/2005/8/layout/vList2"/>
    <dgm:cxn modelId="{869ED219-97BF-44BC-9933-A0AEC59D8019}" srcId="{43DE5B93-0053-4442-9B56-3C302CB471A2}" destId="{670AEA10-EA81-4E32-8FE4-B1CC1089FD22}" srcOrd="0" destOrd="0" parTransId="{73BE17C2-9C0B-4D99-9FB4-D2404108FAEF}" sibTransId="{DCF8969F-EF83-40B4-9199-A365425960CA}"/>
    <dgm:cxn modelId="{A657479F-5246-4CD3-9572-B3CF40578E81}" srcId="{43DE5B93-0053-4442-9B56-3C302CB471A2}" destId="{4CA2F1A8-26D4-40D0-A8CE-A216DCE61B3E}" srcOrd="4" destOrd="0" parTransId="{168ABF13-C496-4C84-B58B-AE0BC47CDC9D}" sibTransId="{2213D0BD-6C78-4F8A-84D7-19E36FE8D3D2}"/>
    <dgm:cxn modelId="{E18AEA43-BC09-4296-866E-3467A98DF415}" type="presOf" srcId="{641B67DC-439E-448E-9F01-877159C92F64}" destId="{7E2A3ABA-9533-4FFC-8D19-EB95D9FB422E}" srcOrd="0" destOrd="2" presId="urn:microsoft.com/office/officeart/2005/8/layout/vList2"/>
    <dgm:cxn modelId="{F811C088-D436-4A5A-8C63-81AD2F3CCD25}" srcId="{43DE5B93-0053-4442-9B56-3C302CB471A2}" destId="{3C498CC2-D236-4438-A9F1-EF8C4AC6F2BF}" srcOrd="5" destOrd="0" parTransId="{06EF0F6D-5AED-4D05-93BC-7DF56C01FC9E}" sibTransId="{57ECEDBC-0416-4E66-873C-2086A6394522}"/>
    <dgm:cxn modelId="{2B1399D9-521E-44BA-BC47-3F6E791EBA4E}" srcId="{43DE5B93-0053-4442-9B56-3C302CB471A2}" destId="{641B67DC-439E-448E-9F01-877159C92F64}" srcOrd="2" destOrd="0" parTransId="{B905093A-504F-43F3-9944-A6D984ADAD30}" sibTransId="{5BA7BAE2-1CC0-46AF-BFE7-0DAE51FFE709}"/>
    <dgm:cxn modelId="{B4181F68-4CB5-455D-88D4-304FAF30D4BE}" type="presOf" srcId="{6B079976-A197-4289-BEF9-924C8AE8E9A3}" destId="{7E2A3ABA-9533-4FFC-8D19-EB95D9FB422E}" srcOrd="0" destOrd="3" presId="urn:microsoft.com/office/officeart/2005/8/layout/vList2"/>
    <dgm:cxn modelId="{78FCFA61-52C0-4068-B02E-D19741DB8F0A}" srcId="{43DE5B93-0053-4442-9B56-3C302CB471A2}" destId="{48DA25F7-3F0E-4B66-86CC-AAC002D32BE8}" srcOrd="6" destOrd="0" parTransId="{489F8A5F-7B42-41B5-B404-A8DCE82F2DED}" sibTransId="{B329411F-0CEE-42AB-BA07-778E8EA38D38}"/>
    <dgm:cxn modelId="{3FBECE45-5A3A-43F4-926E-04E4CFA9FCE7}" srcId="{43DE5B93-0053-4442-9B56-3C302CB471A2}" destId="{C06AA0E3-A33C-4518-8F44-D3FF177529F0}" srcOrd="1" destOrd="0" parTransId="{4675BBE7-4726-41A9-9D4A-B95D77F5817C}" sibTransId="{F8730DCA-1D14-4520-9C69-287C3556467D}"/>
    <dgm:cxn modelId="{2FBE954F-AC4B-44A1-9268-D150E403D860}" type="presParOf" srcId="{BEA621D4-FA5B-4268-ADD9-241846652895}" destId="{D1067418-AB75-4306-A8C3-8D3214E83F8E}" srcOrd="0" destOrd="0" presId="urn:microsoft.com/office/officeart/2005/8/layout/vList2"/>
    <dgm:cxn modelId="{87E2C5C6-C1DE-4412-8530-79F1A87CAC0A}" type="presParOf" srcId="{BEA621D4-FA5B-4268-ADD9-241846652895}" destId="{7E2A3ABA-9533-4FFC-8D19-EB95D9FB42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BFCBA-7121-426D-8618-71170B27CF3E}">
      <dsp:nvSpPr>
        <dsp:cNvPr id="0" name=""/>
        <dsp:cNvSpPr/>
      </dsp:nvSpPr>
      <dsp:spPr>
        <a:xfrm>
          <a:off x="0" y="6735"/>
          <a:ext cx="6982069" cy="667600"/>
        </a:xfrm>
        <a:prstGeom prst="roundRect">
          <a:avLst/>
        </a:prstGeom>
        <a:solidFill>
          <a:srgbClr val="C0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Ss4. Gestión del Rendimiento</a:t>
          </a:r>
          <a:endParaRPr lang="es-PE" sz="2000" kern="1200" dirty="0"/>
        </a:p>
      </dsp:txBody>
      <dsp:txXfrm>
        <a:off x="32590" y="39325"/>
        <a:ext cx="6916889" cy="602420"/>
      </dsp:txXfrm>
    </dsp:sp>
    <dsp:sp modelId="{501E9761-517D-43A2-8A77-2BA91565AF94}">
      <dsp:nvSpPr>
        <dsp:cNvPr id="0" name=""/>
        <dsp:cNvSpPr/>
      </dsp:nvSpPr>
      <dsp:spPr>
        <a:xfrm>
          <a:off x="0" y="674335"/>
          <a:ext cx="6982069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8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>
              <a:latin typeface="Arial" panose="020B0604020202020204" pitchFamily="34" charset="0"/>
              <a:cs typeface="Arial" panose="020B0604020202020204" pitchFamily="34" charset="0"/>
            </a:rPr>
            <a:t>14. Evaluación de Desempeño</a:t>
          </a:r>
        </a:p>
      </dsp:txBody>
      <dsp:txXfrm>
        <a:off x="0" y="674335"/>
        <a:ext cx="6982069" cy="1026720"/>
      </dsp:txXfrm>
    </dsp:sp>
    <dsp:sp modelId="{10C16A64-17A3-4B3B-A523-1759D246EB12}">
      <dsp:nvSpPr>
        <dsp:cNvPr id="0" name=""/>
        <dsp:cNvSpPr/>
      </dsp:nvSpPr>
      <dsp:spPr>
        <a:xfrm>
          <a:off x="0" y="1172705"/>
          <a:ext cx="6982069" cy="609521"/>
        </a:xfrm>
        <a:prstGeom prst="roundRect">
          <a:avLst/>
        </a:prstGeom>
        <a:solidFill>
          <a:srgbClr val="C0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Ss6. Gestión del desarrollo y capacitación</a:t>
          </a:r>
          <a:endParaRPr lang="es-PE" sz="2000" kern="1200" dirty="0"/>
        </a:p>
      </dsp:txBody>
      <dsp:txXfrm>
        <a:off x="29754" y="1202459"/>
        <a:ext cx="6922561" cy="550013"/>
      </dsp:txXfrm>
    </dsp:sp>
    <dsp:sp modelId="{CD3DB493-E08B-4679-97A7-42FB385EB137}">
      <dsp:nvSpPr>
        <dsp:cNvPr id="0" name=""/>
        <dsp:cNvSpPr/>
      </dsp:nvSpPr>
      <dsp:spPr>
        <a:xfrm>
          <a:off x="0" y="1891249"/>
          <a:ext cx="6982069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8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17. Capacitación</a:t>
          </a:r>
          <a:endParaRPr lang="es-PE" sz="2000" b="0" kern="1200" dirty="0"/>
        </a:p>
      </dsp:txBody>
      <dsp:txXfrm>
        <a:off x="0" y="1891249"/>
        <a:ext cx="6982069" cy="1026720"/>
      </dsp:txXfrm>
    </dsp:sp>
    <dsp:sp modelId="{98ECE79F-9A5E-4CF0-B4D7-4B8A90EA8CF7}">
      <dsp:nvSpPr>
        <dsp:cNvPr id="0" name=""/>
        <dsp:cNvSpPr/>
      </dsp:nvSpPr>
      <dsp:spPr>
        <a:xfrm>
          <a:off x="0" y="2347960"/>
          <a:ext cx="6982069" cy="595315"/>
        </a:xfrm>
        <a:prstGeom prst="roundRect">
          <a:avLst/>
        </a:prstGeom>
        <a:solidFill>
          <a:srgbClr val="C0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Ss7. Gestión de relaciones humanas y sociales</a:t>
          </a:r>
          <a:endParaRPr lang="es-PE" sz="2000" kern="1200" dirty="0"/>
        </a:p>
      </dsp:txBody>
      <dsp:txXfrm>
        <a:off x="29061" y="2377021"/>
        <a:ext cx="6923947" cy="537193"/>
      </dsp:txXfrm>
    </dsp:sp>
    <dsp:sp modelId="{D94F5EE8-7E8E-4A2E-9181-240199146CFB}">
      <dsp:nvSpPr>
        <dsp:cNvPr id="0" name=""/>
        <dsp:cNvSpPr/>
      </dsp:nvSpPr>
      <dsp:spPr>
        <a:xfrm>
          <a:off x="0" y="3018492"/>
          <a:ext cx="6982069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8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20. Seguridad y salud en el trabajo</a:t>
          </a:r>
          <a:endParaRPr lang="es-PE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21. Bienestar social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22. Cultura y clima organizacional</a:t>
          </a:r>
          <a:endParaRPr lang="es-PE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018492"/>
        <a:ext cx="6982069" cy="102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7418-AB75-4306-A8C3-8D3214E83F8E}">
      <dsp:nvSpPr>
        <dsp:cNvPr id="0" name=""/>
        <dsp:cNvSpPr/>
      </dsp:nvSpPr>
      <dsp:spPr>
        <a:xfrm>
          <a:off x="0" y="161319"/>
          <a:ext cx="5397499" cy="1363747"/>
        </a:xfrm>
        <a:prstGeom prst="roundRect">
          <a:avLst/>
        </a:prstGeom>
        <a:solidFill>
          <a:srgbClr val="C0000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2400" b="1" kern="1200" dirty="0"/>
            <a:t>Actividades de Confraternidad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2400" kern="1200" dirty="0"/>
            <a:t>Diversas Actividades en concordancia al Calendario Cívico Institucional</a:t>
          </a:r>
          <a:endParaRPr lang="es-PE" sz="2400" b="1" kern="1200" dirty="0"/>
        </a:p>
      </dsp:txBody>
      <dsp:txXfrm>
        <a:off x="66573" y="227892"/>
        <a:ext cx="5264353" cy="1230601"/>
      </dsp:txXfrm>
    </dsp:sp>
    <dsp:sp modelId="{7E2A3ABA-9533-4FFC-8D19-EB95D9FB422E}">
      <dsp:nvSpPr>
        <dsp:cNvPr id="0" name=""/>
        <dsp:cNvSpPr/>
      </dsp:nvSpPr>
      <dsp:spPr>
        <a:xfrm>
          <a:off x="0" y="1365800"/>
          <a:ext cx="5397499" cy="2684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37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P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Día internacional de la mujer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Día del madre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Día del padre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Día del Empleada/o Publica/o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Aniversario Patrio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Aniversario Institucional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kern="1200" dirty="0"/>
            <a:t>Navidad</a:t>
          </a:r>
        </a:p>
      </dsp:txBody>
      <dsp:txXfrm>
        <a:off x="0" y="1365800"/>
        <a:ext cx="5397499" cy="268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4BF9D-B40B-49C5-9827-77F985847955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2FED-66A6-4EE2-898B-605C6D616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542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2FED-66A6-4EE2-898B-605C6D616A1D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568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28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32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95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31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47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" y="0"/>
            <a:ext cx="1214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36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592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18/06/2022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75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  <p:sldLayoutId id="2147483652" r:id="rId4"/>
    <p:sldLayoutId id="2147483660" r:id="rId5"/>
    <p:sldLayoutId id="214748364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18419" y="1745356"/>
            <a:ext cx="5989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OFICINA DE DESARROLLO DEL TALENTO HUMANO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58959" y="4559319"/>
            <a:ext cx="5989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BIENESTAR SOCIAL - ODTH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758960" y="5692894"/>
            <a:ext cx="598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Lima, </a:t>
            </a:r>
            <a:r>
              <a:rPr lang="es-P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junio </a:t>
            </a:r>
            <a:r>
              <a:rPr lang="es-P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s-P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5,646 Equipo De Resolución De Problemas Vectores, Ilustraciones y Gráficos 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1" y="174535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355977" y="3334804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56255" y="396617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71630" y="476956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311210" y="4795311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8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3600" b="1" dirty="0">
                <a:solidFill>
                  <a:srgbClr val="FF0000"/>
                </a:solidFill>
              </a:rPr>
              <a:t>Bienestar social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8795297"/>
              </p:ext>
            </p:extLst>
          </p:nvPr>
        </p:nvGraphicFramePr>
        <p:xfrm>
          <a:off x="805227" y="1801869"/>
          <a:ext cx="5397500" cy="405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Resultado de imagen para celebrac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30" y="2022047"/>
            <a:ext cx="5109453" cy="38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881486" y="1647906"/>
            <a:ext cx="1047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Para el desarrollo de las acciones señaladas, se implementan las siguientes estrategias: </a:t>
            </a:r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6110819" y="2702257"/>
            <a:ext cx="6824" cy="32415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818328" y="5303990"/>
            <a:ext cx="491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 Desarrollo de campañas de prevención y de promoción de la Salud.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256429" y="2596589"/>
            <a:ext cx="204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PE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3</a:t>
            </a:r>
            <a:endParaRPr lang="es-PE" sz="14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3179" y="2655494"/>
            <a:ext cx="204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PE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4</a:t>
            </a:r>
            <a:endParaRPr lang="es-PE" sz="14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566468" y="5303990"/>
            <a:ext cx="3463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Atención personalizada al personal.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93" y="3083607"/>
            <a:ext cx="2730601" cy="2047951"/>
          </a:xfrm>
          <a:prstGeom prst="rect">
            <a:avLst/>
          </a:prstGeom>
        </p:spPr>
      </p:pic>
      <p:pic>
        <p:nvPicPr>
          <p:cNvPr id="5122" name="Picture 2" descr="MIMP: 126 especialistas se incorporarán a Centros Emergencia Mujer en  comisarías | Noticias | Agencia Peruana de Noticias And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13" y="3219512"/>
            <a:ext cx="2832326" cy="18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881486" y="1647906"/>
            <a:ext cx="1047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Para el desarrollo de las acciones señaladas, se implementan las siguientes estrategias: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594203" y="5407832"/>
            <a:ext cx="6347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Actividades asistenciales y de beneficios al personal.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88978" y="2478903"/>
            <a:ext cx="204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PE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5</a:t>
            </a:r>
            <a:endParaRPr lang="es-PE" sz="14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098" name="Imagen 1" descr="C:\Users\mtasayco\Documents\Direccion de Fortalecimiento de las Familias 2017\ENCUENTRO DE LACTARIOS\Sin-título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4" y="3130087"/>
            <a:ext cx="2279395" cy="17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SSA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53" y="3111635"/>
            <a:ext cx="3108813" cy="17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66" y="3064746"/>
            <a:ext cx="2502090" cy="1876568"/>
          </a:xfrm>
          <a:prstGeom prst="rect">
            <a:avLst/>
          </a:prstGeom>
        </p:spPr>
      </p:pic>
      <p:pic>
        <p:nvPicPr>
          <p:cNvPr id="6146" name="Picture 2" descr="FOLA | La Positiva Segu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62" y="3119485"/>
            <a:ext cx="2607053" cy="17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649474" y="1590751"/>
            <a:ext cx="104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Beneficios que otorga la Seguridad Social:</a:t>
            </a:r>
          </a:p>
        </p:txBody>
      </p:sp>
      <p:pic>
        <p:nvPicPr>
          <p:cNvPr id="6146" name="Picture 2" descr="ES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4" y="2345998"/>
            <a:ext cx="3601105" cy="31873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derecha 13"/>
          <p:cNvSpPr/>
          <p:nvPr/>
        </p:nvSpPr>
        <p:spPr>
          <a:xfrm>
            <a:off x="4544692" y="2476434"/>
            <a:ext cx="477671" cy="4094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8"/>
          <p:cNvSpPr/>
          <p:nvPr/>
        </p:nvSpPr>
        <p:spPr>
          <a:xfrm>
            <a:off x="4531037" y="3318924"/>
            <a:ext cx="477671" cy="4094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 derecha 19"/>
          <p:cNvSpPr/>
          <p:nvPr/>
        </p:nvSpPr>
        <p:spPr>
          <a:xfrm>
            <a:off x="4565136" y="4329695"/>
            <a:ext cx="477671" cy="4094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derecha 20"/>
          <p:cNvSpPr/>
          <p:nvPr/>
        </p:nvSpPr>
        <p:spPr>
          <a:xfrm>
            <a:off x="4551522" y="5172185"/>
            <a:ext cx="477671" cy="4094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4959816" y="2006603"/>
            <a:ext cx="560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7630" indent="-637540" algn="just"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Ley de Seguridad Social en Salud – Ley Nº 26790</a:t>
            </a:r>
            <a:endParaRPr lang="es-PE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188457" y="247643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Prestaciones de prevención, promoción y atención de la salud. </a:t>
            </a:r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Prestaciones de bienestar y promoción social. </a:t>
            </a:r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Prestaciones en dinero correspondientes a subsidios por incapacidad temporal y maternidad. </a:t>
            </a:r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Prestaciones por sepelio.</a:t>
            </a:r>
          </a:p>
        </p:txBody>
      </p:sp>
    </p:spTree>
    <p:extLst>
      <p:ext uri="{BB962C8B-B14F-4D97-AF65-F5344CB8AC3E}">
        <p14:creationId xmlns:p14="http://schemas.microsoft.com/office/powerpoint/2010/main" val="42594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676769" y="1804099"/>
            <a:ext cx="104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Ante la Emergencia Sanitaria, se han tomado las siguientes medidas: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66774" y="2624205"/>
            <a:ext cx="661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Actualmente las atenciones de Bienestar Social se brindan de forma virtual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866774" y="3431697"/>
            <a:ext cx="661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Las atenciones médicas brindadas por el Dr. Wilfredo Zevallos son presenciales y virtuales 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66773" y="4436469"/>
            <a:ext cx="661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El Dr. Wilfredo Zevallos se encarga de generar los diagnósticos clínicos, tratamientos, revaluación de pruebas,  conjuntamente con el personal de enfermería para el seguimiento de los casos presentados a nivel nacional. </a:t>
            </a:r>
          </a:p>
        </p:txBody>
      </p:sp>
      <p:pic>
        <p:nvPicPr>
          <p:cNvPr id="8206" name="Picture 14" descr="MIMP: 59 residentes del Inabif recibieron el alta tras superar el  coronavirus | Noticias | Agencia Peruana de Noticias And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09" y="2765639"/>
            <a:ext cx="3406491" cy="22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33414" y="2190399"/>
            <a:ext cx="1100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/>
              <a:t>Para mayor identificación con el personal que brinda las atenciones agradeceremos contactarse con los/as siguientes profesionales: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33414" y="3761038"/>
            <a:ext cx="2967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Dr. Wilfredo Zevallos </a:t>
            </a:r>
            <a:r>
              <a:rPr lang="es-PE" dirty="0" err="1"/>
              <a:t>Yaranga</a:t>
            </a:r>
            <a:endParaRPr lang="es-PE" dirty="0"/>
          </a:p>
          <a:p>
            <a:pPr algn="ctr"/>
            <a:r>
              <a:rPr lang="es-PE" b="1" dirty="0"/>
              <a:t>Médico Institucional </a:t>
            </a:r>
          </a:p>
          <a:p>
            <a:pPr algn="ctr"/>
            <a:r>
              <a:rPr lang="es-PE" dirty="0"/>
              <a:t>985 148 227</a:t>
            </a:r>
          </a:p>
          <a:p>
            <a:pPr algn="ctr"/>
            <a:r>
              <a:rPr lang="es-PE" dirty="0"/>
              <a:t>wzevallos@mimp.gob.pe</a:t>
            </a:r>
          </a:p>
        </p:txBody>
      </p:sp>
      <p:pic>
        <p:nvPicPr>
          <p:cNvPr id="8202" name="Picture 10" descr="Teléfono Signo Símbolo - Gráficos vectoriales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10" y="4335815"/>
            <a:ext cx="276160" cy="2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cono plano de correo electronico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0" y="4611975"/>
            <a:ext cx="349392" cy="3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4356017" y="3762167"/>
            <a:ext cx="3508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Sra. María Soledad Aguirre Cornelio </a:t>
            </a:r>
          </a:p>
          <a:p>
            <a:pPr algn="ctr"/>
            <a:r>
              <a:rPr lang="es-PE" b="1" dirty="0"/>
              <a:t>Bienestar Social</a:t>
            </a:r>
          </a:p>
          <a:p>
            <a:pPr algn="ctr"/>
            <a:r>
              <a:rPr lang="es-PE" dirty="0"/>
              <a:t>946 200 359 </a:t>
            </a:r>
          </a:p>
          <a:p>
            <a:pPr algn="ctr"/>
            <a:r>
              <a:rPr lang="es-PE" dirty="0"/>
              <a:t>maaguirre@mimp.gob.pe</a:t>
            </a:r>
          </a:p>
        </p:txBody>
      </p:sp>
      <p:pic>
        <p:nvPicPr>
          <p:cNvPr id="28" name="Picture 12" descr="Icono plano de correo electronico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83" y="4611975"/>
            <a:ext cx="349392" cy="3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Teléfono Signo Símbolo - Gráficos vectoriales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9" y="4335815"/>
            <a:ext cx="276160" cy="2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8123830" y="3761038"/>
            <a:ext cx="3571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Lic. Rosa Elena Navarrete Correa </a:t>
            </a:r>
          </a:p>
          <a:p>
            <a:pPr algn="ctr"/>
            <a:r>
              <a:rPr lang="es-PE" b="1" dirty="0"/>
              <a:t>Bienestar Social</a:t>
            </a:r>
          </a:p>
          <a:p>
            <a:pPr algn="ctr"/>
            <a:r>
              <a:rPr lang="es-PE" dirty="0"/>
              <a:t>988  027  517</a:t>
            </a:r>
          </a:p>
          <a:p>
            <a:pPr algn="ctr"/>
            <a:r>
              <a:rPr lang="es-PE" dirty="0"/>
              <a:t>rnavarrete@mim.gob.pe</a:t>
            </a:r>
          </a:p>
        </p:txBody>
      </p:sp>
      <p:pic>
        <p:nvPicPr>
          <p:cNvPr id="14" name="Picture 12" descr="Icono plano de correo electronico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77" y="4611975"/>
            <a:ext cx="349392" cy="3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eléfono Signo Símbolo - Gráficos vectoriales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28" y="4349463"/>
            <a:ext cx="276160" cy="2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7993" y="2722335"/>
            <a:ext cx="65553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500" b="1" dirty="0">
                <a:solidFill>
                  <a:srgbClr val="C00000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98945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66775" y="352425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 Oficina de Desarrollo del Talento Humano - ODTH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967155" y="2094896"/>
            <a:ext cx="5503983" cy="4125956"/>
            <a:chOff x="4070818" y="1153895"/>
            <a:chExt cx="6901982" cy="5173939"/>
          </a:xfrm>
        </p:grpSpPr>
        <p:sp>
          <p:nvSpPr>
            <p:cNvPr id="23" name="Forma libre 22"/>
            <p:cNvSpPr/>
            <p:nvPr/>
          </p:nvSpPr>
          <p:spPr>
            <a:xfrm>
              <a:off x="5886027" y="5452921"/>
              <a:ext cx="787172" cy="787172"/>
            </a:xfrm>
            <a:custGeom>
              <a:avLst/>
              <a:gdLst>
                <a:gd name="connsiteX0" fmla="*/ 0 w 787172"/>
                <a:gd name="connsiteY0" fmla="*/ 393586 h 787172"/>
                <a:gd name="connsiteX1" fmla="*/ 393586 w 787172"/>
                <a:gd name="connsiteY1" fmla="*/ 0 h 787172"/>
                <a:gd name="connsiteX2" fmla="*/ 787172 w 787172"/>
                <a:gd name="connsiteY2" fmla="*/ 393586 h 787172"/>
                <a:gd name="connsiteX3" fmla="*/ 393586 w 787172"/>
                <a:gd name="connsiteY3" fmla="*/ 787172 h 787172"/>
                <a:gd name="connsiteX4" fmla="*/ 0 w 787172"/>
                <a:gd name="connsiteY4" fmla="*/ 393586 h 78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172" h="787172">
                  <a:moveTo>
                    <a:pt x="0" y="393586"/>
                  </a:moveTo>
                  <a:cubicBezTo>
                    <a:pt x="0" y="176214"/>
                    <a:pt x="176214" y="0"/>
                    <a:pt x="393586" y="0"/>
                  </a:cubicBezTo>
                  <a:cubicBezTo>
                    <a:pt x="610958" y="0"/>
                    <a:pt x="787172" y="176214"/>
                    <a:pt x="787172" y="393586"/>
                  </a:cubicBezTo>
                  <a:cubicBezTo>
                    <a:pt x="787172" y="610958"/>
                    <a:pt x="610958" y="787172"/>
                    <a:pt x="393586" y="787172"/>
                  </a:cubicBezTo>
                  <a:cubicBezTo>
                    <a:pt x="176214" y="787172"/>
                    <a:pt x="0" y="610958"/>
                    <a:pt x="0" y="393586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234" tIns="136234" rIns="136234" bIns="13623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3300" kern="1200" dirty="0"/>
                <a:t>d</a:t>
              </a: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4070818" y="1153895"/>
              <a:ext cx="6901982" cy="5173939"/>
              <a:chOff x="4070818" y="1153895"/>
              <a:chExt cx="6901982" cy="5173939"/>
            </a:xfrm>
          </p:grpSpPr>
          <p:sp>
            <p:nvSpPr>
              <p:cNvPr id="12" name="Forma libre 11"/>
              <p:cNvSpPr/>
              <p:nvPr/>
            </p:nvSpPr>
            <p:spPr>
              <a:xfrm rot="3648888">
                <a:off x="5195298" y="4959264"/>
                <a:ext cx="1199741" cy="398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9907"/>
                    </a:moveTo>
                    <a:lnTo>
                      <a:pt x="1199741" y="1990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orma libre 12"/>
              <p:cNvSpPr/>
              <p:nvPr/>
            </p:nvSpPr>
            <p:spPr>
              <a:xfrm rot="1157080">
                <a:off x="5795689" y="4114604"/>
                <a:ext cx="893200" cy="398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9907"/>
                    </a:moveTo>
                    <a:lnTo>
                      <a:pt x="893200" y="1990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orma libre 13"/>
              <p:cNvSpPr/>
              <p:nvPr/>
            </p:nvSpPr>
            <p:spPr>
              <a:xfrm rot="20123546">
                <a:off x="5778139" y="3189614"/>
                <a:ext cx="938334" cy="398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9907"/>
                    </a:moveTo>
                    <a:lnTo>
                      <a:pt x="938334" y="1990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orma libre 14"/>
              <p:cNvSpPr/>
              <p:nvPr/>
            </p:nvSpPr>
            <p:spPr>
              <a:xfrm rot="17827146">
                <a:off x="5109967" y="2406810"/>
                <a:ext cx="1320401" cy="398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9907"/>
                    </a:moveTo>
                    <a:lnTo>
                      <a:pt x="1320401" y="1990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Elipse 15"/>
              <p:cNvSpPr/>
              <p:nvPr/>
            </p:nvSpPr>
            <p:spPr>
              <a:xfrm>
                <a:off x="4070818" y="2705525"/>
                <a:ext cx="2058741" cy="205874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orma libre 16"/>
              <p:cNvSpPr/>
              <p:nvPr/>
            </p:nvSpPr>
            <p:spPr>
              <a:xfrm>
                <a:off x="5873840" y="1153895"/>
                <a:ext cx="725060" cy="725060"/>
              </a:xfrm>
              <a:custGeom>
                <a:avLst/>
                <a:gdLst>
                  <a:gd name="connsiteX0" fmla="*/ 0 w 725060"/>
                  <a:gd name="connsiteY0" fmla="*/ 362530 h 725060"/>
                  <a:gd name="connsiteX1" fmla="*/ 362530 w 725060"/>
                  <a:gd name="connsiteY1" fmla="*/ 0 h 725060"/>
                  <a:gd name="connsiteX2" fmla="*/ 725060 w 725060"/>
                  <a:gd name="connsiteY2" fmla="*/ 362530 h 725060"/>
                  <a:gd name="connsiteX3" fmla="*/ 362530 w 725060"/>
                  <a:gd name="connsiteY3" fmla="*/ 725060 h 725060"/>
                  <a:gd name="connsiteX4" fmla="*/ 0 w 725060"/>
                  <a:gd name="connsiteY4" fmla="*/ 362530 h 72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5060" h="725060">
                    <a:moveTo>
                      <a:pt x="0" y="362530"/>
                    </a:moveTo>
                    <a:cubicBezTo>
                      <a:pt x="0" y="162310"/>
                      <a:pt x="162310" y="0"/>
                      <a:pt x="362530" y="0"/>
                    </a:cubicBezTo>
                    <a:cubicBezTo>
                      <a:pt x="562750" y="0"/>
                      <a:pt x="725060" y="162310"/>
                      <a:pt x="725060" y="362530"/>
                    </a:cubicBezTo>
                    <a:cubicBezTo>
                      <a:pt x="725060" y="562750"/>
                      <a:pt x="562750" y="725060"/>
                      <a:pt x="362530" y="725060"/>
                    </a:cubicBezTo>
                    <a:cubicBezTo>
                      <a:pt x="162310" y="725060"/>
                      <a:pt x="0" y="562750"/>
                      <a:pt x="0" y="362530"/>
                    </a:cubicBez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138" tIns="127138" rIns="127138" bIns="127138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3300" kern="1200" dirty="0"/>
                  <a:t>a</a:t>
                </a:r>
              </a:p>
            </p:txBody>
          </p:sp>
          <p:sp>
            <p:nvSpPr>
              <p:cNvPr id="19" name="Forma libre 18"/>
              <p:cNvSpPr/>
              <p:nvPr/>
            </p:nvSpPr>
            <p:spPr>
              <a:xfrm>
                <a:off x="6640140" y="2488200"/>
                <a:ext cx="742670" cy="742670"/>
              </a:xfrm>
              <a:custGeom>
                <a:avLst/>
                <a:gdLst>
                  <a:gd name="connsiteX0" fmla="*/ 0 w 742670"/>
                  <a:gd name="connsiteY0" fmla="*/ 371335 h 742670"/>
                  <a:gd name="connsiteX1" fmla="*/ 371335 w 742670"/>
                  <a:gd name="connsiteY1" fmla="*/ 0 h 742670"/>
                  <a:gd name="connsiteX2" fmla="*/ 742670 w 742670"/>
                  <a:gd name="connsiteY2" fmla="*/ 371335 h 742670"/>
                  <a:gd name="connsiteX3" fmla="*/ 371335 w 742670"/>
                  <a:gd name="connsiteY3" fmla="*/ 742670 h 742670"/>
                  <a:gd name="connsiteX4" fmla="*/ 0 w 742670"/>
                  <a:gd name="connsiteY4" fmla="*/ 371335 h 74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2670" h="742670">
                    <a:moveTo>
                      <a:pt x="0" y="371335"/>
                    </a:moveTo>
                    <a:cubicBezTo>
                      <a:pt x="0" y="166252"/>
                      <a:pt x="166252" y="0"/>
                      <a:pt x="371335" y="0"/>
                    </a:cubicBezTo>
                    <a:cubicBezTo>
                      <a:pt x="576418" y="0"/>
                      <a:pt x="742670" y="166252"/>
                      <a:pt x="742670" y="371335"/>
                    </a:cubicBezTo>
                    <a:cubicBezTo>
                      <a:pt x="742670" y="576418"/>
                      <a:pt x="576418" y="742670"/>
                      <a:pt x="371335" y="742670"/>
                    </a:cubicBezTo>
                    <a:cubicBezTo>
                      <a:pt x="166252" y="742670"/>
                      <a:pt x="0" y="576418"/>
                      <a:pt x="0" y="371335"/>
                    </a:cubicBez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717" tIns="129717" rIns="129717" bIns="129717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3300" kern="1200" dirty="0"/>
                  <a:t>B</a:t>
                </a:r>
              </a:p>
            </p:txBody>
          </p:sp>
          <p:sp>
            <p:nvSpPr>
              <p:cNvPr id="21" name="Forma libre 20"/>
              <p:cNvSpPr/>
              <p:nvPr/>
            </p:nvSpPr>
            <p:spPr>
              <a:xfrm>
                <a:off x="6643226" y="4036064"/>
                <a:ext cx="734441" cy="734441"/>
              </a:xfrm>
              <a:custGeom>
                <a:avLst/>
                <a:gdLst>
                  <a:gd name="connsiteX0" fmla="*/ 0 w 734441"/>
                  <a:gd name="connsiteY0" fmla="*/ 367221 h 734441"/>
                  <a:gd name="connsiteX1" fmla="*/ 367221 w 734441"/>
                  <a:gd name="connsiteY1" fmla="*/ 0 h 734441"/>
                  <a:gd name="connsiteX2" fmla="*/ 734442 w 734441"/>
                  <a:gd name="connsiteY2" fmla="*/ 367221 h 734441"/>
                  <a:gd name="connsiteX3" fmla="*/ 367221 w 734441"/>
                  <a:gd name="connsiteY3" fmla="*/ 734442 h 734441"/>
                  <a:gd name="connsiteX4" fmla="*/ 0 w 734441"/>
                  <a:gd name="connsiteY4" fmla="*/ 367221 h 73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441" h="734441">
                    <a:moveTo>
                      <a:pt x="0" y="367221"/>
                    </a:moveTo>
                    <a:cubicBezTo>
                      <a:pt x="0" y="164410"/>
                      <a:pt x="164410" y="0"/>
                      <a:pt x="367221" y="0"/>
                    </a:cubicBezTo>
                    <a:cubicBezTo>
                      <a:pt x="570032" y="0"/>
                      <a:pt x="734442" y="164410"/>
                      <a:pt x="734442" y="367221"/>
                    </a:cubicBezTo>
                    <a:cubicBezTo>
                      <a:pt x="734442" y="570032"/>
                      <a:pt x="570032" y="734442"/>
                      <a:pt x="367221" y="734442"/>
                    </a:cubicBezTo>
                    <a:cubicBezTo>
                      <a:pt x="164410" y="734442"/>
                      <a:pt x="0" y="570032"/>
                      <a:pt x="0" y="367221"/>
                    </a:cubicBez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511" tIns="128511" rIns="128511" bIns="128511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3300" kern="1200" dirty="0"/>
                  <a:t>c</a:t>
                </a:r>
              </a:p>
            </p:txBody>
          </p:sp>
          <p:grpSp>
            <p:nvGrpSpPr>
              <p:cNvPr id="26" name="Grupo 25"/>
              <p:cNvGrpSpPr/>
              <p:nvPr/>
            </p:nvGrpSpPr>
            <p:grpSpPr>
              <a:xfrm>
                <a:off x="6708819" y="1153895"/>
                <a:ext cx="4263981" cy="5173939"/>
                <a:chOff x="6708819" y="1153895"/>
                <a:chExt cx="4263981" cy="5173939"/>
              </a:xfrm>
            </p:grpSpPr>
            <p:sp>
              <p:nvSpPr>
                <p:cNvPr id="18" name="Forma libre 17"/>
                <p:cNvSpPr/>
                <p:nvPr/>
              </p:nvSpPr>
              <p:spPr>
                <a:xfrm>
                  <a:off x="6708819" y="1153895"/>
                  <a:ext cx="3727649" cy="725060"/>
                </a:xfrm>
                <a:custGeom>
                  <a:avLst/>
                  <a:gdLst>
                    <a:gd name="connsiteX0" fmla="*/ 0 w 1087590"/>
                    <a:gd name="connsiteY0" fmla="*/ 0 h 725060"/>
                    <a:gd name="connsiteX1" fmla="*/ 1087590 w 1087590"/>
                    <a:gd name="connsiteY1" fmla="*/ 0 h 725060"/>
                    <a:gd name="connsiteX2" fmla="*/ 1087590 w 1087590"/>
                    <a:gd name="connsiteY2" fmla="*/ 725060 h 725060"/>
                    <a:gd name="connsiteX3" fmla="*/ 0 w 1087590"/>
                    <a:gd name="connsiteY3" fmla="*/ 725060 h 725060"/>
                    <a:gd name="connsiteX4" fmla="*/ 0 w 1087590"/>
                    <a:gd name="connsiteY4" fmla="*/ 0 h 725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7590" h="725060">
                      <a:moveTo>
                        <a:pt x="0" y="0"/>
                      </a:moveTo>
                      <a:lnTo>
                        <a:pt x="1087590" y="0"/>
                      </a:lnTo>
                      <a:lnTo>
                        <a:pt x="1087590" y="725060"/>
                      </a:lnTo>
                      <a:lnTo>
                        <a:pt x="0" y="7250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1" algn="l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s-PE" sz="1600" kern="1200" dirty="0"/>
                    <a:t>Diseñar, formular, implementar y evaluar la ejecución de las políticas institucionales para la gestión del talento humano del MIMP.</a:t>
                  </a:r>
                </a:p>
              </p:txBody>
            </p:sp>
            <p:sp>
              <p:nvSpPr>
                <p:cNvPr id="20" name="Forma libre 19"/>
                <p:cNvSpPr/>
                <p:nvPr/>
              </p:nvSpPr>
              <p:spPr>
                <a:xfrm>
                  <a:off x="7536861" y="2473138"/>
                  <a:ext cx="3435939" cy="742670"/>
                </a:xfrm>
                <a:custGeom>
                  <a:avLst/>
                  <a:gdLst>
                    <a:gd name="connsiteX0" fmla="*/ 0 w 1114005"/>
                    <a:gd name="connsiteY0" fmla="*/ 0 h 742670"/>
                    <a:gd name="connsiteX1" fmla="*/ 1114005 w 1114005"/>
                    <a:gd name="connsiteY1" fmla="*/ 0 h 742670"/>
                    <a:gd name="connsiteX2" fmla="*/ 1114005 w 1114005"/>
                    <a:gd name="connsiteY2" fmla="*/ 742670 h 742670"/>
                    <a:gd name="connsiteX3" fmla="*/ 0 w 1114005"/>
                    <a:gd name="connsiteY3" fmla="*/ 742670 h 742670"/>
                    <a:gd name="connsiteX4" fmla="*/ 0 w 1114005"/>
                    <a:gd name="connsiteY4" fmla="*/ 0 h 742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4005" h="742670">
                      <a:moveTo>
                        <a:pt x="0" y="0"/>
                      </a:moveTo>
                      <a:lnTo>
                        <a:pt x="1114005" y="0"/>
                      </a:lnTo>
                      <a:lnTo>
                        <a:pt x="1114005" y="742670"/>
                      </a:lnTo>
                      <a:lnTo>
                        <a:pt x="0" y="7426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1" algn="l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s-PE" sz="1600" kern="1200" dirty="0"/>
                    <a:t>Desarrollar el proceso de evaluación del desempeño del personal a nivel de cargo.</a:t>
                  </a:r>
                </a:p>
              </p:txBody>
            </p:sp>
            <p:sp>
              <p:nvSpPr>
                <p:cNvPr id="22" name="Forma libre 21"/>
                <p:cNvSpPr/>
                <p:nvPr/>
              </p:nvSpPr>
              <p:spPr>
                <a:xfrm>
                  <a:off x="7519519" y="4078526"/>
                  <a:ext cx="3242266" cy="734441"/>
                </a:xfrm>
                <a:custGeom>
                  <a:avLst/>
                  <a:gdLst>
                    <a:gd name="connsiteX0" fmla="*/ 0 w 1101662"/>
                    <a:gd name="connsiteY0" fmla="*/ 0 h 734441"/>
                    <a:gd name="connsiteX1" fmla="*/ 1101662 w 1101662"/>
                    <a:gd name="connsiteY1" fmla="*/ 0 h 734441"/>
                    <a:gd name="connsiteX2" fmla="*/ 1101662 w 1101662"/>
                    <a:gd name="connsiteY2" fmla="*/ 734441 h 734441"/>
                    <a:gd name="connsiteX3" fmla="*/ 0 w 1101662"/>
                    <a:gd name="connsiteY3" fmla="*/ 734441 h 734441"/>
                    <a:gd name="connsiteX4" fmla="*/ 0 w 1101662"/>
                    <a:gd name="connsiteY4" fmla="*/ 0 h 73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1662" h="734441">
                      <a:moveTo>
                        <a:pt x="0" y="0"/>
                      </a:moveTo>
                      <a:lnTo>
                        <a:pt x="1101662" y="0"/>
                      </a:lnTo>
                      <a:lnTo>
                        <a:pt x="1101662" y="734441"/>
                      </a:lnTo>
                      <a:lnTo>
                        <a:pt x="0" y="7344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1" algn="l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s-PE" sz="1600" kern="1200" dirty="0"/>
                    <a:t>Fomentar una cultura de excelencia y sentido de Bienestar Laboral</a:t>
                  </a:r>
                </a:p>
              </p:txBody>
            </p:sp>
            <p:sp>
              <p:nvSpPr>
                <p:cNvPr id="24" name="Forma libre 23"/>
                <p:cNvSpPr/>
                <p:nvPr/>
              </p:nvSpPr>
              <p:spPr>
                <a:xfrm>
                  <a:off x="6914120" y="5540662"/>
                  <a:ext cx="3522349" cy="787172"/>
                </a:xfrm>
                <a:custGeom>
                  <a:avLst/>
                  <a:gdLst>
                    <a:gd name="connsiteX0" fmla="*/ 0 w 1180758"/>
                    <a:gd name="connsiteY0" fmla="*/ 0 h 787172"/>
                    <a:gd name="connsiteX1" fmla="*/ 1180758 w 1180758"/>
                    <a:gd name="connsiteY1" fmla="*/ 0 h 787172"/>
                    <a:gd name="connsiteX2" fmla="*/ 1180758 w 1180758"/>
                    <a:gd name="connsiteY2" fmla="*/ 787172 h 787172"/>
                    <a:gd name="connsiteX3" fmla="*/ 0 w 1180758"/>
                    <a:gd name="connsiteY3" fmla="*/ 787172 h 787172"/>
                    <a:gd name="connsiteX4" fmla="*/ 0 w 1180758"/>
                    <a:gd name="connsiteY4" fmla="*/ 0 h 78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0758" h="787172">
                      <a:moveTo>
                        <a:pt x="0" y="0"/>
                      </a:moveTo>
                      <a:lnTo>
                        <a:pt x="1180758" y="0"/>
                      </a:lnTo>
                      <a:lnTo>
                        <a:pt x="1180758" y="787172"/>
                      </a:lnTo>
                      <a:lnTo>
                        <a:pt x="0" y="787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2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1" algn="l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s-PE" sz="1600" kern="1200" dirty="0"/>
                    <a:t>Otras funciones que le sean asignadas por la Oficina General de Recursos</a:t>
                  </a:r>
                  <a:r>
                    <a:rPr lang="es-PE" sz="1600" dirty="0"/>
                    <a:t> </a:t>
                  </a:r>
                  <a:r>
                    <a:rPr lang="es-PE" sz="1600" kern="1200" dirty="0"/>
                    <a:t>Humanos o aquellas que le correspondan de acuerdo a disposiciones vigentes.</a:t>
                  </a:r>
                </a:p>
              </p:txBody>
            </p:sp>
          </p:grpSp>
        </p:grpSp>
      </p:grp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90224" y="3507135"/>
            <a:ext cx="2031377" cy="1212847"/>
          </a:xfrm>
        </p:spPr>
        <p:txBody>
          <a:bodyPr/>
          <a:lstStyle/>
          <a:p>
            <a:pPr algn="ctr"/>
            <a:r>
              <a:rPr lang="es-PE" sz="2000" dirty="0">
                <a:solidFill>
                  <a:schemeClr val="bg1"/>
                </a:solidFill>
              </a:rPr>
              <a:t>Tiene las siguientes funciones (Art. 47, ROF)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85956" y="1243585"/>
            <a:ext cx="86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Según el ROF, aprobado D.S. N° 003-2012-MIMP, define las siguientes funciones a la ODTH</a:t>
            </a:r>
          </a:p>
        </p:txBody>
      </p:sp>
      <p:pic>
        <p:nvPicPr>
          <p:cNvPr id="2052" name="Picture 4" descr="Screen-Shot-2019-08-07-at-3.35.57-PM.png – Grupo Merca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61" y="1684397"/>
            <a:ext cx="4103339" cy="38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5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08470" y="415293"/>
            <a:ext cx="11377246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 Oficina de Desarrollo del Talento Humano – ODTH en el Sistema Administrativo de Gestión de Recursos Humanos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46763" y="3106273"/>
            <a:ext cx="2031377" cy="1212847"/>
          </a:xfrm>
        </p:spPr>
        <p:txBody>
          <a:bodyPr/>
          <a:lstStyle/>
          <a:p>
            <a:pPr algn="ctr"/>
            <a:r>
              <a:rPr lang="es-PE" sz="2000" dirty="0">
                <a:solidFill>
                  <a:schemeClr val="bg1"/>
                </a:solidFill>
              </a:rPr>
              <a:t>Tiene las siguientes funciones (Art. 47, ROF)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6206" y="1430267"/>
            <a:ext cx="10788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/>
              <a:t>La ODTH comprende los siguientes </a:t>
            </a:r>
            <a:r>
              <a:rPr lang="es-PE" sz="2400" dirty="0" err="1"/>
              <a:t>SubSistemas</a:t>
            </a:r>
            <a:r>
              <a:rPr lang="es-PE" sz="2400" dirty="0"/>
              <a:t>: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371040" y="2201348"/>
            <a:ext cx="9478493" cy="4987316"/>
            <a:chOff x="1287321" y="2184156"/>
            <a:chExt cx="9478493" cy="4987316"/>
          </a:xfrm>
        </p:grpSpPr>
        <p:sp>
          <p:nvSpPr>
            <p:cNvPr id="11" name="Pentágono 10"/>
            <p:cNvSpPr/>
            <p:nvPr/>
          </p:nvSpPr>
          <p:spPr>
            <a:xfrm>
              <a:off x="1287321" y="2184156"/>
              <a:ext cx="2269838" cy="3129290"/>
            </a:xfrm>
            <a:prstGeom prst="homePlate">
              <a:avLst>
                <a:gd name="adj" fmla="val 23841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4800" b="1" dirty="0"/>
                <a:t>ODTH</a:t>
              </a:r>
            </a:p>
          </p:txBody>
        </p:sp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1365638973"/>
                </p:ext>
              </p:extLst>
            </p:nvPr>
          </p:nvGraphicFramePr>
          <p:xfrm>
            <a:off x="3783745" y="2205404"/>
            <a:ext cx="6982069" cy="49660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903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583" y="2563202"/>
            <a:ext cx="5747748" cy="2052760"/>
          </a:xfrm>
        </p:spPr>
        <p:txBody>
          <a:bodyPr/>
          <a:lstStyle/>
          <a:p>
            <a:r>
              <a:rPr lang="es-PE" sz="4800" b="1" dirty="0">
                <a:solidFill>
                  <a:srgbClr val="FF0000"/>
                </a:solidFill>
              </a:rPr>
              <a:t>Ss7. Gestión de relaciones humanas y sociales</a:t>
            </a:r>
            <a:endParaRPr lang="es-PE" sz="4800" b="1" dirty="0"/>
          </a:p>
        </p:txBody>
      </p:sp>
      <p:pic>
        <p:nvPicPr>
          <p:cNvPr id="3074" name="Picture 2" descr="Ayuntamiento de Las Palmas - CONVOCATORIA ACCIÓN FORMATIVA “Comunicación y  psicología en las relaciones labor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88" y="1468972"/>
            <a:ext cx="3972044" cy="44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3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56137" y="476160"/>
            <a:ext cx="1059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0000"/>
                </a:solidFill>
              </a:rPr>
              <a:t>Ss. 7 Subsistema Gestión de Relaciones Humanas y Sociales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56166"/>
              </p:ext>
            </p:extLst>
          </p:nvPr>
        </p:nvGraphicFramePr>
        <p:xfrm>
          <a:off x="811454" y="1827498"/>
          <a:ext cx="10487028" cy="3632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6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9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0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DEFINICIÓN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PROCESO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PRODUCTOS ESPERADOS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 rowSpan="4">
                  <a:txBody>
                    <a:bodyPr/>
                    <a:lstStyle/>
                    <a:p>
                      <a:r>
                        <a:rPr lang="es-PE" sz="1400" dirty="0"/>
                        <a:t>Comprende las relaciones que se establecen entre la organización y sus servidores civiles en torno a las políticas y prácticas de</a:t>
                      </a:r>
                      <a:r>
                        <a:rPr lang="es-PE" sz="1400" baseline="0" dirty="0"/>
                        <a:t> </a:t>
                      </a:r>
                      <a:r>
                        <a:rPr lang="es-PE" sz="1400" dirty="0"/>
                        <a:t>personal.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400" dirty="0"/>
                        <a:t>Seguridad y Salud en el Trabajo (SST)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Plan y programas de seguridad y salud en el trabajo, Plan de capacitaciones en SST, Registro de incidentes por seguridad y salud en el trabajo, Diagnóstico de SST (Identificación de Peligros y Evaluación de Riesgos- IPER), entre otros.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600" b="1" dirty="0"/>
                        <a:t>Bienestar Social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Plan de bienestar social, convenios con instituciones para dar facilidades </a:t>
                      </a:r>
                      <a:r>
                        <a:rPr lang="es-PE" sz="1600" b="1" dirty="0" smtClean="0"/>
                        <a:t>de las/os servidoras y servidores civiles, </a:t>
                      </a:r>
                      <a:r>
                        <a:rPr lang="es-PE" sz="1600" b="1" dirty="0"/>
                        <a:t>evaluación de satisfacción de las actividades sociales, entre otros.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400" dirty="0"/>
                        <a:t>Cultura y Clima laboral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Diagnóstico de cultura organizacional, medición de clima,</a:t>
                      </a:r>
                    </a:p>
                    <a:p>
                      <a:r>
                        <a:rPr lang="es-PE" sz="1400" dirty="0"/>
                        <a:t>planes de acción de mejora del clima y cultura organizacional, entre otros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400" dirty="0"/>
                        <a:t>Comunicación Interna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Plan de comunicación interna (incluye implementación de técnicas de comunicación institucional), entre otros.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4527" y="2074440"/>
            <a:ext cx="5198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Las entidades publicas deben crear condiciones favorables de calidad de vida para las/os servidoras/es, con la finalidad de promover un agradable Clima Laboral que propicie actitudes individuales y colectivas orientadas a mejorar el desempeño laboral y la calidad de los servicios que se brinda a la ciudadanía.</a:t>
            </a:r>
          </a:p>
        </p:txBody>
      </p:sp>
      <p:pic>
        <p:nvPicPr>
          <p:cNvPr id="4098" name="Picture 2" descr="ᐈ Clima Laboral | ¿Qué es y Cuáles Factores Afectan? 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70" y="1888619"/>
            <a:ext cx="4938103" cy="37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61693" y="1661031"/>
            <a:ext cx="936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La finalidad del proceso de Bienestar Social se orienta a:</a:t>
            </a:r>
          </a:p>
        </p:txBody>
      </p:sp>
      <p:pic>
        <p:nvPicPr>
          <p:cNvPr id="2050" name="Picture 2" descr="CLIMA LABORAL &amp; AMBIENTE ÉTICO – Aprendizaje Médico (UNACH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0" y="2296897"/>
            <a:ext cx="1076298" cy="1076298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469192" y="2615591"/>
            <a:ext cx="2154212" cy="6384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400" dirty="0">
                <a:solidFill>
                  <a:schemeClr val="tx1"/>
                </a:solidFill>
              </a:rPr>
              <a:t>Propiciar las condiciones para generar un buen ambiente de trabajo</a:t>
            </a:r>
            <a:endParaRPr lang="es-PE" sz="1400" dirty="0"/>
          </a:p>
        </p:txBody>
      </p:sp>
      <p:sp>
        <p:nvSpPr>
          <p:cNvPr id="39" name="Rectángulo 38"/>
          <p:cNvSpPr/>
          <p:nvPr/>
        </p:nvSpPr>
        <p:spPr>
          <a:xfrm>
            <a:off x="7726940" y="2481099"/>
            <a:ext cx="2295603" cy="652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</a:rPr>
              <a:t>Identificación y atención de las necesidades de los servidores civiles.</a:t>
            </a:r>
            <a:endParaRPr lang="es-PE" sz="14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1" y="3547396"/>
            <a:ext cx="1315275" cy="1365313"/>
          </a:xfrm>
          <a:prstGeom prst="rect">
            <a:avLst/>
          </a:prstGeom>
          <a:ln w="38100">
            <a:noFill/>
          </a:ln>
        </p:spPr>
      </p:pic>
      <p:sp>
        <p:nvSpPr>
          <p:cNvPr id="41" name="Rectángulo 40"/>
          <p:cNvSpPr/>
          <p:nvPr/>
        </p:nvSpPr>
        <p:spPr>
          <a:xfrm>
            <a:off x="2469192" y="3887384"/>
            <a:ext cx="2154212" cy="6629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</a:rPr>
              <a:t>Contribuir al mejoramiento de la calidad de vida de los/as servidores/as</a:t>
            </a:r>
            <a:endParaRPr lang="es-PE" sz="1400" dirty="0"/>
          </a:p>
        </p:txBody>
      </p:sp>
      <p:sp>
        <p:nvSpPr>
          <p:cNvPr id="42" name="Rectángulo 41"/>
          <p:cNvSpPr/>
          <p:nvPr/>
        </p:nvSpPr>
        <p:spPr>
          <a:xfrm>
            <a:off x="2469192" y="5300059"/>
            <a:ext cx="2154212" cy="6766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</a:rPr>
              <a:t>Atenciones personalizadas al/a servidor/a y su familia.</a:t>
            </a:r>
            <a:endParaRPr lang="es-PE" sz="1400" dirty="0"/>
          </a:p>
        </p:txBody>
      </p:sp>
      <p:sp>
        <p:nvSpPr>
          <p:cNvPr id="43" name="Rectángulo 42"/>
          <p:cNvSpPr/>
          <p:nvPr/>
        </p:nvSpPr>
        <p:spPr>
          <a:xfrm>
            <a:off x="7726939" y="5306573"/>
            <a:ext cx="2295603" cy="6766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</a:rPr>
              <a:t>Brindar apoyo en materia de prestaciones de salud, seguros, otros.</a:t>
            </a:r>
            <a:endParaRPr lang="es-PE" sz="1400" dirty="0"/>
          </a:p>
        </p:txBody>
      </p:sp>
      <p:sp>
        <p:nvSpPr>
          <p:cNvPr id="44" name="Rectángulo 43"/>
          <p:cNvSpPr/>
          <p:nvPr/>
        </p:nvSpPr>
        <p:spPr>
          <a:xfrm>
            <a:off x="7726940" y="3887384"/>
            <a:ext cx="2295603" cy="6629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</a:rPr>
              <a:t>Fomentar un adecuado clima laboral (</a:t>
            </a:r>
            <a:r>
              <a:rPr lang="es-MX" sz="1400" dirty="0">
                <a:solidFill>
                  <a:schemeClr val="tx1"/>
                </a:solidFill>
              </a:rPr>
              <a:t>motivación, participación  e integración)</a:t>
            </a:r>
            <a:endParaRPr lang="es-PE" sz="1400" dirty="0">
              <a:solidFill>
                <a:schemeClr val="tx1"/>
              </a:solidFill>
            </a:endParaRPr>
          </a:p>
        </p:txBody>
      </p:sp>
      <p:pic>
        <p:nvPicPr>
          <p:cNvPr id="2054" name="Picture 6" descr="APRENDIZAJE UNAD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1" y="2326891"/>
            <a:ext cx="995776" cy="99577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milia Png - Clipart Realisation Transparent Png - Full Size Clipart  (#4114434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3" y="5012474"/>
            <a:ext cx="1145365" cy="12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by Frases para motivar on Frases de superación personal | Sales jobs,  Affiliate marketing, Business pro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03" y="3680026"/>
            <a:ext cx="1438767" cy="10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cono Hombre, salud, trabajador Gratis de 780 Free Vect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7" y="5027150"/>
            <a:ext cx="1250144" cy="12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lecha derecha 31"/>
          <p:cNvSpPr/>
          <p:nvPr/>
        </p:nvSpPr>
        <p:spPr>
          <a:xfrm>
            <a:off x="2012376" y="2769988"/>
            <a:ext cx="280448" cy="2676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Flecha derecha 50"/>
          <p:cNvSpPr/>
          <p:nvPr/>
        </p:nvSpPr>
        <p:spPr>
          <a:xfrm>
            <a:off x="1984764" y="4144201"/>
            <a:ext cx="280448" cy="2676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Flecha derecha 51"/>
          <p:cNvSpPr/>
          <p:nvPr/>
        </p:nvSpPr>
        <p:spPr>
          <a:xfrm>
            <a:off x="2027185" y="5518414"/>
            <a:ext cx="280448" cy="2676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Flecha derecha 52"/>
          <p:cNvSpPr/>
          <p:nvPr/>
        </p:nvSpPr>
        <p:spPr>
          <a:xfrm>
            <a:off x="7297370" y="2667204"/>
            <a:ext cx="280448" cy="2676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Flecha derecha 53"/>
          <p:cNvSpPr/>
          <p:nvPr/>
        </p:nvSpPr>
        <p:spPr>
          <a:xfrm>
            <a:off x="7297370" y="5520463"/>
            <a:ext cx="280448" cy="2676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Flecha derecha 54"/>
          <p:cNvSpPr/>
          <p:nvPr/>
        </p:nvSpPr>
        <p:spPr>
          <a:xfrm>
            <a:off x="7309825" y="4086535"/>
            <a:ext cx="280448" cy="2676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86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525578" y="1676491"/>
            <a:ext cx="8196552" cy="4372884"/>
            <a:chOff x="866773" y="1898529"/>
            <a:chExt cx="8196552" cy="4372884"/>
          </a:xfrm>
        </p:grpSpPr>
        <p:grpSp>
          <p:nvGrpSpPr>
            <p:cNvPr id="26" name="Grupo 25"/>
            <p:cNvGrpSpPr/>
            <p:nvPr/>
          </p:nvGrpSpPr>
          <p:grpSpPr>
            <a:xfrm>
              <a:off x="866773" y="1898529"/>
              <a:ext cx="8196552" cy="4372884"/>
              <a:chOff x="1248508" y="1889737"/>
              <a:chExt cx="8196552" cy="4372884"/>
            </a:xfrm>
          </p:grpSpPr>
          <p:grpSp>
            <p:nvGrpSpPr>
              <p:cNvPr id="25" name="Grupo 24"/>
              <p:cNvGrpSpPr/>
              <p:nvPr/>
            </p:nvGrpSpPr>
            <p:grpSpPr>
              <a:xfrm>
                <a:off x="1248508" y="1889737"/>
                <a:ext cx="8196552" cy="4372884"/>
                <a:chOff x="1248508" y="1889737"/>
                <a:chExt cx="8196552" cy="4372884"/>
              </a:xfrm>
            </p:grpSpPr>
            <p:grpSp>
              <p:nvGrpSpPr>
                <p:cNvPr id="2" name="Grupo 1"/>
                <p:cNvGrpSpPr/>
                <p:nvPr/>
              </p:nvGrpSpPr>
              <p:grpSpPr>
                <a:xfrm>
                  <a:off x="1248508" y="1889737"/>
                  <a:ext cx="6154615" cy="4372884"/>
                  <a:chOff x="4536831" y="1907321"/>
                  <a:chExt cx="6154615" cy="4372884"/>
                </a:xfrm>
              </p:grpSpPr>
              <p:grpSp>
                <p:nvGrpSpPr>
                  <p:cNvPr id="8" name="Grupo 7"/>
                  <p:cNvGrpSpPr/>
                  <p:nvPr/>
                </p:nvGrpSpPr>
                <p:grpSpPr>
                  <a:xfrm>
                    <a:off x="4536831" y="1907321"/>
                    <a:ext cx="6154615" cy="4372884"/>
                    <a:chOff x="4070818" y="1153895"/>
                    <a:chExt cx="7453259" cy="5483586"/>
                  </a:xfrm>
                </p:grpSpPr>
                <p:grpSp>
                  <p:nvGrpSpPr>
                    <p:cNvPr id="10" name="Grupo 9"/>
                    <p:cNvGrpSpPr/>
                    <p:nvPr/>
                  </p:nvGrpSpPr>
                  <p:grpSpPr>
                    <a:xfrm>
                      <a:off x="4070818" y="1153895"/>
                      <a:ext cx="7453259" cy="5483586"/>
                      <a:chOff x="4070818" y="1153895"/>
                      <a:chExt cx="7453259" cy="5483586"/>
                    </a:xfrm>
                  </p:grpSpPr>
                  <p:sp>
                    <p:nvSpPr>
                      <p:cNvPr id="11" name="Forma libre 10"/>
                      <p:cNvSpPr/>
                      <p:nvPr/>
                    </p:nvSpPr>
                    <p:spPr>
                      <a:xfrm rot="3648888">
                        <a:off x="4748640" y="4994123"/>
                        <a:ext cx="1199741" cy="3981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>
                            <a:moveTo>
                              <a:pt x="0" y="19907"/>
                            </a:moveTo>
                            <a:lnTo>
                              <a:pt x="1199741" y="19907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dk2">
                          <a:shade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0">
                        <a:scrgbClr r="0" g="0" b="0"/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12" name="Forma libre 11"/>
                      <p:cNvSpPr/>
                      <p:nvPr/>
                    </p:nvSpPr>
                    <p:spPr>
                      <a:xfrm rot="1157080">
                        <a:off x="5795689" y="4114604"/>
                        <a:ext cx="893200" cy="3981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>
                            <a:moveTo>
                              <a:pt x="0" y="19907"/>
                            </a:moveTo>
                            <a:lnTo>
                              <a:pt x="893200" y="19907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dk2">
                          <a:shade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0">
                        <a:scrgbClr r="0" g="0" b="0"/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13" name="Forma libre 12"/>
                      <p:cNvSpPr/>
                      <p:nvPr/>
                    </p:nvSpPr>
                    <p:spPr>
                      <a:xfrm rot="20123546">
                        <a:off x="5778139" y="3189614"/>
                        <a:ext cx="938334" cy="3981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>
                            <a:moveTo>
                              <a:pt x="0" y="19907"/>
                            </a:moveTo>
                            <a:lnTo>
                              <a:pt x="938334" y="19907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dk2">
                          <a:shade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0">
                        <a:scrgbClr r="0" g="0" b="0"/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14" name="Forma libre 13"/>
                      <p:cNvSpPr/>
                      <p:nvPr/>
                    </p:nvSpPr>
                    <p:spPr>
                      <a:xfrm rot="17827146">
                        <a:off x="5109967" y="2406810"/>
                        <a:ext cx="1320401" cy="3981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>
                            <a:moveTo>
                              <a:pt x="0" y="19907"/>
                            </a:moveTo>
                            <a:lnTo>
                              <a:pt x="1320401" y="19907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dk2">
                          <a:shade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0">
                        <a:scrgbClr r="0" g="0" b="0"/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15" name="Elipse 14"/>
                      <p:cNvSpPr/>
                      <p:nvPr/>
                    </p:nvSpPr>
                    <p:spPr>
                      <a:xfrm>
                        <a:off x="4070818" y="2705525"/>
                        <a:ext cx="2058741" cy="205874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</p:spPr>
                    <p:style>
                      <a:lnRef idx="2">
                        <a:schemeClr val="l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6" name="Forma libre 15"/>
                      <p:cNvSpPr/>
                      <p:nvPr/>
                    </p:nvSpPr>
                    <p:spPr>
                      <a:xfrm>
                        <a:off x="5873840" y="1153895"/>
                        <a:ext cx="725060" cy="725060"/>
                      </a:xfrm>
                      <a:custGeom>
                        <a:avLst/>
                        <a:gdLst>
                          <a:gd name="connsiteX0" fmla="*/ 0 w 725060"/>
                          <a:gd name="connsiteY0" fmla="*/ 362530 h 725060"/>
                          <a:gd name="connsiteX1" fmla="*/ 362530 w 725060"/>
                          <a:gd name="connsiteY1" fmla="*/ 0 h 725060"/>
                          <a:gd name="connsiteX2" fmla="*/ 725060 w 725060"/>
                          <a:gd name="connsiteY2" fmla="*/ 362530 h 725060"/>
                          <a:gd name="connsiteX3" fmla="*/ 362530 w 725060"/>
                          <a:gd name="connsiteY3" fmla="*/ 725060 h 725060"/>
                          <a:gd name="connsiteX4" fmla="*/ 0 w 725060"/>
                          <a:gd name="connsiteY4" fmla="*/ 362530 h 7250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25060" h="725060">
                            <a:moveTo>
                              <a:pt x="0" y="362530"/>
                            </a:moveTo>
                            <a:cubicBezTo>
                              <a:pt x="0" y="162310"/>
                              <a:pt x="162310" y="0"/>
                              <a:pt x="362530" y="0"/>
                            </a:cubicBezTo>
                            <a:cubicBezTo>
                              <a:pt x="562750" y="0"/>
                              <a:pt x="725060" y="162310"/>
                              <a:pt x="725060" y="362530"/>
                            </a:cubicBezTo>
                            <a:cubicBezTo>
                              <a:pt x="725060" y="562750"/>
                              <a:pt x="562750" y="725060"/>
                              <a:pt x="362530" y="725060"/>
                            </a:cubicBezTo>
                            <a:cubicBezTo>
                              <a:pt x="162310" y="725060"/>
                              <a:pt x="0" y="562750"/>
                              <a:pt x="0" y="362530"/>
                            </a:cubicBez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</p:spPr>
                    <p:style>
                      <a:lnRef idx="2">
                        <a:schemeClr val="l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127138" tIns="127138" rIns="127138" bIns="127138" numCol="1" spcCol="1270" anchor="ctr" anchorCtr="0">
                        <a:noAutofit/>
                      </a:bodyPr>
                      <a:lstStyle/>
                      <a:p>
                        <a:pPr lvl="0" algn="ctr" defTabSz="1466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r>
                          <a:rPr lang="es-PE" sz="3300" kern="1200" dirty="0"/>
                          <a:t>a</a:t>
                        </a:r>
                      </a:p>
                    </p:txBody>
                  </p:sp>
                  <p:sp>
                    <p:nvSpPr>
                      <p:cNvPr id="17" name="Forma libre 16"/>
                      <p:cNvSpPr/>
                      <p:nvPr/>
                    </p:nvSpPr>
                    <p:spPr>
                      <a:xfrm>
                        <a:off x="6640140" y="2488200"/>
                        <a:ext cx="742670" cy="742670"/>
                      </a:xfrm>
                      <a:custGeom>
                        <a:avLst/>
                        <a:gdLst>
                          <a:gd name="connsiteX0" fmla="*/ 0 w 742670"/>
                          <a:gd name="connsiteY0" fmla="*/ 371335 h 742670"/>
                          <a:gd name="connsiteX1" fmla="*/ 371335 w 742670"/>
                          <a:gd name="connsiteY1" fmla="*/ 0 h 742670"/>
                          <a:gd name="connsiteX2" fmla="*/ 742670 w 742670"/>
                          <a:gd name="connsiteY2" fmla="*/ 371335 h 742670"/>
                          <a:gd name="connsiteX3" fmla="*/ 371335 w 742670"/>
                          <a:gd name="connsiteY3" fmla="*/ 742670 h 742670"/>
                          <a:gd name="connsiteX4" fmla="*/ 0 w 742670"/>
                          <a:gd name="connsiteY4" fmla="*/ 371335 h 742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2670" h="742670">
                            <a:moveTo>
                              <a:pt x="0" y="371335"/>
                            </a:moveTo>
                            <a:cubicBezTo>
                              <a:pt x="0" y="166252"/>
                              <a:pt x="166252" y="0"/>
                              <a:pt x="371335" y="0"/>
                            </a:cubicBezTo>
                            <a:cubicBezTo>
                              <a:pt x="576418" y="0"/>
                              <a:pt x="742670" y="166252"/>
                              <a:pt x="742670" y="371335"/>
                            </a:cubicBezTo>
                            <a:cubicBezTo>
                              <a:pt x="742670" y="576418"/>
                              <a:pt x="576418" y="742670"/>
                              <a:pt x="371335" y="742670"/>
                            </a:cubicBezTo>
                            <a:cubicBezTo>
                              <a:pt x="166252" y="742670"/>
                              <a:pt x="0" y="576418"/>
                              <a:pt x="0" y="371335"/>
                            </a:cubicBez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</p:spPr>
                    <p:style>
                      <a:lnRef idx="2">
                        <a:schemeClr val="l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129717" tIns="129717" rIns="129717" bIns="129717" numCol="1" spcCol="1270" anchor="ctr" anchorCtr="0">
                        <a:noAutofit/>
                      </a:bodyPr>
                      <a:lstStyle/>
                      <a:p>
                        <a:pPr lvl="0" algn="ctr" defTabSz="1466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r>
                          <a:rPr lang="es-PE" sz="3300" kern="1200" dirty="0"/>
                          <a:t>B</a:t>
                        </a:r>
                      </a:p>
                    </p:txBody>
                  </p:sp>
                  <p:sp>
                    <p:nvSpPr>
                      <p:cNvPr id="18" name="Forma libre 17"/>
                      <p:cNvSpPr/>
                      <p:nvPr/>
                    </p:nvSpPr>
                    <p:spPr>
                      <a:xfrm>
                        <a:off x="6643226" y="4036064"/>
                        <a:ext cx="734441" cy="734441"/>
                      </a:xfrm>
                      <a:custGeom>
                        <a:avLst/>
                        <a:gdLst>
                          <a:gd name="connsiteX0" fmla="*/ 0 w 734441"/>
                          <a:gd name="connsiteY0" fmla="*/ 367221 h 734441"/>
                          <a:gd name="connsiteX1" fmla="*/ 367221 w 734441"/>
                          <a:gd name="connsiteY1" fmla="*/ 0 h 734441"/>
                          <a:gd name="connsiteX2" fmla="*/ 734442 w 734441"/>
                          <a:gd name="connsiteY2" fmla="*/ 367221 h 734441"/>
                          <a:gd name="connsiteX3" fmla="*/ 367221 w 734441"/>
                          <a:gd name="connsiteY3" fmla="*/ 734442 h 734441"/>
                          <a:gd name="connsiteX4" fmla="*/ 0 w 734441"/>
                          <a:gd name="connsiteY4" fmla="*/ 367221 h 734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34441" h="734441">
                            <a:moveTo>
                              <a:pt x="0" y="367221"/>
                            </a:moveTo>
                            <a:cubicBezTo>
                              <a:pt x="0" y="164410"/>
                              <a:pt x="164410" y="0"/>
                              <a:pt x="367221" y="0"/>
                            </a:cubicBezTo>
                            <a:cubicBezTo>
                              <a:pt x="570032" y="0"/>
                              <a:pt x="734442" y="164410"/>
                              <a:pt x="734442" y="367221"/>
                            </a:cubicBezTo>
                            <a:cubicBezTo>
                              <a:pt x="734442" y="570032"/>
                              <a:pt x="570032" y="734442"/>
                              <a:pt x="367221" y="734442"/>
                            </a:cubicBezTo>
                            <a:cubicBezTo>
                              <a:pt x="164410" y="734442"/>
                              <a:pt x="0" y="570032"/>
                              <a:pt x="0" y="367221"/>
                            </a:cubicBez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</p:spPr>
                    <p:style>
                      <a:lnRef idx="2">
                        <a:schemeClr val="l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dk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128511" tIns="128511" rIns="128511" bIns="128511" numCol="1" spcCol="1270" anchor="ctr" anchorCtr="0">
                        <a:noAutofit/>
                      </a:bodyPr>
                      <a:lstStyle/>
                      <a:p>
                        <a:pPr lvl="0" algn="ctr" defTabSz="1466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r>
                          <a:rPr lang="es-PE" sz="3300" kern="1200" dirty="0"/>
                          <a:t>c</a:t>
                        </a:r>
                      </a:p>
                    </p:txBody>
                  </p:sp>
                  <p:grpSp>
                    <p:nvGrpSpPr>
                      <p:cNvPr id="19" name="Grupo 18"/>
                      <p:cNvGrpSpPr/>
                      <p:nvPr/>
                    </p:nvGrpSpPr>
                    <p:grpSpPr>
                      <a:xfrm>
                        <a:off x="6364304" y="1153895"/>
                        <a:ext cx="5159773" cy="5483586"/>
                        <a:chOff x="6364304" y="1153895"/>
                        <a:chExt cx="5159773" cy="5483586"/>
                      </a:xfrm>
                    </p:grpSpPr>
                    <p:sp>
                      <p:nvSpPr>
                        <p:cNvPr id="20" name="Forma libre 19"/>
                        <p:cNvSpPr/>
                        <p:nvPr/>
                      </p:nvSpPr>
                      <p:spPr>
                        <a:xfrm>
                          <a:off x="6708819" y="1153895"/>
                          <a:ext cx="4815258" cy="696108"/>
                        </a:xfrm>
                        <a:custGeom>
                          <a:avLst/>
                          <a:gdLst>
                            <a:gd name="connsiteX0" fmla="*/ 0 w 1087590"/>
                            <a:gd name="connsiteY0" fmla="*/ 0 h 725060"/>
                            <a:gd name="connsiteX1" fmla="*/ 1087590 w 1087590"/>
                            <a:gd name="connsiteY1" fmla="*/ 0 h 725060"/>
                            <a:gd name="connsiteX2" fmla="*/ 1087590 w 1087590"/>
                            <a:gd name="connsiteY2" fmla="*/ 725060 h 725060"/>
                            <a:gd name="connsiteX3" fmla="*/ 0 w 1087590"/>
                            <a:gd name="connsiteY3" fmla="*/ 725060 h 725060"/>
                            <a:gd name="connsiteX4" fmla="*/ 0 w 1087590"/>
                            <a:gd name="connsiteY4" fmla="*/ 0 h 7250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087590" h="725060">
                              <a:moveTo>
                                <a:pt x="0" y="0"/>
                              </a:moveTo>
                              <a:lnTo>
                                <a:pt x="1087590" y="0"/>
                              </a:lnTo>
                              <a:lnTo>
                                <a:pt x="1087590" y="725060"/>
                              </a:lnTo>
                              <a:lnTo>
                                <a:pt x="0" y="72506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</p:spPr>
                      <p:style>
                        <a:lnRef idx="0">
                          <a:schemeClr val="dk1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0" tIns="0" rIns="0" bIns="0" numCol="1" spcCol="1270" anchor="ctr" anchorCtr="0">
                          <a:noAutofit/>
                        </a:bodyPr>
                        <a:lstStyle/>
                        <a:p>
                          <a:pPr marL="0" lvl="1" algn="l" defTabSz="31115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15000"/>
                            </a:spcAft>
                          </a:pPr>
                          <a:r>
                            <a:rPr lang="es-PE" sz="2400" kern="1200" dirty="0"/>
                            <a:t>Atenciones Personalizadas</a:t>
                          </a:r>
                        </a:p>
                      </p:txBody>
                    </p:sp>
                    <p:sp>
                      <p:nvSpPr>
                        <p:cNvPr id="21" name="Forma libre 20"/>
                        <p:cNvSpPr/>
                        <p:nvPr/>
                      </p:nvSpPr>
                      <p:spPr>
                        <a:xfrm>
                          <a:off x="7536859" y="2473138"/>
                          <a:ext cx="3764562" cy="742670"/>
                        </a:xfrm>
                        <a:custGeom>
                          <a:avLst/>
                          <a:gdLst>
                            <a:gd name="connsiteX0" fmla="*/ 0 w 1114005"/>
                            <a:gd name="connsiteY0" fmla="*/ 0 h 742670"/>
                            <a:gd name="connsiteX1" fmla="*/ 1114005 w 1114005"/>
                            <a:gd name="connsiteY1" fmla="*/ 0 h 742670"/>
                            <a:gd name="connsiteX2" fmla="*/ 1114005 w 1114005"/>
                            <a:gd name="connsiteY2" fmla="*/ 742670 h 742670"/>
                            <a:gd name="connsiteX3" fmla="*/ 0 w 1114005"/>
                            <a:gd name="connsiteY3" fmla="*/ 742670 h 742670"/>
                            <a:gd name="connsiteX4" fmla="*/ 0 w 1114005"/>
                            <a:gd name="connsiteY4" fmla="*/ 0 h 74267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114005" h="742670">
                              <a:moveTo>
                                <a:pt x="0" y="0"/>
                              </a:moveTo>
                              <a:lnTo>
                                <a:pt x="1114005" y="0"/>
                              </a:lnTo>
                              <a:lnTo>
                                <a:pt x="1114005" y="742670"/>
                              </a:lnTo>
                              <a:lnTo>
                                <a:pt x="0" y="74267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</p:spPr>
                      <p:style>
                        <a:lnRef idx="0">
                          <a:schemeClr val="dk1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0" tIns="0" rIns="0" bIns="0" numCol="1" spcCol="1270" anchor="ctr" anchorCtr="0">
                          <a:noAutofit/>
                        </a:bodyPr>
                        <a:lstStyle/>
                        <a:p>
                          <a:pPr marL="0" lvl="1" algn="l" defTabSz="31115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15000"/>
                            </a:spcAft>
                          </a:pPr>
                          <a:r>
                            <a:rPr lang="es-PE" sz="2400" kern="1200" dirty="0"/>
                            <a:t>Acciones de Prevención y Promoción de la Salud</a:t>
                          </a:r>
                        </a:p>
                      </p:txBody>
                    </p:sp>
                    <p:sp>
                      <p:nvSpPr>
                        <p:cNvPr id="22" name="Forma libre 21"/>
                        <p:cNvSpPr/>
                        <p:nvPr/>
                      </p:nvSpPr>
                      <p:spPr>
                        <a:xfrm>
                          <a:off x="7519519" y="4078526"/>
                          <a:ext cx="3242266" cy="734441"/>
                        </a:xfrm>
                        <a:custGeom>
                          <a:avLst/>
                          <a:gdLst>
                            <a:gd name="connsiteX0" fmla="*/ 0 w 1101662"/>
                            <a:gd name="connsiteY0" fmla="*/ 0 h 734441"/>
                            <a:gd name="connsiteX1" fmla="*/ 1101662 w 1101662"/>
                            <a:gd name="connsiteY1" fmla="*/ 0 h 734441"/>
                            <a:gd name="connsiteX2" fmla="*/ 1101662 w 1101662"/>
                            <a:gd name="connsiteY2" fmla="*/ 734441 h 734441"/>
                            <a:gd name="connsiteX3" fmla="*/ 0 w 1101662"/>
                            <a:gd name="connsiteY3" fmla="*/ 734441 h 734441"/>
                            <a:gd name="connsiteX4" fmla="*/ 0 w 1101662"/>
                            <a:gd name="connsiteY4" fmla="*/ 0 h 734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101662" h="734441">
                              <a:moveTo>
                                <a:pt x="0" y="0"/>
                              </a:moveTo>
                              <a:lnTo>
                                <a:pt x="1101662" y="0"/>
                              </a:lnTo>
                              <a:lnTo>
                                <a:pt x="1101662" y="734441"/>
                              </a:lnTo>
                              <a:lnTo>
                                <a:pt x="0" y="73444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</p:spPr>
                      <p:style>
                        <a:lnRef idx="0">
                          <a:schemeClr val="dk1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0" tIns="0" rIns="0" bIns="0" numCol="1" spcCol="1270" anchor="ctr" anchorCtr="0">
                          <a:noAutofit/>
                        </a:bodyPr>
                        <a:lstStyle/>
                        <a:p>
                          <a:pPr marL="0" lvl="1" defTabSz="31115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15000"/>
                            </a:spcAft>
                          </a:pPr>
                          <a:r>
                            <a:rPr lang="es-PE" sz="2400" dirty="0"/>
                            <a:t>Beneficios</a:t>
                          </a:r>
                        </a:p>
                      </p:txBody>
                    </p:sp>
                    <p:sp>
                      <p:nvSpPr>
                        <p:cNvPr id="23" name="Forma libre 22"/>
                        <p:cNvSpPr/>
                        <p:nvPr/>
                      </p:nvSpPr>
                      <p:spPr>
                        <a:xfrm>
                          <a:off x="6364304" y="5850309"/>
                          <a:ext cx="3522348" cy="787172"/>
                        </a:xfrm>
                        <a:custGeom>
                          <a:avLst/>
                          <a:gdLst>
                            <a:gd name="connsiteX0" fmla="*/ 0 w 1180758"/>
                            <a:gd name="connsiteY0" fmla="*/ 0 h 787172"/>
                            <a:gd name="connsiteX1" fmla="*/ 1180758 w 1180758"/>
                            <a:gd name="connsiteY1" fmla="*/ 0 h 787172"/>
                            <a:gd name="connsiteX2" fmla="*/ 1180758 w 1180758"/>
                            <a:gd name="connsiteY2" fmla="*/ 787172 h 787172"/>
                            <a:gd name="connsiteX3" fmla="*/ 0 w 1180758"/>
                            <a:gd name="connsiteY3" fmla="*/ 787172 h 787172"/>
                            <a:gd name="connsiteX4" fmla="*/ 0 w 1180758"/>
                            <a:gd name="connsiteY4" fmla="*/ 0 h 7871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180758" h="787172">
                              <a:moveTo>
                                <a:pt x="0" y="0"/>
                              </a:moveTo>
                              <a:lnTo>
                                <a:pt x="1180758" y="0"/>
                              </a:lnTo>
                              <a:lnTo>
                                <a:pt x="1180758" y="787172"/>
                              </a:lnTo>
                              <a:lnTo>
                                <a:pt x="0" y="787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</p:spPr>
                      <p:style>
                        <a:lnRef idx="0">
                          <a:schemeClr val="dk1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lt2">
                            <a:alpha val="0"/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0" tIns="0" rIns="0" bIns="0" numCol="1" spcCol="1270" anchor="ctr" anchorCtr="0">
                          <a:noAutofit/>
                        </a:bodyPr>
                        <a:lstStyle/>
                        <a:p>
                          <a:pPr marL="0" lvl="1" algn="l" defTabSz="31115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15000"/>
                            </a:spcAft>
                          </a:pPr>
                          <a:r>
                            <a:rPr lang="es-PE" sz="2400" kern="1200" dirty="0"/>
                            <a:t>Actividades diversas </a:t>
                          </a:r>
                        </a:p>
                      </p:txBody>
                    </p:sp>
                  </p:grpSp>
                </p:grpSp>
                <p:sp>
                  <p:nvSpPr>
                    <p:cNvPr id="9" name="Forma libre 8"/>
                    <p:cNvSpPr/>
                    <p:nvPr/>
                  </p:nvSpPr>
                  <p:spPr>
                    <a:xfrm>
                      <a:off x="5521377" y="5741253"/>
                      <a:ext cx="787172" cy="787172"/>
                    </a:xfrm>
                    <a:custGeom>
                      <a:avLst/>
                      <a:gdLst>
                        <a:gd name="connsiteX0" fmla="*/ 0 w 787172"/>
                        <a:gd name="connsiteY0" fmla="*/ 393586 h 787172"/>
                        <a:gd name="connsiteX1" fmla="*/ 393586 w 787172"/>
                        <a:gd name="connsiteY1" fmla="*/ 0 h 787172"/>
                        <a:gd name="connsiteX2" fmla="*/ 787172 w 787172"/>
                        <a:gd name="connsiteY2" fmla="*/ 393586 h 787172"/>
                        <a:gd name="connsiteX3" fmla="*/ 393586 w 787172"/>
                        <a:gd name="connsiteY3" fmla="*/ 787172 h 787172"/>
                        <a:gd name="connsiteX4" fmla="*/ 0 w 787172"/>
                        <a:gd name="connsiteY4" fmla="*/ 393586 h 7871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72" h="787172">
                          <a:moveTo>
                            <a:pt x="0" y="393586"/>
                          </a:moveTo>
                          <a:cubicBezTo>
                            <a:pt x="0" y="176214"/>
                            <a:pt x="176214" y="0"/>
                            <a:pt x="393586" y="0"/>
                          </a:cubicBezTo>
                          <a:cubicBezTo>
                            <a:pt x="610958" y="0"/>
                            <a:pt x="787172" y="176214"/>
                            <a:pt x="787172" y="393586"/>
                          </a:cubicBezTo>
                          <a:cubicBezTo>
                            <a:pt x="787172" y="610958"/>
                            <a:pt x="610958" y="787172"/>
                            <a:pt x="393586" y="787172"/>
                          </a:cubicBezTo>
                          <a:cubicBezTo>
                            <a:pt x="176214" y="787172"/>
                            <a:pt x="0" y="610958"/>
                            <a:pt x="0" y="393586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</p:spPr>
                  <p:style>
                    <a:lnRef idx="2">
                      <a:schemeClr val="l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dk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dk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36234" tIns="136234" rIns="136234" bIns="136234" numCol="1" spcCol="1270" anchor="ctr" anchorCtr="0">
                      <a:noAutofit/>
                    </a:bodyPr>
                    <a:lstStyle/>
                    <a:p>
                      <a:pPr lvl="0" algn="ctr" defTabSz="1466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PE" sz="3300" kern="1200" dirty="0"/>
                        <a:t>d</a:t>
                      </a:r>
                    </a:p>
                  </p:txBody>
                </p:sp>
              </p:grpSp>
              <p:sp>
                <p:nvSpPr>
                  <p:cNvPr id="7" name="CuadroTexto 6"/>
                  <p:cNvSpPr txBox="1"/>
                  <p:nvPr/>
                </p:nvSpPr>
                <p:spPr>
                  <a:xfrm>
                    <a:off x="4686590" y="3457405"/>
                    <a:ext cx="1373065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es-PE" b="1" dirty="0">
                        <a:solidFill>
                          <a:schemeClr val="bg1"/>
                        </a:solidFill>
                      </a:rPr>
                      <a:t>Principales Acciones de Bienestar Social</a:t>
                    </a:r>
                  </a:p>
                </p:txBody>
              </p:sp>
            </p:grpSp>
            <p:sp>
              <p:nvSpPr>
                <p:cNvPr id="24" name="CuadroTexto 23"/>
                <p:cNvSpPr txBox="1"/>
                <p:nvPr/>
              </p:nvSpPr>
              <p:spPr>
                <a:xfrm>
                  <a:off x="7062345" y="1989180"/>
                  <a:ext cx="2382715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176213" lvl="0" indent="-166688">
                    <a:buFont typeface="Arial" panose="020B0604020202020204" pitchFamily="34" charset="0"/>
                    <a:buChar char="•"/>
                  </a:pPr>
                  <a:r>
                    <a:rPr lang="es-PE" sz="2000" dirty="0"/>
                    <a:t>Servidor/a y su familia</a:t>
                  </a:r>
                </a:p>
              </p:txBody>
            </p:sp>
          </p:grpSp>
          <p:sp>
            <p:nvSpPr>
              <p:cNvPr id="3" name="Abrir llave 2"/>
              <p:cNvSpPr/>
              <p:nvPr/>
            </p:nvSpPr>
            <p:spPr>
              <a:xfrm>
                <a:off x="6760733" y="1983288"/>
                <a:ext cx="350077" cy="461560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31" name="Rectángulo 30"/>
            <p:cNvSpPr/>
            <p:nvPr/>
          </p:nvSpPr>
          <p:spPr>
            <a:xfrm>
              <a:off x="6123283" y="3844381"/>
              <a:ext cx="2259150" cy="1357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Abrir llave 27"/>
            <p:cNvSpPr/>
            <p:nvPr/>
          </p:nvSpPr>
          <p:spPr>
            <a:xfrm>
              <a:off x="5102436" y="3857569"/>
              <a:ext cx="249146" cy="121932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3" name="Abrir llave 32"/>
          <p:cNvSpPr/>
          <p:nvPr/>
        </p:nvSpPr>
        <p:spPr>
          <a:xfrm>
            <a:off x="6400800" y="2626096"/>
            <a:ext cx="394856" cy="8301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CuadroTexto 33"/>
          <p:cNvSpPr txBox="1"/>
          <p:nvPr/>
        </p:nvSpPr>
        <p:spPr>
          <a:xfrm>
            <a:off x="6795656" y="2517443"/>
            <a:ext cx="267319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Atenciones médicas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Campañas médicas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Vacunas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010387" y="3462680"/>
            <a:ext cx="5181281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 err="1"/>
              <a:t>Wawa</a:t>
            </a:r>
            <a:r>
              <a:rPr lang="es-PE" sz="2000" dirty="0"/>
              <a:t> </a:t>
            </a:r>
            <a:r>
              <a:rPr lang="es-PE" sz="2000" dirty="0" err="1"/>
              <a:t>Wasi</a:t>
            </a:r>
            <a:endParaRPr lang="es-PE" sz="2000" dirty="0"/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Lactario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Seguro por comisión de servicios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Seguridad </a:t>
            </a:r>
            <a:r>
              <a:rPr lang="es-PE" sz="2000" dirty="0" smtClean="0"/>
              <a:t>Social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ES" sz="2000" dirty="0" smtClean="0"/>
              <a:t>Seguro </a:t>
            </a:r>
            <a:r>
              <a:rPr lang="es-ES" sz="2000" dirty="0" err="1" smtClean="0"/>
              <a:t>Fola</a:t>
            </a:r>
            <a:endParaRPr lang="es-PE" sz="2000" dirty="0"/>
          </a:p>
        </p:txBody>
      </p:sp>
      <p:sp>
        <p:nvSpPr>
          <p:cNvPr id="36" name="Abrir llave 35"/>
          <p:cNvSpPr/>
          <p:nvPr/>
        </p:nvSpPr>
        <p:spPr>
          <a:xfrm>
            <a:off x="5010387" y="5196055"/>
            <a:ext cx="350077" cy="123969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CuadroTexto 36"/>
          <p:cNvSpPr txBox="1"/>
          <p:nvPr/>
        </p:nvSpPr>
        <p:spPr>
          <a:xfrm>
            <a:off x="5377305" y="5139060"/>
            <a:ext cx="409154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Confraternidad/Integración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Recreativos/Culturales/Deportivos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Talleres/Ferias</a:t>
            </a:r>
          </a:p>
          <a:p>
            <a:pPr marL="176213" lvl="0" indent="-166688">
              <a:buFont typeface="Arial" panose="020B0604020202020204" pitchFamily="34" charset="0"/>
              <a:buChar char="•"/>
            </a:pPr>
            <a:r>
              <a:rPr lang="es-PE" sz="2000" dirty="0"/>
              <a:t>Fechas conmemorativas</a:t>
            </a:r>
          </a:p>
        </p:txBody>
      </p:sp>
      <p:pic>
        <p:nvPicPr>
          <p:cNvPr id="1026" name="Picture 2" descr="Ministerio de Sanidad, Consumo y Bienestar Social - Servicios Sociales -  PÁGINA DE INFANCIA CON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02" y="2466419"/>
            <a:ext cx="2978269" cy="30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4" y="476160"/>
            <a:ext cx="1048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Ss7. Gestión de relaciones humanas y sociales</a:t>
            </a:r>
          </a:p>
          <a:p>
            <a:pPr algn="ctr"/>
            <a:r>
              <a:rPr lang="es-PE" sz="4000" b="1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881486" y="1647906"/>
            <a:ext cx="1047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Para el desarrollo de las acciones señaladas, se implementan las siguientes estrategias: </a:t>
            </a:r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6110819" y="2702257"/>
            <a:ext cx="6824" cy="32415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990668" y="5303990"/>
            <a:ext cx="491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Desarrollo de actividades de integración, identificación institucional,  deportivas, recreativas y culturales.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256429" y="2596589"/>
            <a:ext cx="204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PE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1</a:t>
            </a:r>
            <a:endParaRPr lang="es-PE" sz="14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3074" name="Picture 2" descr="Resultado de imagen para concurso danzas tipicas de las regiones del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74" y="3144169"/>
            <a:ext cx="2667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7923179" y="2655494"/>
            <a:ext cx="204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PE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2</a:t>
            </a:r>
            <a:endParaRPr lang="es-PE" sz="14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566468" y="5303990"/>
            <a:ext cx="3463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Desarrollo de actividades por fechas conmemorativas.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79" y="3144169"/>
            <a:ext cx="2667484" cy="20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2F2F2"/>
      </a:accent2>
      <a:accent3>
        <a:srgbClr val="A5A5A5"/>
      </a:accent3>
      <a:accent4>
        <a:srgbClr val="D8D8D8"/>
      </a:accent4>
      <a:accent5>
        <a:srgbClr val="7F7F7F"/>
      </a:accent5>
      <a:accent6>
        <a:srgbClr val="595959"/>
      </a:accent6>
      <a:hlink>
        <a:srgbClr val="3F3F3F"/>
      </a:hlink>
      <a:folHlink>
        <a:srgbClr val="0C0C0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973</Words>
  <Application>Microsoft Office PowerPoint</Application>
  <PresentationFormat>Panorámica</PresentationFormat>
  <Paragraphs>149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MS Mincho</vt:lpstr>
      <vt:lpstr>Times New Roman</vt:lpstr>
      <vt:lpstr>Tema de Office</vt:lpstr>
      <vt:lpstr>Presentación de PowerPoint</vt:lpstr>
      <vt:lpstr>Presentación de PowerPoint</vt:lpstr>
      <vt:lpstr>Presentación de PowerPoint</vt:lpstr>
      <vt:lpstr>Ss7. Gestión de relaciones humanas y sociales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Joseph Sanchez Horna</dc:creator>
  <cp:lastModifiedBy>Oficina de Tecnologías de la Información</cp:lastModifiedBy>
  <cp:revision>121</cp:revision>
  <dcterms:created xsi:type="dcterms:W3CDTF">2016-12-26T15:08:31Z</dcterms:created>
  <dcterms:modified xsi:type="dcterms:W3CDTF">2022-06-18T19:39:24Z</dcterms:modified>
</cp:coreProperties>
</file>