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8" r:id="rId3"/>
    <p:sldId id="259" r:id="rId4"/>
    <p:sldId id="262" r:id="rId5"/>
    <p:sldId id="260" r:id="rId6"/>
    <p:sldId id="263" r:id="rId7"/>
    <p:sldId id="264" r:id="rId8"/>
    <p:sldId id="261" r:id="rId9"/>
    <p:sldId id="274" r:id="rId10"/>
    <p:sldId id="265" r:id="rId11"/>
    <p:sldId id="276" r:id="rId12"/>
    <p:sldId id="266" r:id="rId13"/>
    <p:sldId id="277" r:id="rId14"/>
    <p:sldId id="269" r:id="rId15"/>
    <p:sldId id="267" r:id="rId16"/>
    <p:sldId id="268" r:id="rId17"/>
    <p:sldId id="270" r:id="rId18"/>
    <p:sldId id="271" r:id="rId19"/>
    <p:sldId id="272" r:id="rId20"/>
    <p:sldId id="273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reyero" initials="mr" lastIdx="1" clrIdx="0">
    <p:extLst>
      <p:ext uri="{19B8F6BF-5375-455C-9EA6-DF929625EA0E}">
        <p15:presenceInfo xmlns:p15="http://schemas.microsoft.com/office/powerpoint/2012/main" userId="S-1-5-21-3164463943-990224998-2396839275-12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78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rolina.bermudez\Documents\Carolina_Bermudez\4_Estadisticas\VBG_estudio%20tolerancia\Inf%20Tolerancia%20VBG%20marzo%2026%20201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rolina.bermudez\Documents\Carolina_Bermudez\4_Estadisticas\VBG_estudio%20tolerancia\Inf%20Tolerancia%20VBG%20marzo%2026%202015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rolina.bermudez\Documents\Carolina_Bermudez\4_Estadisticas\VBG_estudio%20tolerancia\Inf%20Tolerancia%20VBG%20marzo%2026%202015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rolina.bermudez\Documents\Carolina_Bermudez\4_Estadisticas\VBG_estudio%20tolerancia\Inf%20Tolerancia%20VBG%20marzo%2026%202015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rolina.bermudez\Documents\Carolina_Bermudez\4_Estadisticas\VBG_estudio%20tolerancia\Inf%20Tolerancia%20VBG%20marzo%2026%202015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rolina.bermudez\Documents\Carolina_Bermudez\4_Estadisticas\VBG_estudio%20tolerancia\Inf%20Tolerancia%20VBG%20marzo%2026%202015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rolina.bermudez\Documents\Carolina_Bermudez\4_Estadisticas\VBG_estudio%20tolerancia\Inf%20Tolerancia%20VBG%20marzo%2026%202015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rolina.bermudez\Documents\Carolina_Bermudez\4_Estadisticas\VBG_estudio%20tolerancia\Inf%20Tolerancia%20VBG%20marzo%2026%202015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rolina.bermudez\Documents\Carolina_Bermudez\4_Estadisticas\VBG_estudio%20tolerancia\Inf%20Tolerancia%20VBG%20marzo%2026%202015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arolina.bermudez\Documents\Carolina_Bermudez\4_Estadisticas\VBG_estudio%20tolerancia\Inf%20Tolerancia%20VBG%20marzo%2026%202015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title>
    <c:autoTitleDeleted val="0"/>
    <c:plotArea>
      <c:layout>
        <c:manualLayout>
          <c:layoutTarget val="inner"/>
          <c:xMode val="edge"/>
          <c:yMode val="edge"/>
          <c:x val="3.0555555555555555E-2"/>
          <c:y val="0.19317657574260641"/>
          <c:w val="0.93888888888888888"/>
          <c:h val="0.602716824438054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'1'!$B$4</c:f>
              <c:strCache>
                <c:ptCount val="1"/>
                <c:pt idx="0">
                  <c:v>Las mujeres que se visten de manera provocativa se exponen a que las violen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C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'1'!$C$2:$F$3</c:f>
              <c:multiLvlStrCache>
                <c:ptCount val="4"/>
                <c:lvl>
                  <c:pt idx="0">
                    <c:v>Mujer</c:v>
                  </c:pt>
                  <c:pt idx="1">
                    <c:v>Hombre</c:v>
                  </c:pt>
                  <c:pt idx="2">
                    <c:v>Mujer</c:v>
                  </c:pt>
                  <c:pt idx="3">
                    <c:v>Hombre</c:v>
                  </c:pt>
                </c:lvl>
                <c:lvl>
                  <c:pt idx="0">
                    <c:v>2009</c:v>
                  </c:pt>
                  <c:pt idx="2">
                    <c:v>2014</c:v>
                  </c:pt>
                </c:lvl>
              </c:multiLvlStrCache>
            </c:multiLvlStrRef>
          </c:cat>
          <c:val>
            <c:numRef>
              <c:f>'1'!$C$4:$F$4</c:f>
              <c:numCache>
                <c:formatCode>0%</c:formatCode>
                <c:ptCount val="4"/>
                <c:pt idx="0">
                  <c:v>0.57999999999999996</c:v>
                </c:pt>
                <c:pt idx="1">
                  <c:v>0.59</c:v>
                </c:pt>
                <c:pt idx="2">
                  <c:v>0.37</c:v>
                </c:pt>
                <c:pt idx="3">
                  <c:v>0.37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40357912"/>
        <c:axId val="140355168"/>
      </c:barChart>
      <c:catAx>
        <c:axId val="140357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40355168"/>
        <c:crosses val="autoZero"/>
        <c:auto val="1"/>
        <c:lblAlgn val="ctr"/>
        <c:lblOffset val="100"/>
        <c:noMultiLvlLbl val="0"/>
      </c:catAx>
      <c:valAx>
        <c:axId val="14035516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40357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100"/>
      </a:pPr>
      <a:endParaRPr lang="es-PE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Mujeres Víctimas de Violencia que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'3'!$C$26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'3'!$B$29:$B$30</c:f>
              <c:strCache>
                <c:ptCount val="2"/>
                <c:pt idx="0">
                  <c:v>Acudieron a alguna entidad en busca de ayuda</c:v>
                </c:pt>
                <c:pt idx="1">
                  <c:v>Conocen de leyes para proteger a las mujeres víctimas de violencia</c:v>
                </c:pt>
              </c:strCache>
            </c:strRef>
          </c:cat>
          <c:val>
            <c:numRef>
              <c:f>'3'!$C$29:$C$30</c:f>
              <c:numCache>
                <c:formatCode>0%</c:formatCode>
                <c:ptCount val="2"/>
                <c:pt idx="0">
                  <c:v>0.61</c:v>
                </c:pt>
                <c:pt idx="1">
                  <c:v>0.3</c:v>
                </c:pt>
              </c:numCache>
            </c:numRef>
          </c:val>
        </c:ser>
        <c:ser>
          <c:idx val="1"/>
          <c:order val="1"/>
          <c:tx>
            <c:strRef>
              <c:f>'3'!$D$26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C0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'3'!$B$29:$B$30</c:f>
              <c:strCache>
                <c:ptCount val="2"/>
                <c:pt idx="0">
                  <c:v>Acudieron a alguna entidad en busca de ayuda</c:v>
                </c:pt>
                <c:pt idx="1">
                  <c:v>Conocen de leyes para proteger a las mujeres víctimas de violencia</c:v>
                </c:pt>
              </c:strCache>
            </c:strRef>
          </c:cat>
          <c:val>
            <c:numRef>
              <c:f>'3'!$D$29:$D$30</c:f>
              <c:numCache>
                <c:formatCode>0%</c:formatCode>
                <c:ptCount val="2"/>
                <c:pt idx="0">
                  <c:v>0.52</c:v>
                </c:pt>
                <c:pt idx="1">
                  <c:v>0.18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97235512"/>
        <c:axId val="197398472"/>
      </c:barChart>
      <c:catAx>
        <c:axId val="197235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97398472"/>
        <c:crosses val="autoZero"/>
        <c:auto val="1"/>
        <c:lblAlgn val="ctr"/>
        <c:lblOffset val="100"/>
        <c:noMultiLvlLbl val="0"/>
      </c:catAx>
      <c:valAx>
        <c:axId val="19739847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97235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title>
    <c:autoTitleDeleted val="0"/>
    <c:plotArea>
      <c:layout>
        <c:manualLayout>
          <c:layoutTarget val="inner"/>
          <c:xMode val="edge"/>
          <c:yMode val="edge"/>
          <c:x val="3.0555555555555555E-2"/>
          <c:y val="0.19317657574260641"/>
          <c:w val="0.93888888888888888"/>
          <c:h val="0.602716824438054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'1'!$B$5</c:f>
              <c:strCache>
                <c:ptCount val="1"/>
                <c:pt idx="0">
                  <c:v>Si una mujer no se resiste, realmente no se puede decir que fue violación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C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'1'!$C$2:$F$3</c:f>
              <c:multiLvlStrCache>
                <c:ptCount val="4"/>
                <c:lvl>
                  <c:pt idx="0">
                    <c:v>Mujer</c:v>
                  </c:pt>
                  <c:pt idx="1">
                    <c:v>Hombre</c:v>
                  </c:pt>
                  <c:pt idx="2">
                    <c:v>Mujer</c:v>
                  </c:pt>
                  <c:pt idx="3">
                    <c:v>Hombre</c:v>
                  </c:pt>
                </c:lvl>
                <c:lvl>
                  <c:pt idx="0">
                    <c:v>2009</c:v>
                  </c:pt>
                  <c:pt idx="2">
                    <c:v>2014</c:v>
                  </c:pt>
                </c:lvl>
              </c:multiLvlStrCache>
            </c:multiLvlStrRef>
          </c:cat>
          <c:val>
            <c:numRef>
              <c:f>'1'!$C$5:$F$5</c:f>
              <c:numCache>
                <c:formatCode>0%</c:formatCode>
                <c:ptCount val="4"/>
                <c:pt idx="0">
                  <c:v>0.24</c:v>
                </c:pt>
                <c:pt idx="1">
                  <c:v>0.3</c:v>
                </c:pt>
                <c:pt idx="2">
                  <c:v>0.11</c:v>
                </c:pt>
                <c:pt idx="3">
                  <c:v>0.14000000000000001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40356736"/>
        <c:axId val="140360656"/>
      </c:barChart>
      <c:catAx>
        <c:axId val="140356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40360656"/>
        <c:crosses val="autoZero"/>
        <c:auto val="1"/>
        <c:lblAlgn val="ctr"/>
        <c:lblOffset val="100"/>
        <c:noMultiLvlLbl val="0"/>
      </c:catAx>
      <c:valAx>
        <c:axId val="14036065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40356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100"/>
      </a:pPr>
      <a:endParaRPr lang="es-P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title>
    <c:autoTitleDeleted val="0"/>
    <c:plotArea>
      <c:layout>
        <c:manualLayout>
          <c:layoutTarget val="inner"/>
          <c:xMode val="edge"/>
          <c:yMode val="edge"/>
          <c:x val="3.0555555555555555E-2"/>
          <c:y val="0.19317657574260641"/>
          <c:w val="0.93888888888888888"/>
          <c:h val="0.602716824438054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'1'!$B$6</c:f>
              <c:strCache>
                <c:ptCount val="1"/>
                <c:pt idx="0">
                  <c:v>Los problemas familiares sólo deben discutirse con miembros de la familia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C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'1'!$C$2:$F$3</c:f>
              <c:multiLvlStrCache>
                <c:ptCount val="4"/>
                <c:lvl>
                  <c:pt idx="0">
                    <c:v>Mujer</c:v>
                  </c:pt>
                  <c:pt idx="1">
                    <c:v>Hombre</c:v>
                  </c:pt>
                  <c:pt idx="2">
                    <c:v>Mujer</c:v>
                  </c:pt>
                  <c:pt idx="3">
                    <c:v>Hombre</c:v>
                  </c:pt>
                </c:lvl>
                <c:lvl>
                  <c:pt idx="0">
                    <c:v>2009</c:v>
                  </c:pt>
                  <c:pt idx="2">
                    <c:v>2014</c:v>
                  </c:pt>
                </c:lvl>
              </c:multiLvlStrCache>
            </c:multiLvlStrRef>
          </c:cat>
          <c:val>
            <c:numRef>
              <c:f>'1'!$C$6:$F$6</c:f>
              <c:numCache>
                <c:formatCode>0%</c:formatCode>
                <c:ptCount val="4"/>
                <c:pt idx="0">
                  <c:v>0.8</c:v>
                </c:pt>
                <c:pt idx="1">
                  <c:v>0.79</c:v>
                </c:pt>
                <c:pt idx="2">
                  <c:v>0.66</c:v>
                </c:pt>
                <c:pt idx="3">
                  <c:v>0.66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40358696"/>
        <c:axId val="140361048"/>
      </c:barChart>
      <c:catAx>
        <c:axId val="140358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40361048"/>
        <c:crosses val="autoZero"/>
        <c:auto val="1"/>
        <c:lblAlgn val="ctr"/>
        <c:lblOffset val="100"/>
        <c:noMultiLvlLbl val="0"/>
      </c:catAx>
      <c:valAx>
        <c:axId val="14036104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40358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100"/>
      </a:pPr>
      <a:endParaRPr lang="es-P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title>
    <c:autoTitleDeleted val="0"/>
    <c:plotArea>
      <c:layout>
        <c:manualLayout>
          <c:layoutTarget val="inner"/>
          <c:xMode val="edge"/>
          <c:yMode val="edge"/>
          <c:x val="3.0555555555555555E-2"/>
          <c:y val="0.19317657574260641"/>
          <c:w val="0.93888888888888888"/>
          <c:h val="0.602716824438054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'1'!$B$7</c:f>
              <c:strCache>
                <c:ptCount val="1"/>
                <c:pt idx="0">
                  <c:v>La ropa sucia se lava en casa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C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'1'!$C$2:$F$3</c:f>
              <c:multiLvlStrCache>
                <c:ptCount val="4"/>
                <c:lvl>
                  <c:pt idx="0">
                    <c:v>Mujer</c:v>
                  </c:pt>
                  <c:pt idx="1">
                    <c:v>Hombre</c:v>
                  </c:pt>
                  <c:pt idx="2">
                    <c:v>Mujer</c:v>
                  </c:pt>
                  <c:pt idx="3">
                    <c:v>Hombre</c:v>
                  </c:pt>
                </c:lvl>
                <c:lvl>
                  <c:pt idx="0">
                    <c:v>2009</c:v>
                  </c:pt>
                  <c:pt idx="2">
                    <c:v>2014</c:v>
                  </c:pt>
                </c:lvl>
              </c:multiLvlStrCache>
            </c:multiLvlStrRef>
          </c:cat>
          <c:val>
            <c:numRef>
              <c:f>'1'!$C$7:$F$7</c:f>
              <c:numCache>
                <c:formatCode>0%</c:formatCode>
                <c:ptCount val="4"/>
                <c:pt idx="0">
                  <c:v>0.89</c:v>
                </c:pt>
                <c:pt idx="1">
                  <c:v>0.88</c:v>
                </c:pt>
                <c:pt idx="2">
                  <c:v>0.78</c:v>
                </c:pt>
                <c:pt idx="3">
                  <c:v>0.78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95520032"/>
        <c:axId val="195520424"/>
      </c:barChart>
      <c:catAx>
        <c:axId val="195520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95520424"/>
        <c:crosses val="autoZero"/>
        <c:auto val="1"/>
        <c:lblAlgn val="ctr"/>
        <c:lblOffset val="100"/>
        <c:noMultiLvlLbl val="0"/>
      </c:catAx>
      <c:valAx>
        <c:axId val="19552042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95520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100"/>
      </a:pPr>
      <a:endParaRPr lang="es-P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title>
    <c:autoTitleDeleted val="0"/>
    <c:plotArea>
      <c:layout>
        <c:manualLayout>
          <c:layoutTarget val="inner"/>
          <c:xMode val="edge"/>
          <c:yMode val="edge"/>
          <c:x val="3.0555555555555555E-2"/>
          <c:y val="0.19317657574260641"/>
          <c:w val="0.93888888888888888"/>
          <c:h val="0.602716824438054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'2'!$B$20</c:f>
              <c:strCache>
                <c:ptCount val="1"/>
                <c:pt idx="0">
                  <c:v>Una buena esposa obedece a su esposo aunque no esté de acuerdo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C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'2'!$C$2:$F$3</c:f>
              <c:multiLvlStrCache>
                <c:ptCount val="4"/>
                <c:lvl>
                  <c:pt idx="0">
                    <c:v>Mujer</c:v>
                  </c:pt>
                  <c:pt idx="1">
                    <c:v>Hombre</c:v>
                  </c:pt>
                  <c:pt idx="2">
                    <c:v>Mujer</c:v>
                  </c:pt>
                  <c:pt idx="3">
                    <c:v>Hombre</c:v>
                  </c:pt>
                </c:lvl>
                <c:lvl>
                  <c:pt idx="0">
                    <c:v>2009</c:v>
                  </c:pt>
                  <c:pt idx="2">
                    <c:v>2014</c:v>
                  </c:pt>
                </c:lvl>
              </c:multiLvlStrCache>
            </c:multiLvlStrRef>
          </c:cat>
          <c:val>
            <c:numRef>
              <c:f>'2'!$C$20:$F$20</c:f>
              <c:numCache>
                <c:formatCode>0%</c:formatCode>
                <c:ptCount val="4"/>
                <c:pt idx="0">
                  <c:v>0.27</c:v>
                </c:pt>
                <c:pt idx="1">
                  <c:v>0.36</c:v>
                </c:pt>
                <c:pt idx="2">
                  <c:v>0.17</c:v>
                </c:pt>
                <c:pt idx="3">
                  <c:v>0.21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95521208"/>
        <c:axId val="195521600"/>
      </c:barChart>
      <c:catAx>
        <c:axId val="195521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95521600"/>
        <c:crosses val="autoZero"/>
        <c:auto val="1"/>
        <c:lblAlgn val="ctr"/>
        <c:lblOffset val="100"/>
        <c:noMultiLvlLbl val="0"/>
      </c:catAx>
      <c:valAx>
        <c:axId val="19552160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95521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100"/>
      </a:pPr>
      <a:endParaRPr lang="es-P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title>
    <c:autoTitleDeleted val="0"/>
    <c:plotArea>
      <c:layout>
        <c:manualLayout>
          <c:layoutTarget val="inner"/>
          <c:xMode val="edge"/>
          <c:yMode val="edge"/>
          <c:x val="3.0555555555555555E-2"/>
          <c:y val="0.19317657574260641"/>
          <c:w val="0.93888888888888888"/>
          <c:h val="0.602716824438054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'2'!$B$19</c:f>
              <c:strCache>
                <c:ptCount val="1"/>
                <c:pt idx="0">
                  <c:v>Los hombres son la cabeza del hogar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C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'2'!$C$2:$F$3</c:f>
              <c:multiLvlStrCache>
                <c:ptCount val="4"/>
                <c:lvl>
                  <c:pt idx="0">
                    <c:v>Mujer</c:v>
                  </c:pt>
                  <c:pt idx="1">
                    <c:v>Hombre</c:v>
                  </c:pt>
                  <c:pt idx="2">
                    <c:v>Mujer</c:v>
                  </c:pt>
                  <c:pt idx="3">
                    <c:v>Hombre</c:v>
                  </c:pt>
                </c:lvl>
                <c:lvl>
                  <c:pt idx="0">
                    <c:v>2009</c:v>
                  </c:pt>
                  <c:pt idx="2">
                    <c:v>2014</c:v>
                  </c:pt>
                </c:lvl>
              </c:multiLvlStrCache>
            </c:multiLvlStrRef>
          </c:cat>
          <c:val>
            <c:numRef>
              <c:f>'2'!$C$19:$F$19</c:f>
              <c:numCache>
                <c:formatCode>0%</c:formatCode>
                <c:ptCount val="4"/>
                <c:pt idx="0">
                  <c:v>0.42</c:v>
                </c:pt>
                <c:pt idx="1">
                  <c:v>0.49</c:v>
                </c:pt>
                <c:pt idx="2">
                  <c:v>0.28999999999999998</c:v>
                </c:pt>
                <c:pt idx="3">
                  <c:v>0.34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95522384"/>
        <c:axId val="195522776"/>
      </c:barChart>
      <c:catAx>
        <c:axId val="195522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95522776"/>
        <c:crosses val="autoZero"/>
        <c:auto val="1"/>
        <c:lblAlgn val="ctr"/>
        <c:lblOffset val="100"/>
        <c:noMultiLvlLbl val="0"/>
      </c:catAx>
      <c:valAx>
        <c:axId val="19552277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95522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100"/>
      </a:pPr>
      <a:endParaRPr lang="es-P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title>
    <c:autoTitleDeleted val="0"/>
    <c:plotArea>
      <c:layout>
        <c:manualLayout>
          <c:layoutTarget val="inner"/>
          <c:xMode val="edge"/>
          <c:yMode val="edge"/>
          <c:x val="3.0555555555555555E-2"/>
          <c:y val="0.19317657574260641"/>
          <c:w val="0.93888888888888888"/>
          <c:h val="0.602716824438054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'2'!$B$16</c:f>
              <c:strCache>
                <c:ptCount val="1"/>
                <c:pt idx="0">
                  <c:v>Los hombres de verdad son capaces de controlar a sus mujeres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C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'2'!$C$2:$F$3</c:f>
              <c:multiLvlStrCache>
                <c:ptCount val="4"/>
                <c:lvl>
                  <c:pt idx="0">
                    <c:v>Mujer</c:v>
                  </c:pt>
                  <c:pt idx="1">
                    <c:v>Hombre</c:v>
                  </c:pt>
                  <c:pt idx="2">
                    <c:v>Mujer</c:v>
                  </c:pt>
                  <c:pt idx="3">
                    <c:v>Hombre</c:v>
                  </c:pt>
                </c:lvl>
                <c:lvl>
                  <c:pt idx="0">
                    <c:v>2009</c:v>
                  </c:pt>
                  <c:pt idx="2">
                    <c:v>2014</c:v>
                  </c:pt>
                </c:lvl>
              </c:multiLvlStrCache>
            </c:multiLvlStrRef>
          </c:cat>
          <c:val>
            <c:numRef>
              <c:f>'2'!$C$16:$F$16</c:f>
              <c:numCache>
                <c:formatCode>0%</c:formatCode>
                <c:ptCount val="4"/>
                <c:pt idx="0">
                  <c:v>0.19</c:v>
                </c:pt>
                <c:pt idx="1">
                  <c:v>0.32</c:v>
                </c:pt>
                <c:pt idx="2">
                  <c:v>0.19</c:v>
                </c:pt>
                <c:pt idx="3">
                  <c:v>0.18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97231984"/>
        <c:axId val="197232376"/>
      </c:barChart>
      <c:catAx>
        <c:axId val="19723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97232376"/>
        <c:crosses val="autoZero"/>
        <c:auto val="1"/>
        <c:lblAlgn val="ctr"/>
        <c:lblOffset val="100"/>
        <c:noMultiLvlLbl val="0"/>
      </c:catAx>
      <c:valAx>
        <c:axId val="19723237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97231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100"/>
      </a:pPr>
      <a:endParaRPr lang="es-P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title>
    <c:autoTitleDeleted val="0"/>
    <c:plotArea>
      <c:layout>
        <c:manualLayout>
          <c:layoutTarget val="inner"/>
          <c:xMode val="edge"/>
          <c:yMode val="edge"/>
          <c:x val="3.0555555555555555E-2"/>
          <c:y val="0.19317657574260641"/>
          <c:w val="0.93888888888888888"/>
          <c:h val="0.602716824438054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'2'!$B$18</c:f>
              <c:strCache>
                <c:ptCount val="1"/>
                <c:pt idx="0">
                  <c:v>Cuando los hombres están bravos es mejor no provocarlos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C000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1">
                  <a:alpha val="85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'2'!$C$2:$F$3</c:f>
              <c:multiLvlStrCache>
                <c:ptCount val="4"/>
                <c:lvl>
                  <c:pt idx="0">
                    <c:v>Mujer</c:v>
                  </c:pt>
                  <c:pt idx="1">
                    <c:v>Hombre</c:v>
                  </c:pt>
                  <c:pt idx="2">
                    <c:v>Mujer</c:v>
                  </c:pt>
                  <c:pt idx="3">
                    <c:v>Hombre</c:v>
                  </c:pt>
                </c:lvl>
                <c:lvl>
                  <c:pt idx="0">
                    <c:v>2009</c:v>
                  </c:pt>
                  <c:pt idx="2">
                    <c:v>2014</c:v>
                  </c:pt>
                </c:lvl>
              </c:multiLvlStrCache>
            </c:multiLvlStrRef>
          </c:cat>
          <c:val>
            <c:numRef>
              <c:f>'2'!$C$18:$F$18</c:f>
              <c:numCache>
                <c:formatCode>0%</c:formatCode>
                <c:ptCount val="4"/>
                <c:pt idx="0">
                  <c:v>0.75</c:v>
                </c:pt>
                <c:pt idx="1">
                  <c:v>0.78</c:v>
                </c:pt>
                <c:pt idx="2">
                  <c:v>0.65</c:v>
                </c:pt>
                <c:pt idx="3">
                  <c:v>0.67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97233160"/>
        <c:axId val="197233552"/>
      </c:barChart>
      <c:catAx>
        <c:axId val="197233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97233552"/>
        <c:crosses val="autoZero"/>
        <c:auto val="1"/>
        <c:lblAlgn val="ctr"/>
        <c:lblOffset val="100"/>
        <c:noMultiLvlLbl val="0"/>
      </c:catAx>
      <c:valAx>
        <c:axId val="19723355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97233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100"/>
      </a:pPr>
      <a:endParaRPr lang="es-P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Mujeres Víctimas de Violencia que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'3'!$C$26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'3'!$B$27:$B$28</c:f>
              <c:strCache>
                <c:ptCount val="2"/>
                <c:pt idx="0">
                  <c:v>Comentaron a alguien sobre la situación</c:v>
                </c:pt>
                <c:pt idx="1">
                  <c:v>Recibieron apoyo para denunciar la situación</c:v>
                </c:pt>
              </c:strCache>
            </c:strRef>
          </c:cat>
          <c:val>
            <c:numRef>
              <c:f>'3'!$C$27:$C$28</c:f>
              <c:numCache>
                <c:formatCode>0%</c:formatCode>
                <c:ptCount val="2"/>
                <c:pt idx="0">
                  <c:v>0.75</c:v>
                </c:pt>
                <c:pt idx="1">
                  <c:v>0.26</c:v>
                </c:pt>
              </c:numCache>
            </c:numRef>
          </c:val>
        </c:ser>
        <c:ser>
          <c:idx val="1"/>
          <c:order val="1"/>
          <c:tx>
            <c:strRef>
              <c:f>'3'!$D$26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C0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P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'3'!$B$27:$B$28</c:f>
              <c:strCache>
                <c:ptCount val="2"/>
                <c:pt idx="0">
                  <c:v>Comentaron a alguien sobre la situación</c:v>
                </c:pt>
                <c:pt idx="1">
                  <c:v>Recibieron apoyo para denunciar la situación</c:v>
                </c:pt>
              </c:strCache>
            </c:strRef>
          </c:cat>
          <c:val>
            <c:numRef>
              <c:f>'3'!$D$27:$D$28</c:f>
              <c:numCache>
                <c:formatCode>0%</c:formatCode>
                <c:ptCount val="2"/>
                <c:pt idx="0">
                  <c:v>0.69</c:v>
                </c:pt>
                <c:pt idx="1">
                  <c:v>0.2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97234336"/>
        <c:axId val="197234728"/>
      </c:barChart>
      <c:catAx>
        <c:axId val="197234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E"/>
          </a:p>
        </c:txPr>
        <c:crossAx val="197234728"/>
        <c:crosses val="autoZero"/>
        <c:auto val="1"/>
        <c:lblAlgn val="ctr"/>
        <c:lblOffset val="100"/>
        <c:noMultiLvlLbl val="0"/>
      </c:catAx>
      <c:valAx>
        <c:axId val="19723472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97234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PE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P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6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2ABDA8-3D84-4634-AF70-46C0FBE5119B}" type="datetimeFigureOut">
              <a:rPr lang="es-CO" smtClean="0"/>
              <a:t>21/10/2015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CO" smtClean="0"/>
              <a:t>Segunda medición sobre la tolerancia social e institucional de las violencias contra las mujeres</a:t>
            </a:r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17D7B-7BBA-4C60-931E-91995EA1B6B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1305098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C90F7-E085-456A-B60C-B0DCC335AF8E}" type="datetimeFigureOut">
              <a:rPr lang="es-CO" smtClean="0"/>
              <a:t>21/10/2015</a:t>
            </a:fld>
            <a:endParaRPr lang="es-C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CO" smtClean="0"/>
              <a:t>Segunda medición sobre la tolerancia social e institucional de las violencias contra las mujeres</a:t>
            </a:r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31C8A-7296-4722-A9C5-E24155D120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702948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Segunda medición sobre la tolerancia social e institucional de las violencias contra las mujeres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5519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Segunda medición sobre la tolerancia social e institucional de las violencias contra las mujeres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4749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Segunda medición sobre la tolerancia social e institucional de las violencias contra las mujeres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03299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Segunda medición sobre la tolerancia social e institucional de las violencias contra las mujeres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01478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O" smtClean="0"/>
              <a:t>Segunda medición sobre la tolerancia social e institucional de las violencias contra las mujeres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0903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8EDDA-9401-45CE-93EB-4FABB173A14C}" type="datetime1">
              <a:rPr lang="en-US" smtClean="0"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E951D-F335-4E01-9C59-D54539B5B19B}" type="datetime1">
              <a:rPr lang="en-US" smtClean="0"/>
              <a:t>10/21/2015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A4148-184C-4F8F-A7A7-30A3072C5F15}" type="datetime1">
              <a:rPr lang="en-US" smtClean="0"/>
              <a:t>10/21/2015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C789-F8D0-45AC-AB10-3787A14E05C9}" type="datetime1">
              <a:rPr lang="en-US" smtClean="0"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2924B-E54F-47D7-9D28-E87267D16A68}" type="datetime1">
              <a:rPr lang="en-US" smtClean="0"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50D2E-153A-4A27-BFD9-F8E6AB9DBFE8}" type="datetime1">
              <a:rPr lang="en-US" smtClean="0"/>
              <a:t>10/21/2015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2B328-8332-4F82-B2A7-1F3EE1F256BD}" type="datetime1">
              <a:rPr lang="en-US" smtClean="0"/>
              <a:t>10/21/2015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5828D-AE2F-4CEF-B6AC-B750A158ACB9}" type="datetime1">
              <a:rPr lang="en-US" smtClean="0"/>
              <a:t>10/21/2015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8C30-E191-4A36-8876-CB622C7E8F2E}" type="datetime1">
              <a:rPr lang="en-US" smtClean="0"/>
              <a:t>10/21/2015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4BBF0-8D1C-445F-B49C-BA9FBCEC462B}" type="datetime1">
              <a:rPr lang="en-US" smtClean="0"/>
              <a:t>10/21/2015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BC60-29B9-4708-A265-CAB876A1D4AA}" type="datetime1">
              <a:rPr lang="en-US" smtClean="0"/>
              <a:t>10/21/2015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04E8EBE-A040-466B-8184-09D4EA4FCD58}" type="datetime1">
              <a:rPr lang="en-US" smtClean="0"/>
              <a:t>10/21/2015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O" sz="4300" dirty="0" smtClean="0"/>
              <a:t>Segunda medición sobre tolerancia social e institucional de las violencias hacia las mujeres</a:t>
            </a:r>
            <a:endParaRPr lang="es-CO" sz="4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s-CO" sz="5400" smtClean="0"/>
              <a:t>2014</a:t>
            </a:r>
            <a:endParaRPr lang="es-CO" sz="5400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713"/>
          <a:stretch/>
        </p:blipFill>
        <p:spPr>
          <a:xfrm>
            <a:off x="9278521" y="1084264"/>
            <a:ext cx="2586535" cy="1074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1193" y="4363035"/>
            <a:ext cx="1351643" cy="54065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003"/>
          <a:stretch/>
        </p:blipFill>
        <p:spPr>
          <a:xfrm>
            <a:off x="9735707" y="1985318"/>
            <a:ext cx="2242191" cy="95558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739354" y="3769357"/>
            <a:ext cx="1993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Con el apoyo de</a:t>
            </a:r>
            <a:endParaRPr lang="es-CO" dirty="0"/>
          </a:p>
        </p:txBody>
      </p:sp>
      <p:pic>
        <p:nvPicPr>
          <p:cNvPr id="1026" name="Picture 2" descr="http://archivo.foronicaraguensedecultura.org/archivo_sitio/images/logos/real%20embajada%20de%20norueg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5750" y="5127446"/>
            <a:ext cx="1720764" cy="572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0.gstatic.com/images?q=tbn:ANd9GcTuUmpajH5IMjKKsfZ20Dd63FGG6zLM-bFmUSUk3b_m1ijyA2t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2130" y="4348715"/>
            <a:ext cx="995767" cy="618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948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5400" b="1" dirty="0"/>
              <a:t>Tema 2</a:t>
            </a:r>
            <a:r>
              <a:rPr lang="es-CO" sz="5400" b="1" dirty="0" smtClean="0"/>
              <a:t> </a:t>
            </a:r>
            <a:br>
              <a:rPr lang="es-CO" sz="5400" b="1" dirty="0" smtClean="0"/>
            </a:br>
            <a:r>
              <a:rPr lang="es-CO" sz="5400" b="1" dirty="0"/>
              <a:t/>
            </a:r>
            <a:br>
              <a:rPr lang="es-CO" sz="5400" b="1" dirty="0"/>
            </a:br>
            <a:r>
              <a:rPr lang="es-CO" dirty="0" smtClean="0"/>
              <a:t>Roles de género</a:t>
            </a:r>
            <a:endParaRPr lang="es-CO" dirty="0"/>
          </a:p>
        </p:txBody>
      </p:sp>
      <p:sp>
        <p:nvSpPr>
          <p:cNvPr id="7" name="Rectangle 6"/>
          <p:cNvSpPr/>
          <p:nvPr/>
        </p:nvSpPr>
        <p:spPr>
          <a:xfrm>
            <a:off x="3517556" y="4174071"/>
            <a:ext cx="807308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b="1" dirty="0" smtClean="0"/>
              <a:t>AVANCES</a:t>
            </a:r>
            <a:endParaRPr lang="es-CO" b="1" dirty="0"/>
          </a:p>
          <a:p>
            <a:pPr algn="just"/>
            <a:r>
              <a:rPr lang="es-CO" dirty="0" smtClean="0"/>
              <a:t>- Respecto </a:t>
            </a:r>
            <a:r>
              <a:rPr lang="es-CO" dirty="0"/>
              <a:t>a imaginarios sobre roles de género que perpetúan el sistema patriarcal se aprecia en 2014 una reducción significativa: </a:t>
            </a:r>
            <a:r>
              <a:rPr lang="es-CO" b="1" dirty="0">
                <a:solidFill>
                  <a:schemeClr val="accent1">
                    <a:lumMod val="50000"/>
                  </a:schemeClr>
                </a:solidFill>
              </a:rPr>
              <a:t>Una buena esposa obedece a su esposo aunque no esté de acuerdo </a:t>
            </a:r>
            <a:r>
              <a:rPr lang="es-CO" dirty="0"/>
              <a:t>(pasó de 36% a 21%); los hombres son la cabeza del hogar (paso de 49% a 39%); y  las familias que cuentan con un hombre tienen menos problemas (paso de 46% a 21</a:t>
            </a:r>
            <a:r>
              <a:rPr lang="es-CO" dirty="0" smtClean="0"/>
              <a:t>%).</a:t>
            </a:r>
            <a:endParaRPr lang="es-CO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6003523"/>
              </p:ext>
            </p:extLst>
          </p:nvPr>
        </p:nvGraphicFramePr>
        <p:xfrm>
          <a:off x="3517556" y="764846"/>
          <a:ext cx="4146293" cy="2766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6625090"/>
              </p:ext>
            </p:extLst>
          </p:nvPr>
        </p:nvGraphicFramePr>
        <p:xfrm>
          <a:off x="7719637" y="764846"/>
          <a:ext cx="4146293" cy="2766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0338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5400" b="1" dirty="0"/>
              <a:t>Tema 2</a:t>
            </a:r>
            <a:r>
              <a:rPr lang="es-CO" sz="5400" b="1" dirty="0" smtClean="0"/>
              <a:t> </a:t>
            </a:r>
            <a:br>
              <a:rPr lang="es-CO" sz="5400" b="1" dirty="0" smtClean="0"/>
            </a:br>
            <a:r>
              <a:rPr lang="es-CO" sz="5400" b="1" dirty="0"/>
              <a:t/>
            </a:r>
            <a:br>
              <a:rPr lang="es-CO" sz="5400" b="1" dirty="0"/>
            </a:br>
            <a:r>
              <a:rPr lang="es-CO" dirty="0" smtClean="0"/>
              <a:t>Roles de género</a:t>
            </a:r>
            <a:endParaRPr lang="es-CO" dirty="0"/>
          </a:p>
        </p:txBody>
      </p:sp>
      <p:sp>
        <p:nvSpPr>
          <p:cNvPr id="7" name="Rectangle 6"/>
          <p:cNvSpPr/>
          <p:nvPr/>
        </p:nvSpPr>
        <p:spPr>
          <a:xfrm>
            <a:off x="3476366" y="4293859"/>
            <a:ext cx="8073081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b="1" dirty="0" smtClean="0"/>
              <a:t>AVANCES</a:t>
            </a:r>
            <a:endParaRPr lang="es-CO" b="1" dirty="0"/>
          </a:p>
          <a:p>
            <a:pPr algn="just"/>
            <a:r>
              <a:rPr lang="es-CO" dirty="0" smtClean="0"/>
              <a:t>- En </a:t>
            </a:r>
            <a:r>
              <a:rPr lang="es-CO" dirty="0"/>
              <a:t>relación con la definición social de las masculinidades, en el 2009, 17% de las personas encuestadas pensó que </a:t>
            </a:r>
            <a:r>
              <a:rPr lang="es-CO" b="1" dirty="0">
                <a:solidFill>
                  <a:schemeClr val="accent1">
                    <a:lumMod val="50000"/>
                  </a:schemeClr>
                </a:solidFill>
              </a:rPr>
              <a:t>para ser hombre se deber ser aguerrido y valiente</a:t>
            </a:r>
            <a:r>
              <a:rPr lang="es-CO" dirty="0"/>
              <a:t>, porcentaje que baja a 11 en el 2014. </a:t>
            </a:r>
          </a:p>
          <a:p>
            <a:endParaRPr lang="es-CO" sz="15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720788"/>
              </p:ext>
            </p:extLst>
          </p:nvPr>
        </p:nvGraphicFramePr>
        <p:xfrm>
          <a:off x="3471487" y="1128599"/>
          <a:ext cx="4146293" cy="2766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469453"/>
              </p:ext>
            </p:extLst>
          </p:nvPr>
        </p:nvGraphicFramePr>
        <p:xfrm>
          <a:off x="7725854" y="1123837"/>
          <a:ext cx="4146293" cy="2766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385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5400" b="1" dirty="0"/>
              <a:t>Tema </a:t>
            </a:r>
            <a:r>
              <a:rPr lang="es-CO" sz="5400" b="1" dirty="0" smtClean="0"/>
              <a:t>3 </a:t>
            </a:r>
            <a:br>
              <a:rPr lang="es-CO" sz="5400" b="1" dirty="0" smtClean="0"/>
            </a:br>
            <a:r>
              <a:rPr lang="es-CO" sz="5400" b="1" dirty="0"/>
              <a:t/>
            </a:r>
            <a:br>
              <a:rPr lang="es-CO" sz="5400" b="1" dirty="0"/>
            </a:br>
            <a:r>
              <a:rPr lang="es-CO" dirty="0"/>
              <a:t>Principales resultados de las mujeres víctimas </a:t>
            </a:r>
          </a:p>
        </p:txBody>
      </p:sp>
      <p:sp>
        <p:nvSpPr>
          <p:cNvPr id="7" name="Rectangle 6"/>
          <p:cNvSpPr/>
          <p:nvPr/>
        </p:nvSpPr>
        <p:spPr>
          <a:xfrm>
            <a:off x="3475396" y="3856503"/>
            <a:ext cx="807308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b="1" dirty="0" smtClean="0"/>
              <a:t>Percepciones </a:t>
            </a:r>
            <a:r>
              <a:rPr lang="es-CO" b="1" dirty="0"/>
              <a:t>que no registran cambios significativos</a:t>
            </a:r>
          </a:p>
          <a:p>
            <a:pPr algn="just"/>
            <a:r>
              <a:rPr lang="es-CO" dirty="0" smtClean="0"/>
              <a:t>- En </a:t>
            </a:r>
            <a:r>
              <a:rPr lang="es-CO" dirty="0"/>
              <a:t>la segunda medición, una tercera parte de las mujeres sigue sintiendo que no le prestan atención a su caso (32%) y la barrera de atención que tuvo un ligero aumento es que la persona que la atendió no podía ayudarla (18%). </a:t>
            </a:r>
            <a:endParaRPr lang="es-CO" dirty="0" smtClean="0"/>
          </a:p>
          <a:p>
            <a:pPr algn="just"/>
            <a:r>
              <a:rPr lang="es-CO" dirty="0" smtClean="0"/>
              <a:t>- En </a:t>
            </a:r>
            <a:r>
              <a:rPr lang="es-CO" dirty="0"/>
              <a:t>2009, el 61% de las mujeres víctimas de violencias acudieron ante alguna entidad y en 2014, el 52%, lo cual muestra que se requiere fortalecer la divulgación de las rutas de atención y los procesos de atención para las mujeres víctimas de violencias</a:t>
            </a:r>
            <a:r>
              <a:rPr lang="es-CO" dirty="0" smtClean="0"/>
              <a:t>.</a:t>
            </a:r>
            <a:endParaRPr lang="es-CO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7142158"/>
              </p:ext>
            </p:extLst>
          </p:nvPr>
        </p:nvGraphicFramePr>
        <p:xfrm>
          <a:off x="4375813" y="838304"/>
          <a:ext cx="4572000" cy="2928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381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5400" b="1" dirty="0"/>
              <a:t>Tema </a:t>
            </a:r>
            <a:r>
              <a:rPr lang="es-CO" sz="5400" b="1" dirty="0" smtClean="0"/>
              <a:t>3 </a:t>
            </a:r>
            <a:br>
              <a:rPr lang="es-CO" sz="5400" b="1" dirty="0" smtClean="0"/>
            </a:br>
            <a:r>
              <a:rPr lang="es-CO" sz="5400" b="1" dirty="0"/>
              <a:t/>
            </a:r>
            <a:br>
              <a:rPr lang="es-CO" sz="5400" b="1" dirty="0"/>
            </a:br>
            <a:r>
              <a:rPr lang="es-CO" dirty="0"/>
              <a:t>Principales resultados de las mujeres víctimas </a:t>
            </a:r>
          </a:p>
        </p:txBody>
      </p:sp>
      <p:sp>
        <p:nvSpPr>
          <p:cNvPr id="3" name="Left Brace 2"/>
          <p:cNvSpPr/>
          <p:nvPr/>
        </p:nvSpPr>
        <p:spPr>
          <a:xfrm rot="5400000">
            <a:off x="7059464" y="3189354"/>
            <a:ext cx="214184" cy="3520042"/>
          </a:xfrm>
          <a:prstGeom prst="leftBrac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TextBox 3"/>
          <p:cNvSpPr txBox="1"/>
          <p:nvPr/>
        </p:nvSpPr>
        <p:spPr>
          <a:xfrm>
            <a:off x="4890171" y="5072665"/>
            <a:ext cx="45527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600" dirty="0"/>
              <a:t>consideran </a:t>
            </a:r>
            <a:r>
              <a:rPr lang="es-CO" sz="1600" b="1" dirty="0">
                <a:solidFill>
                  <a:schemeClr val="accent1">
                    <a:lumMod val="50000"/>
                  </a:schemeClr>
                </a:solidFill>
              </a:rPr>
              <a:t>que las mujeres que siguen con sus parejas después de ser golpeadas lo hacen porque les gusta ser agredidas</a:t>
            </a:r>
            <a:r>
              <a:rPr lang="es-CO" sz="1600" dirty="0"/>
              <a:t>, frente al 45% de las mujeres de la muestra general</a:t>
            </a:r>
            <a:r>
              <a:rPr lang="es-CO" sz="1400" dirty="0"/>
              <a:t>.</a:t>
            </a:r>
          </a:p>
        </p:txBody>
      </p:sp>
      <p:sp>
        <p:nvSpPr>
          <p:cNvPr id="10" name="Rectangle 9"/>
          <p:cNvSpPr/>
          <p:nvPr/>
        </p:nvSpPr>
        <p:spPr>
          <a:xfrm>
            <a:off x="5406535" y="4134227"/>
            <a:ext cx="38070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1600" dirty="0"/>
              <a:t>29% de las mujeres víctimas</a:t>
            </a:r>
          </a:p>
          <a:p>
            <a:r>
              <a:rPr lang="es-CO" sz="1600" dirty="0"/>
              <a:t>45% de las mujeres de la muestra general  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9838412"/>
              </p:ext>
            </p:extLst>
          </p:nvPr>
        </p:nvGraphicFramePr>
        <p:xfrm>
          <a:off x="4333812" y="766352"/>
          <a:ext cx="5649943" cy="3266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80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2400" b="1" dirty="0" smtClean="0"/>
              <a:t>SEMAFORIZACIÓN</a:t>
            </a:r>
            <a:br>
              <a:rPr lang="es-CO" sz="2400" b="1" dirty="0" smtClean="0"/>
            </a:br>
            <a:r>
              <a:rPr lang="es-CO" sz="2400" b="1" dirty="0" smtClean="0"/>
              <a:t>SOCIAL</a:t>
            </a:r>
            <a:endParaRPr lang="es-CO" sz="2400" b="1" dirty="0"/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773452"/>
              </p:ext>
            </p:extLst>
          </p:nvPr>
        </p:nvGraphicFramePr>
        <p:xfrm>
          <a:off x="5718047" y="1219679"/>
          <a:ext cx="5762624" cy="3116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2921"/>
                <a:gridCol w="450066"/>
                <a:gridCol w="540206"/>
                <a:gridCol w="449431"/>
              </a:tblGrid>
              <a:tr h="266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 más grave que una mujer deje a sus hijos a que un hombre lo haga</a:t>
                      </a:r>
                      <a:endParaRPr lang="es-CO" sz="11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28,8</a:t>
                      </a:r>
                      <a:endParaRPr lang="es-CO" sz="11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29,3</a:t>
                      </a:r>
                      <a:endParaRPr lang="es-CO" sz="11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28,3</a:t>
                      </a:r>
                      <a:endParaRPr lang="es-CO" sz="11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6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effectLst/>
                        </a:rPr>
                        <a:t>Cuando los hombres están bravos es mejor no provocarlos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effectLst/>
                        </a:rPr>
                        <a:t>17,65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effectLst/>
                        </a:rPr>
                        <a:t>16,25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effectLst/>
                        </a:rPr>
                        <a:t>18,89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127955" y="790471"/>
            <a:ext cx="1260389" cy="1219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Oval 11"/>
          <p:cNvSpPr/>
          <p:nvPr/>
        </p:nvSpPr>
        <p:spPr>
          <a:xfrm>
            <a:off x="4086389" y="2645514"/>
            <a:ext cx="1259632" cy="12596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Oval 12"/>
          <p:cNvSpPr/>
          <p:nvPr/>
        </p:nvSpPr>
        <p:spPr>
          <a:xfrm>
            <a:off x="4086389" y="4374434"/>
            <a:ext cx="1260010" cy="125192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144597"/>
              </p:ext>
            </p:extLst>
          </p:nvPr>
        </p:nvGraphicFramePr>
        <p:xfrm>
          <a:off x="10021077" y="382801"/>
          <a:ext cx="1459593" cy="8008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6284"/>
                <a:gridCol w="547669"/>
                <a:gridCol w="455640"/>
              </a:tblGrid>
              <a:tr h="259715">
                <a:tc grid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effectLst/>
                        </a:rPr>
                        <a:t>Desacuerdo y Totalmente en desacuerdo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1104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 smtClean="0">
                          <a:solidFill>
                            <a:schemeClr val="tx1"/>
                          </a:solidFill>
                          <a:effectLst/>
                        </a:rPr>
                        <a:t>Total (%)</a:t>
                      </a:r>
                      <a:endParaRPr lang="es-CO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 dirty="0" smtClean="0">
                          <a:effectLst/>
                        </a:rPr>
                        <a:t>Hombre </a:t>
                      </a:r>
                      <a:r>
                        <a:rPr lang="es-CO" sz="1000" b="1" dirty="0">
                          <a:effectLst/>
                        </a:rPr>
                        <a:t>(%)</a:t>
                      </a:r>
                      <a:endParaRPr lang="es-C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 dirty="0">
                          <a:effectLst/>
                        </a:rPr>
                        <a:t>Mujer (%)</a:t>
                      </a:r>
                      <a:endParaRPr lang="es-C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6258664"/>
              </p:ext>
            </p:extLst>
          </p:nvPr>
        </p:nvGraphicFramePr>
        <p:xfrm>
          <a:off x="5699385" y="2836507"/>
          <a:ext cx="5762624" cy="8284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2921"/>
                <a:gridCol w="450066"/>
                <a:gridCol w="540206"/>
                <a:gridCol w="449431"/>
              </a:tblGrid>
              <a:tr h="1979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effectLst/>
                        </a:rPr>
                        <a:t>Un verdadero hombre no se la deja montar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0" dirty="0">
                          <a:solidFill>
                            <a:schemeClr val="tx1"/>
                          </a:solidFill>
                          <a:effectLst/>
                        </a:rPr>
                        <a:t>71,1</a:t>
                      </a:r>
                      <a:endParaRPr lang="es-CO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0" dirty="0">
                          <a:solidFill>
                            <a:schemeClr val="tx1"/>
                          </a:solidFill>
                          <a:effectLst/>
                        </a:rPr>
                        <a:t>70,9</a:t>
                      </a:r>
                      <a:endParaRPr lang="es-CO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0" dirty="0">
                          <a:solidFill>
                            <a:schemeClr val="tx1"/>
                          </a:solidFill>
                          <a:effectLst/>
                        </a:rPr>
                        <a:t>71,2</a:t>
                      </a:r>
                      <a:endParaRPr lang="es-CO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08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effectLst/>
                        </a:rPr>
                        <a:t>En las decisiones de la casa el hombre tiene la última palabra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70,5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effectLst/>
                        </a:rPr>
                        <a:t>68,2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effectLst/>
                        </a:rPr>
                        <a:t>72,5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508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Cambiar pañales, bañar a los niños y alimentarlos es responsabilidad de las madres</a:t>
                      </a:r>
                      <a:endParaRPr lang="es-CO" sz="11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65,9</a:t>
                      </a:r>
                      <a:endParaRPr lang="es-CO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66,2</a:t>
                      </a:r>
                      <a:endParaRPr lang="es-CO" sz="1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65,6</a:t>
                      </a:r>
                      <a:endParaRPr lang="es-CO" sz="1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508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Son las mujeres quienes deben tomar las precauciones para no embarazarse</a:t>
                      </a:r>
                      <a:endParaRPr lang="es-CO" sz="11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65,3</a:t>
                      </a:r>
                      <a:endParaRPr lang="es-CO" sz="1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65,7</a:t>
                      </a:r>
                      <a:endParaRPr lang="es-CO" sz="1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65,0</a:t>
                      </a:r>
                      <a:endParaRPr lang="es-CO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645930"/>
              </p:ext>
            </p:extLst>
          </p:nvPr>
        </p:nvGraphicFramePr>
        <p:xfrm>
          <a:off x="10014857" y="2031367"/>
          <a:ext cx="1459593" cy="8008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6284"/>
                <a:gridCol w="547669"/>
                <a:gridCol w="455640"/>
              </a:tblGrid>
              <a:tr h="259715">
                <a:tc grid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effectLst/>
                        </a:rPr>
                        <a:t>Desacuerdo y Totalmente en desacuerdo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1104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 smtClean="0">
                          <a:solidFill>
                            <a:schemeClr val="tx1"/>
                          </a:solidFill>
                          <a:effectLst/>
                        </a:rPr>
                        <a:t>Total (%)</a:t>
                      </a:r>
                      <a:endParaRPr lang="es-CO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 dirty="0" smtClean="0">
                          <a:effectLst/>
                        </a:rPr>
                        <a:t>Hombre </a:t>
                      </a:r>
                      <a:r>
                        <a:rPr lang="es-CO" sz="1000" b="1" dirty="0">
                          <a:effectLst/>
                        </a:rPr>
                        <a:t>(%)</a:t>
                      </a:r>
                      <a:endParaRPr lang="es-C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 dirty="0">
                          <a:effectLst/>
                        </a:rPr>
                        <a:t>Mujer (%)</a:t>
                      </a:r>
                      <a:endParaRPr lang="es-C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232787" y="1179871"/>
            <a:ext cx="1113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b="1" dirty="0" smtClean="0"/>
              <a:t>ALTA TOLERANCIA</a:t>
            </a:r>
            <a:endParaRPr lang="es-CO" sz="1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201532" y="3044497"/>
            <a:ext cx="1113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b="1" dirty="0" smtClean="0"/>
              <a:t>MEDIA</a:t>
            </a:r>
          </a:p>
          <a:p>
            <a:r>
              <a:rPr lang="es-CO" sz="1200" b="1" dirty="0" smtClean="0"/>
              <a:t>TOLERANCIA</a:t>
            </a:r>
            <a:endParaRPr lang="es-CO" sz="1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204124" y="4769563"/>
            <a:ext cx="1113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b="1" dirty="0" smtClean="0"/>
              <a:t>BAJA</a:t>
            </a:r>
          </a:p>
          <a:p>
            <a:r>
              <a:rPr lang="es-CO" sz="1200" b="1" dirty="0" smtClean="0"/>
              <a:t>TOLERANCIA</a:t>
            </a:r>
            <a:endParaRPr lang="es-CO" sz="1200" b="1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868468"/>
              </p:ext>
            </p:extLst>
          </p:nvPr>
        </p:nvGraphicFramePr>
        <p:xfrm>
          <a:off x="9997651" y="3954223"/>
          <a:ext cx="1459593" cy="8008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6284"/>
                <a:gridCol w="547669"/>
                <a:gridCol w="455640"/>
              </a:tblGrid>
              <a:tr h="259715">
                <a:tc grid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effectLst/>
                        </a:rPr>
                        <a:t>Desacuerdo y Totalmente en desacuerdo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1104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 smtClean="0">
                          <a:solidFill>
                            <a:schemeClr val="tx1"/>
                          </a:solidFill>
                          <a:effectLst/>
                        </a:rPr>
                        <a:t>Total (%)</a:t>
                      </a:r>
                      <a:endParaRPr lang="es-CO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 dirty="0" smtClean="0">
                          <a:effectLst/>
                        </a:rPr>
                        <a:t>Hombre </a:t>
                      </a:r>
                      <a:r>
                        <a:rPr lang="es-CO" sz="1000" b="1" dirty="0">
                          <a:effectLst/>
                        </a:rPr>
                        <a:t>(%)</a:t>
                      </a:r>
                      <a:endParaRPr lang="es-C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 dirty="0">
                          <a:effectLst/>
                        </a:rPr>
                        <a:t>Mujer (%)</a:t>
                      </a:r>
                      <a:endParaRPr lang="es-C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268897"/>
              </p:ext>
            </p:extLst>
          </p:nvPr>
        </p:nvGraphicFramePr>
        <p:xfrm>
          <a:off x="5692161" y="4769563"/>
          <a:ext cx="5762624" cy="6305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2921"/>
                <a:gridCol w="450066"/>
                <a:gridCol w="540206"/>
                <a:gridCol w="449431"/>
              </a:tblGrid>
              <a:tr h="1295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effectLst/>
                        </a:rPr>
                        <a:t>Algunas veces se justifica golpear a las mujeres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0" dirty="0">
                          <a:solidFill>
                            <a:schemeClr val="tx1"/>
                          </a:solidFill>
                          <a:effectLst/>
                        </a:rPr>
                        <a:t>88,7</a:t>
                      </a:r>
                      <a:endParaRPr lang="es-CO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0" dirty="0">
                          <a:solidFill>
                            <a:schemeClr val="tx1"/>
                          </a:solidFill>
                          <a:effectLst/>
                        </a:rPr>
                        <a:t>89,0</a:t>
                      </a:r>
                      <a:endParaRPr lang="es-CO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0" dirty="0">
                          <a:solidFill>
                            <a:schemeClr val="tx1"/>
                          </a:solidFill>
                          <a:effectLst/>
                        </a:rPr>
                        <a:t>88,5</a:t>
                      </a:r>
                      <a:endParaRPr lang="es-CO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Una mujer debe aguantar la violencia del marido para mantener su familia unida</a:t>
                      </a:r>
                      <a:endParaRPr lang="es-CO" sz="11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86,2</a:t>
                      </a:r>
                      <a:endParaRPr lang="es-CO" sz="1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86,2</a:t>
                      </a:r>
                      <a:endParaRPr lang="es-CO" sz="1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86,3</a:t>
                      </a:r>
                      <a:endParaRPr lang="es-CO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95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 hombre puede golpear a su mujer si ella no quiere tener sexo con él</a:t>
                      </a:r>
                      <a:endParaRPr lang="es-CO" sz="11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86,7</a:t>
                      </a:r>
                      <a:endParaRPr lang="es-CO" sz="1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87,3</a:t>
                      </a:r>
                      <a:endParaRPr lang="es-CO" sz="11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86,0</a:t>
                      </a:r>
                      <a:endParaRPr lang="es-CO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842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RESULTADOS</a:t>
            </a:r>
            <a:endParaRPr lang="es-CO" b="1" dirty="0"/>
          </a:p>
        </p:txBody>
      </p:sp>
      <p:sp>
        <p:nvSpPr>
          <p:cNvPr id="3" name="Rectangle 2"/>
          <p:cNvSpPr/>
          <p:nvPr/>
        </p:nvSpPr>
        <p:spPr>
          <a:xfrm>
            <a:off x="82377" y="1227609"/>
            <a:ext cx="298664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400" dirty="0">
                <a:solidFill>
                  <a:schemeClr val="bg1"/>
                </a:solidFill>
              </a:rPr>
              <a:t>Segunda medición sobre tolerancia </a:t>
            </a:r>
            <a:r>
              <a:rPr lang="es-CO" sz="4000" b="1" dirty="0" smtClean="0">
                <a:solidFill>
                  <a:schemeClr val="bg1"/>
                </a:solidFill>
              </a:rPr>
              <a:t>institucional</a:t>
            </a:r>
            <a:r>
              <a:rPr lang="es-CO" sz="2400" b="1" dirty="0" smtClean="0">
                <a:solidFill>
                  <a:schemeClr val="bg1"/>
                </a:solidFill>
              </a:rPr>
              <a:t> </a:t>
            </a:r>
            <a:r>
              <a:rPr lang="es-CO" sz="2400" dirty="0" smtClean="0">
                <a:solidFill>
                  <a:schemeClr val="bg1"/>
                </a:solidFill>
              </a:rPr>
              <a:t>de </a:t>
            </a:r>
            <a:r>
              <a:rPr lang="es-CO" sz="2400" dirty="0">
                <a:solidFill>
                  <a:schemeClr val="bg1"/>
                </a:solidFill>
              </a:rPr>
              <a:t>las violencias hacia las </a:t>
            </a:r>
            <a:r>
              <a:rPr lang="es-CO" sz="2400" dirty="0" smtClean="0">
                <a:solidFill>
                  <a:schemeClr val="bg1"/>
                </a:solidFill>
              </a:rPr>
              <a:t>mujeres</a:t>
            </a:r>
          </a:p>
          <a:p>
            <a:endParaRPr lang="es-CO" sz="2800" dirty="0" smtClean="0">
              <a:solidFill>
                <a:schemeClr val="bg1"/>
              </a:solidFill>
            </a:endParaRPr>
          </a:p>
          <a:p>
            <a:endParaRPr lang="es-CO" sz="2800" dirty="0">
              <a:solidFill>
                <a:schemeClr val="bg1"/>
              </a:solidFill>
            </a:endParaRPr>
          </a:p>
          <a:p>
            <a:endParaRPr lang="es-CO" sz="2800" dirty="0" smtClean="0">
              <a:solidFill>
                <a:schemeClr val="bg1"/>
              </a:solidFill>
            </a:endParaRPr>
          </a:p>
          <a:p>
            <a:r>
              <a:rPr lang="es-CO" sz="4000" dirty="0" smtClean="0">
                <a:solidFill>
                  <a:schemeClr val="bg1"/>
                </a:solidFill>
              </a:rPr>
              <a:t>2014</a:t>
            </a:r>
            <a:endParaRPr lang="es-CO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26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sz="5400" b="1" dirty="0"/>
              <a:t>Tema 1 </a:t>
            </a:r>
            <a:r>
              <a:rPr lang="es-CO" sz="5400" b="1" dirty="0" smtClean="0"/>
              <a:t/>
            </a:r>
            <a:br>
              <a:rPr lang="es-CO" sz="5400" b="1" dirty="0" smtClean="0"/>
            </a:br>
            <a:r>
              <a:rPr lang="es-CO" sz="5400" b="1" dirty="0"/>
              <a:t/>
            </a:r>
            <a:br>
              <a:rPr lang="es-CO" sz="5400" b="1" dirty="0"/>
            </a:br>
            <a:r>
              <a:rPr lang="es-CO" dirty="0"/>
              <a:t>Percepción de la gravedad de la VBG = consideración de la violencia como un hecho grave o leve </a:t>
            </a:r>
          </a:p>
        </p:txBody>
      </p:sp>
      <p:sp>
        <p:nvSpPr>
          <p:cNvPr id="7" name="Rectangle 6"/>
          <p:cNvSpPr/>
          <p:nvPr/>
        </p:nvSpPr>
        <p:spPr>
          <a:xfrm>
            <a:off x="3485173" y="712759"/>
            <a:ext cx="8073081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000" b="1" dirty="0" smtClean="0"/>
              <a:t>AVANCES</a:t>
            </a:r>
            <a:endParaRPr lang="es-CO" sz="2000" b="1" dirty="0"/>
          </a:p>
          <a:p>
            <a:r>
              <a:rPr lang="es-CO" sz="1500" dirty="0" smtClean="0"/>
              <a:t>-En </a:t>
            </a:r>
            <a:r>
              <a:rPr lang="es-CO" sz="1500" dirty="0"/>
              <a:t>el 2009, el 48% de las/os servidores públicos estuvieron de acuerdo con </a:t>
            </a:r>
            <a:r>
              <a:rPr lang="es-CO" sz="1500" dirty="0">
                <a:solidFill>
                  <a:schemeClr val="accent1">
                    <a:lumMod val="50000"/>
                  </a:schemeClr>
                </a:solidFill>
              </a:rPr>
              <a:t>que </a:t>
            </a:r>
            <a:r>
              <a:rPr lang="es-CO" sz="1500" b="1" dirty="0">
                <a:solidFill>
                  <a:schemeClr val="accent1">
                    <a:lumMod val="50000"/>
                  </a:schemeClr>
                </a:solidFill>
              </a:rPr>
              <a:t>cuando los hombres están bravos es mejor no provocarlos</a:t>
            </a:r>
            <a:r>
              <a:rPr lang="es-CO" sz="1500" dirty="0"/>
              <a:t>. Hay un avance significativo puesto que en 2014, 41% estuvieron de acuerdo con esta afirmación. </a:t>
            </a:r>
            <a:endParaRPr lang="es-CO" sz="1500" dirty="0" smtClean="0"/>
          </a:p>
          <a:p>
            <a:r>
              <a:rPr lang="es-CO" sz="1500" dirty="0" smtClean="0"/>
              <a:t>- En </a:t>
            </a:r>
            <a:r>
              <a:rPr lang="es-CO" sz="1500" dirty="0"/>
              <a:t>2009, 31% considera que </a:t>
            </a:r>
            <a:r>
              <a:rPr lang="es-CO" sz="1500" b="1" dirty="0">
                <a:solidFill>
                  <a:schemeClr val="accent1">
                    <a:lumMod val="50000"/>
                  </a:schemeClr>
                </a:solidFill>
              </a:rPr>
              <a:t>a la problemática de la violencia contra las mujeres se le da más importancia de la que merece</a:t>
            </a:r>
            <a:r>
              <a:rPr lang="es-CO" sz="1500" dirty="0"/>
              <a:t>. Hay un avance significativo de 17 puntos puesto que solo 14% pensó así en 2014. </a:t>
            </a:r>
            <a:endParaRPr lang="es-CO" sz="1500" dirty="0" smtClean="0"/>
          </a:p>
          <a:p>
            <a:r>
              <a:rPr lang="es-CO" sz="1500" dirty="0" smtClean="0"/>
              <a:t>-En </a:t>
            </a:r>
            <a:r>
              <a:rPr lang="es-CO" sz="1500" dirty="0"/>
              <a:t>2009, 80% considera que </a:t>
            </a:r>
            <a:r>
              <a:rPr lang="es-CO" sz="1500" b="1" dirty="0">
                <a:solidFill>
                  <a:schemeClr val="accent1">
                    <a:lumMod val="50000"/>
                  </a:schemeClr>
                </a:solidFill>
              </a:rPr>
              <a:t>lo más importante es la unidad familiar por eso es mejor conciliar</a:t>
            </a:r>
            <a:r>
              <a:rPr lang="es-CO" sz="1500" dirty="0"/>
              <a:t>. Se observa un avance significativo </a:t>
            </a:r>
            <a:r>
              <a:rPr lang="es-CO" sz="1500" dirty="0" smtClean="0"/>
              <a:t>puesto </a:t>
            </a:r>
            <a:r>
              <a:rPr lang="es-CO" sz="1500" dirty="0"/>
              <a:t>que en la segunda medición frente a la conciliación en casos de violencia intrafamiliar, el 55% de servidoras/os públicos respondió afirmativamente a este aserto</a:t>
            </a:r>
            <a:r>
              <a:rPr lang="es-CO" sz="1500" dirty="0" smtClean="0"/>
              <a:t>.</a:t>
            </a:r>
          </a:p>
          <a:p>
            <a:r>
              <a:rPr lang="es-CO" sz="1500" dirty="0" smtClean="0"/>
              <a:t>- En </a:t>
            </a:r>
            <a:r>
              <a:rPr lang="es-CO" sz="1500" dirty="0"/>
              <a:t>2009, el 58% pensaba que </a:t>
            </a:r>
            <a:r>
              <a:rPr lang="es-CO" sz="1500" b="1" dirty="0">
                <a:solidFill>
                  <a:schemeClr val="accent1">
                    <a:lumMod val="50000"/>
                  </a:schemeClr>
                </a:solidFill>
              </a:rPr>
              <a:t>la ropa sucia se lava en casa</a:t>
            </a:r>
            <a:r>
              <a:rPr lang="es-CO" sz="1500" dirty="0"/>
              <a:t>. En relación con este imaginario hay un avance significativo de 13 puntos porcentuales puesto que en 2014, este porcentaje bajó a 45</a:t>
            </a:r>
            <a:r>
              <a:rPr lang="es-CO" sz="1500" dirty="0" smtClean="0"/>
              <a:t>%.</a:t>
            </a:r>
          </a:p>
          <a:p>
            <a:endParaRPr lang="es-CO" sz="1500" dirty="0"/>
          </a:p>
          <a:p>
            <a:r>
              <a:rPr lang="es-CO" sz="2000" b="1" dirty="0" smtClean="0"/>
              <a:t>PERCEPCIONES QUE NO REGISTRAN CAMBIOS SIGNIFICATIVOS</a:t>
            </a:r>
            <a:endParaRPr lang="es-CO" sz="2000" b="1" dirty="0"/>
          </a:p>
          <a:p>
            <a:r>
              <a:rPr lang="es-CO" sz="1500" dirty="0" smtClean="0"/>
              <a:t>En 2009 el </a:t>
            </a:r>
            <a:r>
              <a:rPr lang="es-CO" sz="1500" dirty="0"/>
              <a:t>19% de servidoras/os públicos estuvo de acuerdo con que</a:t>
            </a:r>
            <a:r>
              <a:rPr lang="es-CO" sz="1500" b="1" dirty="0"/>
              <a:t> </a:t>
            </a:r>
            <a:r>
              <a:rPr lang="es-CO" sz="1500" b="1" dirty="0">
                <a:solidFill>
                  <a:schemeClr val="accent1">
                    <a:lumMod val="50000"/>
                  </a:schemeClr>
                </a:solidFill>
              </a:rPr>
              <a:t>las mujeres que siguen con sus parejas después de ser golpeadas es porque les gusta</a:t>
            </a:r>
            <a:r>
              <a:rPr lang="es-CO" sz="1500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es-CO" sz="1500" dirty="0"/>
              <a:t>  En la segunda medición este porcentaje se redujo en 2 puntos, a 17</a:t>
            </a:r>
            <a:r>
              <a:rPr lang="es-CO" sz="1500" dirty="0" smtClean="0"/>
              <a:t>%.</a:t>
            </a:r>
          </a:p>
          <a:p>
            <a:pPr marL="285750" indent="-285750">
              <a:buFontTx/>
              <a:buChar char="-"/>
            </a:pPr>
            <a:endParaRPr lang="es-CO" sz="2000" b="1" dirty="0"/>
          </a:p>
          <a:p>
            <a:r>
              <a:rPr lang="es-CO" sz="2000" b="1" dirty="0" smtClean="0"/>
              <a:t>RETROCESOS</a:t>
            </a:r>
            <a:endParaRPr lang="es-CO" sz="1500" dirty="0"/>
          </a:p>
          <a:p>
            <a:pPr marL="0" lvl="1"/>
            <a:r>
              <a:rPr lang="es-ES" sz="1500" dirty="0"/>
              <a:t>En 2009, 11% consideran que por lo general </a:t>
            </a:r>
            <a:r>
              <a:rPr lang="es-ES" sz="1500" b="1" dirty="0">
                <a:solidFill>
                  <a:schemeClr val="accent1">
                    <a:lumMod val="50000"/>
                  </a:schemeClr>
                </a:solidFill>
              </a:rPr>
              <a:t>las mujeres exageran los hechos de violencia</a:t>
            </a:r>
            <a:r>
              <a:rPr lang="es-ES" sz="1500" dirty="0"/>
              <a:t>, al revisar las diferencias entre la línea de base y la segunda medición, se evidencia que hay un retroceso significativo de cinco puntos porcentuales, siendo de 16 las respuestas afirmativas a esta sentencia.  </a:t>
            </a:r>
            <a:endParaRPr lang="es-CO" sz="1500" dirty="0"/>
          </a:p>
          <a:p>
            <a:endParaRPr lang="es-CO" sz="1500" dirty="0"/>
          </a:p>
        </p:txBody>
      </p:sp>
    </p:spTree>
    <p:extLst>
      <p:ext uri="{BB962C8B-B14F-4D97-AF65-F5344CB8AC3E}">
        <p14:creationId xmlns:p14="http://schemas.microsoft.com/office/powerpoint/2010/main" val="426317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5400" b="1" dirty="0"/>
              <a:t>Tema </a:t>
            </a:r>
            <a:r>
              <a:rPr lang="es-CO" sz="5400" b="1" dirty="0" smtClean="0"/>
              <a:t>2 </a:t>
            </a:r>
            <a:br>
              <a:rPr lang="es-CO" sz="5400" b="1" dirty="0" smtClean="0"/>
            </a:br>
            <a:r>
              <a:rPr lang="es-CO" sz="5400" b="1" dirty="0"/>
              <a:t/>
            </a:r>
            <a:br>
              <a:rPr lang="es-CO" sz="5400" b="1" dirty="0"/>
            </a:br>
            <a:r>
              <a:rPr lang="es-CO" dirty="0" smtClean="0"/>
              <a:t>Justificación </a:t>
            </a:r>
            <a:r>
              <a:rPr lang="es-CO" dirty="0"/>
              <a:t>de la VBG = Justificación de violencias</a:t>
            </a:r>
          </a:p>
        </p:txBody>
      </p:sp>
      <p:sp>
        <p:nvSpPr>
          <p:cNvPr id="7" name="Rectangle 6"/>
          <p:cNvSpPr/>
          <p:nvPr/>
        </p:nvSpPr>
        <p:spPr>
          <a:xfrm>
            <a:off x="3485173" y="712759"/>
            <a:ext cx="8073081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000" b="1" dirty="0" smtClean="0"/>
              <a:t>AVANCES</a:t>
            </a:r>
            <a:endParaRPr lang="es-CO" sz="2000" b="1" dirty="0"/>
          </a:p>
          <a:p>
            <a:r>
              <a:rPr lang="es-CO" sz="1500" dirty="0" smtClean="0"/>
              <a:t>-En </a:t>
            </a:r>
            <a:r>
              <a:rPr lang="es-CO" sz="1500" dirty="0"/>
              <a:t>2009, 30% encuestadas/os piensa que </a:t>
            </a:r>
            <a:r>
              <a:rPr lang="es-CO" sz="1500" b="1" dirty="0">
                <a:solidFill>
                  <a:schemeClr val="accent1">
                    <a:lumMod val="50000"/>
                  </a:schemeClr>
                </a:solidFill>
              </a:rPr>
              <a:t>la violencia de pareja tiene menos impacto que la violencia contra los niños, niñas y </a:t>
            </a:r>
            <a:r>
              <a:rPr lang="es-CO" sz="1500" b="1" dirty="0" smtClean="0">
                <a:solidFill>
                  <a:schemeClr val="accent1">
                    <a:lumMod val="50000"/>
                  </a:schemeClr>
                </a:solidFill>
              </a:rPr>
              <a:t>adolescentes</a:t>
            </a:r>
            <a:r>
              <a:rPr lang="es-CO" sz="1500" dirty="0" smtClean="0"/>
              <a:t>, frente al 11% del 2014 que opina de esta manera.</a:t>
            </a:r>
          </a:p>
          <a:p>
            <a:r>
              <a:rPr lang="es-CO" sz="1500" dirty="0"/>
              <a:t>- </a:t>
            </a:r>
            <a:r>
              <a:rPr lang="es-CO" sz="1500" dirty="0" smtClean="0"/>
              <a:t>En </a:t>
            </a:r>
            <a:r>
              <a:rPr lang="es-CO" sz="1500" dirty="0"/>
              <a:t>el 2009 el 59% de las servidoras/os opinaron que</a:t>
            </a:r>
            <a:r>
              <a:rPr lang="es-CO" sz="1500" b="1" dirty="0">
                <a:solidFill>
                  <a:schemeClr val="accent1">
                    <a:lumMod val="50000"/>
                  </a:schemeClr>
                </a:solidFill>
              </a:rPr>
              <a:t> la violencia contra las mujeres era más frecuente en los sectores más </a:t>
            </a:r>
            <a:r>
              <a:rPr lang="es-CO" sz="1500" b="1" dirty="0" smtClean="0">
                <a:solidFill>
                  <a:schemeClr val="accent1">
                    <a:lumMod val="50000"/>
                  </a:schemeClr>
                </a:solidFill>
              </a:rPr>
              <a:t>pobres</a:t>
            </a:r>
            <a:r>
              <a:rPr lang="es-CO" sz="1500" dirty="0" smtClean="0"/>
              <a:t>, mientras que el porcentaje que opinó así bajó a 36% en 2014.</a:t>
            </a:r>
          </a:p>
          <a:p>
            <a:r>
              <a:rPr lang="es-CO" sz="1500" dirty="0" smtClean="0"/>
              <a:t> </a:t>
            </a:r>
            <a:r>
              <a:rPr lang="es-CO" sz="1500" dirty="0"/>
              <a:t>-</a:t>
            </a:r>
            <a:r>
              <a:rPr lang="es-CO" sz="1500" dirty="0" smtClean="0"/>
              <a:t>En </a:t>
            </a:r>
            <a:r>
              <a:rPr lang="es-CO" sz="1500" dirty="0"/>
              <a:t>2009, </a:t>
            </a:r>
            <a:r>
              <a:rPr lang="es-CO" sz="1500" dirty="0" smtClean="0"/>
              <a:t>43% </a:t>
            </a:r>
            <a:r>
              <a:rPr lang="es-CO" sz="1500" b="1" dirty="0" smtClean="0">
                <a:solidFill>
                  <a:schemeClr val="accent1">
                    <a:lumMod val="50000"/>
                  </a:schemeClr>
                </a:solidFill>
              </a:rPr>
              <a:t>excusó al agresor por consumo de alcohol</a:t>
            </a:r>
            <a:r>
              <a:rPr lang="es-CO" sz="1500" dirty="0" smtClean="0"/>
              <a:t>, bajando esta cifra al 23% en 2014.</a:t>
            </a:r>
          </a:p>
          <a:p>
            <a:endParaRPr lang="es-CO" sz="1500" dirty="0" smtClean="0"/>
          </a:p>
          <a:p>
            <a:endParaRPr lang="es-CO" sz="1500" dirty="0"/>
          </a:p>
          <a:p>
            <a:r>
              <a:rPr lang="es-CO" sz="2000" b="1" dirty="0" smtClean="0"/>
              <a:t>PERCEPCIONES QUE NO REGISTRAN CAMBIOS SIGNIFICATIVOS</a:t>
            </a:r>
            <a:endParaRPr lang="es-CO" sz="2000" b="1" dirty="0"/>
          </a:p>
          <a:p>
            <a:r>
              <a:rPr lang="es-CO" sz="1500" dirty="0" smtClean="0"/>
              <a:t>- En </a:t>
            </a:r>
            <a:r>
              <a:rPr lang="es-CO" sz="1500" dirty="0"/>
              <a:t>2009, el 21% de las servidoras/os públicos consideró que </a:t>
            </a:r>
            <a:r>
              <a:rPr lang="es-CO" sz="1500" b="1" dirty="0">
                <a:solidFill>
                  <a:schemeClr val="accent1">
                    <a:lumMod val="50000"/>
                  </a:schemeClr>
                </a:solidFill>
              </a:rPr>
              <a:t>las mujeres que se visten de manera provocativa se exponen a que las </a:t>
            </a:r>
            <a:r>
              <a:rPr lang="es-CO" sz="1500" b="1" dirty="0" smtClean="0">
                <a:solidFill>
                  <a:schemeClr val="accent1">
                    <a:lumMod val="50000"/>
                  </a:schemeClr>
                </a:solidFill>
              </a:rPr>
              <a:t>violen</a:t>
            </a:r>
            <a:r>
              <a:rPr lang="es-CO" sz="1500" dirty="0" smtClean="0"/>
              <a:t>, variando al alza levemente en 2014, con un 23% de funcionarios/as con esta opinión.</a:t>
            </a:r>
          </a:p>
          <a:p>
            <a:r>
              <a:rPr lang="es-CO" sz="1500" dirty="0" smtClean="0"/>
              <a:t>- En </a:t>
            </a:r>
            <a:r>
              <a:rPr lang="es-CO" sz="1500" dirty="0"/>
              <a:t>2009, el 7% de las/os servidores públicos estuvieron de acuerdo con que </a:t>
            </a:r>
            <a:r>
              <a:rPr lang="es-CO" sz="1500" b="1" dirty="0">
                <a:solidFill>
                  <a:schemeClr val="accent1">
                    <a:lumMod val="50000"/>
                  </a:schemeClr>
                </a:solidFill>
              </a:rPr>
              <a:t>las mujeres que se meten con hombres violentos no se deben quejar de que las golpeen</a:t>
            </a:r>
            <a:r>
              <a:rPr lang="es-CO" sz="1500" dirty="0"/>
              <a:t>. En la segunda medición el 9% de las/os encuestados estuvo de acuerdo con esta afirmación. </a:t>
            </a:r>
            <a:endParaRPr lang="es-CO" sz="1500" dirty="0" smtClean="0"/>
          </a:p>
          <a:p>
            <a:pPr marL="285750" indent="-285750">
              <a:buFontTx/>
              <a:buChar char="-"/>
            </a:pPr>
            <a:endParaRPr lang="es-CO" sz="1500" dirty="0" smtClean="0"/>
          </a:p>
          <a:p>
            <a:endParaRPr lang="es-CO" sz="2000" dirty="0" smtClean="0"/>
          </a:p>
          <a:p>
            <a:r>
              <a:rPr lang="es-CO" sz="2000" b="1" dirty="0" smtClean="0"/>
              <a:t>RETROCESOS</a:t>
            </a:r>
            <a:endParaRPr lang="es-CO" sz="1500" dirty="0"/>
          </a:p>
          <a:p>
            <a:pPr marL="0" lvl="1"/>
            <a:r>
              <a:rPr lang="es-CO" sz="1500" dirty="0" smtClean="0"/>
              <a:t>En </a:t>
            </a:r>
            <a:r>
              <a:rPr lang="es-CO" sz="1500" dirty="0"/>
              <a:t>2009 el 100% de las servidoras/os encuestados no justificaron pegarle a una mujer cuando ha sido infiel. </a:t>
            </a:r>
            <a:r>
              <a:rPr lang="es-CO" sz="1500" dirty="0" smtClean="0"/>
              <a:t>En 2014, el 95% respondió de la misma manera a esta afirmación.</a:t>
            </a:r>
            <a:endParaRPr lang="es-CO" sz="1500" dirty="0"/>
          </a:p>
        </p:txBody>
      </p:sp>
    </p:spTree>
    <p:extLst>
      <p:ext uri="{BB962C8B-B14F-4D97-AF65-F5344CB8AC3E}">
        <p14:creationId xmlns:p14="http://schemas.microsoft.com/office/powerpoint/2010/main" val="189408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5400" b="1" dirty="0"/>
              <a:t>Tema </a:t>
            </a:r>
            <a:r>
              <a:rPr lang="es-CO" sz="5400" b="1" dirty="0" smtClean="0"/>
              <a:t>3 </a:t>
            </a:r>
            <a:br>
              <a:rPr lang="es-CO" sz="5400" b="1" dirty="0" smtClean="0"/>
            </a:br>
            <a:r>
              <a:rPr lang="es-CO" sz="5400" b="1" dirty="0"/>
              <a:t/>
            </a:r>
            <a:br>
              <a:rPr lang="es-CO" sz="5400" b="1" dirty="0"/>
            </a:br>
            <a:r>
              <a:rPr lang="es-CO" dirty="0" smtClean="0"/>
              <a:t>Roles de género</a:t>
            </a:r>
            <a:endParaRPr lang="es-CO" dirty="0"/>
          </a:p>
        </p:txBody>
      </p:sp>
      <p:sp>
        <p:nvSpPr>
          <p:cNvPr id="7" name="Rectangle 6"/>
          <p:cNvSpPr/>
          <p:nvPr/>
        </p:nvSpPr>
        <p:spPr>
          <a:xfrm>
            <a:off x="3537724" y="513063"/>
            <a:ext cx="8073081" cy="7094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000" b="1" dirty="0" smtClean="0"/>
              <a:t>AVANCES</a:t>
            </a:r>
            <a:endParaRPr lang="es-CO" sz="2000" b="1" dirty="0"/>
          </a:p>
          <a:p>
            <a:pPr algn="just"/>
            <a:r>
              <a:rPr lang="es-CO" sz="1500" dirty="0" smtClean="0"/>
              <a:t>- En </a:t>
            </a:r>
            <a:r>
              <a:rPr lang="es-CO" sz="1500" dirty="0"/>
              <a:t>2009, el 47% de las servidoras/os públicos pensaban que </a:t>
            </a:r>
            <a:r>
              <a:rPr lang="es-CO" sz="1500" b="1" dirty="0">
                <a:solidFill>
                  <a:schemeClr val="accent1">
                    <a:lumMod val="50000"/>
                  </a:schemeClr>
                </a:solidFill>
              </a:rPr>
              <a:t>los violadores son por lo general hombres que no pueden controlar sus instintos sexuales</a:t>
            </a:r>
            <a:r>
              <a:rPr lang="es-CO" sz="1500" dirty="0"/>
              <a:t>. </a:t>
            </a:r>
            <a:r>
              <a:rPr lang="es-CO" sz="1500" dirty="0" smtClean="0"/>
              <a:t>En </a:t>
            </a:r>
            <a:r>
              <a:rPr lang="es-CO" sz="1500" dirty="0"/>
              <a:t>la segunda medición este porcentaje bajó a 15%. </a:t>
            </a:r>
            <a:endParaRPr lang="es-CO" sz="1500" dirty="0" smtClean="0"/>
          </a:p>
          <a:p>
            <a:pPr algn="just"/>
            <a:r>
              <a:rPr lang="es-CO" sz="1500" dirty="0" smtClean="0"/>
              <a:t>- En </a:t>
            </a:r>
            <a:r>
              <a:rPr lang="es-CO" sz="1500" dirty="0"/>
              <a:t>relación con la definición social de las masculinidades, en el 2009, 17% de las personas encuestadas pensó que </a:t>
            </a:r>
            <a:r>
              <a:rPr lang="es-CO" sz="1500" b="1" dirty="0">
                <a:solidFill>
                  <a:schemeClr val="accent1">
                    <a:lumMod val="50000"/>
                  </a:schemeClr>
                </a:solidFill>
              </a:rPr>
              <a:t>para ser hombre se deber ser aguerrido y valiente</a:t>
            </a:r>
            <a:r>
              <a:rPr lang="es-CO" sz="1500" dirty="0"/>
              <a:t>, porcentaje que baja a 11 en el 2014. </a:t>
            </a:r>
            <a:endParaRPr lang="es-CO" sz="1500" dirty="0" smtClean="0"/>
          </a:p>
          <a:p>
            <a:pPr algn="just"/>
            <a:endParaRPr lang="es-CO" sz="1500" dirty="0" smtClean="0"/>
          </a:p>
          <a:p>
            <a:pPr algn="just"/>
            <a:r>
              <a:rPr lang="es-CO" sz="2000" b="1" dirty="0"/>
              <a:t>PERCEPCIONES QUE NO REGISTRAN CAMBIOS </a:t>
            </a:r>
            <a:r>
              <a:rPr lang="es-CO" sz="2000" b="1" dirty="0" smtClean="0"/>
              <a:t>SIGNIFICATIVOS</a:t>
            </a:r>
          </a:p>
          <a:p>
            <a:pPr algn="just"/>
            <a:endParaRPr lang="es-CO" sz="2000" b="1" dirty="0"/>
          </a:p>
          <a:p>
            <a:pPr marL="0" lvl="1" algn="just"/>
            <a:r>
              <a:rPr lang="es-ES" sz="1500" dirty="0" smtClean="0"/>
              <a:t>- En </a:t>
            </a:r>
            <a:r>
              <a:rPr lang="es-ES" sz="1500" dirty="0"/>
              <a:t>2009 se encontró que el 27% de servidoras/os públicos consideró que </a:t>
            </a:r>
            <a:r>
              <a:rPr lang="es-ES" sz="1500" b="1" dirty="0">
                <a:solidFill>
                  <a:schemeClr val="accent1">
                    <a:lumMod val="50000"/>
                  </a:schemeClr>
                </a:solidFill>
              </a:rPr>
              <a:t>si las mujeres conservaran su lugar serían menos agredidas por sus parejas</a:t>
            </a:r>
            <a:r>
              <a:rPr lang="es-ES" sz="1500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es-ES" sz="1500" dirty="0"/>
              <a:t> En la segunda medición evidencia este porcentaje sube a 31%. </a:t>
            </a:r>
            <a:endParaRPr lang="es-ES" sz="1500" dirty="0" smtClean="0"/>
          </a:p>
          <a:p>
            <a:pPr marL="0" lvl="1" algn="just"/>
            <a:r>
              <a:rPr lang="es-CO" sz="1500" dirty="0"/>
              <a:t>- </a:t>
            </a:r>
            <a:r>
              <a:rPr lang="es-CO" sz="1500" dirty="0" smtClean="0"/>
              <a:t>En </a:t>
            </a:r>
            <a:r>
              <a:rPr lang="es-CO" sz="1500" dirty="0"/>
              <a:t>2009 el 20% de las servidoras/os encuestados consideraron que </a:t>
            </a:r>
            <a:r>
              <a:rPr lang="es-CO" sz="1500" b="1" dirty="0">
                <a:solidFill>
                  <a:schemeClr val="accent1">
                    <a:lumMod val="50000"/>
                  </a:schemeClr>
                </a:solidFill>
              </a:rPr>
              <a:t>todos los hombres son propensos a ser agresores</a:t>
            </a:r>
            <a:r>
              <a:rPr lang="es-CO" sz="1500" dirty="0"/>
              <a:t>. En 2014 este porcentaje baja a 18%. </a:t>
            </a:r>
          </a:p>
          <a:p>
            <a:pPr algn="just"/>
            <a:endParaRPr lang="es-CO" sz="2000" b="1" dirty="0" smtClean="0"/>
          </a:p>
          <a:p>
            <a:pPr algn="just"/>
            <a:r>
              <a:rPr lang="es-CO" sz="2000" b="1" dirty="0" smtClean="0"/>
              <a:t>RETROCESOS</a:t>
            </a:r>
          </a:p>
          <a:p>
            <a:pPr algn="just"/>
            <a:endParaRPr lang="es-CO" sz="2000" b="1" dirty="0"/>
          </a:p>
          <a:p>
            <a:pPr algn="just"/>
            <a:r>
              <a:rPr lang="es-CO" sz="1500" dirty="0" smtClean="0"/>
              <a:t>- En </a:t>
            </a:r>
            <a:r>
              <a:rPr lang="es-CO" sz="1500" dirty="0"/>
              <a:t>2009, sólo el 1% de servidoras/os públicos consideró que </a:t>
            </a:r>
            <a:r>
              <a:rPr lang="es-CO" sz="1500" b="1" dirty="0">
                <a:solidFill>
                  <a:schemeClr val="accent1">
                    <a:lumMod val="50000"/>
                  </a:schemeClr>
                </a:solidFill>
              </a:rPr>
              <a:t>el papel más importante de las mujeres era cuidar de su casa y cocinar para su familia</a:t>
            </a:r>
            <a:r>
              <a:rPr lang="es-CO" sz="1500" dirty="0"/>
              <a:t>. Hay un retroceso ya que en 2014 el porcentaje de respuestas sube a 5</a:t>
            </a:r>
            <a:r>
              <a:rPr lang="es-CO" sz="1500" dirty="0" smtClean="0"/>
              <a:t>%</a:t>
            </a:r>
          </a:p>
          <a:p>
            <a:pPr algn="just"/>
            <a:r>
              <a:rPr lang="es-CO" sz="1500" dirty="0"/>
              <a:t>- </a:t>
            </a:r>
            <a:r>
              <a:rPr lang="es-CO" sz="1500" dirty="0" smtClean="0"/>
              <a:t>Frente </a:t>
            </a:r>
            <a:r>
              <a:rPr lang="es-CO" sz="1500" dirty="0"/>
              <a:t>a la afirmación de que</a:t>
            </a:r>
            <a:r>
              <a:rPr lang="es-CO" sz="1500" b="1" dirty="0">
                <a:solidFill>
                  <a:schemeClr val="accent1">
                    <a:lumMod val="50000"/>
                  </a:schemeClr>
                </a:solidFill>
              </a:rPr>
              <a:t> una mujer debe aguantar la violencia del marido para mantener unida a su familia</a:t>
            </a:r>
            <a:r>
              <a:rPr lang="es-CO" sz="1500" dirty="0"/>
              <a:t>, </a:t>
            </a:r>
            <a:r>
              <a:rPr lang="es-CO" sz="1500" dirty="0" smtClean="0"/>
              <a:t>en </a:t>
            </a:r>
            <a:r>
              <a:rPr lang="es-CO" sz="1500" dirty="0"/>
              <a:t>2009 el 100% de las servidoras/os públicos rechazaron esa afirmación, pero en  2014, un  3% de las/os encuestados dijeron estar de acuerdo. </a:t>
            </a:r>
            <a:endParaRPr lang="es-CO" sz="1500" dirty="0" smtClean="0"/>
          </a:p>
          <a:p>
            <a:pPr algn="just"/>
            <a:endParaRPr lang="es-CO" sz="2000" b="1" dirty="0"/>
          </a:p>
          <a:p>
            <a:pPr algn="just"/>
            <a:endParaRPr lang="es-CO" sz="1500" dirty="0"/>
          </a:p>
          <a:p>
            <a:endParaRPr lang="es-CO" sz="1500" dirty="0"/>
          </a:p>
        </p:txBody>
      </p:sp>
    </p:spTree>
    <p:extLst>
      <p:ext uri="{BB962C8B-B14F-4D97-AF65-F5344CB8AC3E}">
        <p14:creationId xmlns:p14="http://schemas.microsoft.com/office/powerpoint/2010/main" val="354405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5400" b="1" dirty="0"/>
              <a:t>Tema 4</a:t>
            </a:r>
            <a:r>
              <a:rPr lang="es-CO" sz="5400" b="1" dirty="0" smtClean="0"/>
              <a:t> </a:t>
            </a:r>
            <a:br>
              <a:rPr lang="es-CO" sz="5400" b="1" dirty="0" smtClean="0"/>
            </a:br>
            <a:r>
              <a:rPr lang="es-CO" sz="5400" b="1" dirty="0"/>
              <a:t/>
            </a:r>
            <a:br>
              <a:rPr lang="es-CO" sz="5400" b="1" dirty="0"/>
            </a:br>
            <a:r>
              <a:rPr lang="es-CO" dirty="0"/>
              <a:t>Percepciones sobre calidad de la atención a mujeres víctimas de VBG</a:t>
            </a:r>
          </a:p>
        </p:txBody>
      </p:sp>
      <p:sp>
        <p:nvSpPr>
          <p:cNvPr id="7" name="Rectangle 6"/>
          <p:cNvSpPr/>
          <p:nvPr/>
        </p:nvSpPr>
        <p:spPr>
          <a:xfrm>
            <a:off x="3506193" y="1862424"/>
            <a:ext cx="8073081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000" b="1" dirty="0" smtClean="0"/>
              <a:t>AVANCES</a:t>
            </a:r>
            <a:endParaRPr lang="es-CO" sz="2000" b="1" dirty="0"/>
          </a:p>
          <a:p>
            <a:pPr algn="just"/>
            <a:endParaRPr lang="es-CO" sz="1500" dirty="0" smtClean="0"/>
          </a:p>
          <a:p>
            <a:pPr algn="just"/>
            <a:r>
              <a:rPr lang="es-CO" sz="1500" dirty="0" smtClean="0"/>
              <a:t>- En </a:t>
            </a:r>
            <a:r>
              <a:rPr lang="es-CO" sz="1500" dirty="0"/>
              <a:t>2009 que el 15% de las servidoras/os públicos estuvieron de acuerdo con la </a:t>
            </a:r>
            <a:r>
              <a:rPr lang="es-CO" sz="1500" b="1" dirty="0">
                <a:solidFill>
                  <a:schemeClr val="accent1">
                    <a:lumMod val="50000"/>
                  </a:schemeClr>
                </a:solidFill>
              </a:rPr>
              <a:t>no responsabilidad institucional sobre el espacio </a:t>
            </a:r>
            <a:r>
              <a:rPr lang="es-CO" sz="1500" b="1" dirty="0" smtClean="0">
                <a:solidFill>
                  <a:schemeClr val="accent1">
                    <a:lumMod val="50000"/>
                  </a:schemeClr>
                </a:solidFill>
              </a:rPr>
              <a:t>privado</a:t>
            </a:r>
            <a:r>
              <a:rPr lang="es-CO" sz="1500" dirty="0" smtClean="0"/>
              <a:t>, frente a un 7% en 2014.</a:t>
            </a:r>
          </a:p>
          <a:p>
            <a:pPr algn="just"/>
            <a:endParaRPr lang="es-CO" sz="1500" dirty="0" smtClean="0"/>
          </a:p>
          <a:p>
            <a:pPr algn="just"/>
            <a:endParaRPr lang="es-CO" sz="2000" b="1" dirty="0" smtClean="0"/>
          </a:p>
          <a:p>
            <a:pPr algn="just"/>
            <a:r>
              <a:rPr lang="es-CO" sz="2000" b="1" dirty="0" smtClean="0"/>
              <a:t>RETROCESOS</a:t>
            </a:r>
          </a:p>
          <a:p>
            <a:pPr algn="just"/>
            <a:endParaRPr lang="es-CO" sz="2000" b="1" dirty="0"/>
          </a:p>
          <a:p>
            <a:pPr algn="just"/>
            <a:r>
              <a:rPr lang="es-CO" sz="1500" dirty="0"/>
              <a:t>- </a:t>
            </a:r>
            <a:r>
              <a:rPr lang="es-CO" sz="1500" dirty="0" smtClean="0"/>
              <a:t>En </a:t>
            </a:r>
            <a:r>
              <a:rPr lang="es-CO" sz="1500" dirty="0"/>
              <a:t>2009 el 65% de las servidoras/os pensaba que </a:t>
            </a:r>
            <a:r>
              <a:rPr lang="es-CO" sz="1500" b="1" dirty="0">
                <a:solidFill>
                  <a:schemeClr val="accent1">
                    <a:lumMod val="50000"/>
                  </a:schemeClr>
                </a:solidFill>
              </a:rPr>
              <a:t>todos los agresores deberían ser judicializados</a:t>
            </a:r>
            <a:r>
              <a:rPr lang="es-CO" sz="1500" dirty="0"/>
              <a:t>.  En 2014 este porcentaje disminuye a 57%. </a:t>
            </a:r>
            <a:endParaRPr lang="es-CO" sz="1500" dirty="0" smtClean="0"/>
          </a:p>
          <a:p>
            <a:pPr algn="just"/>
            <a:r>
              <a:rPr lang="es-CO" sz="1500" dirty="0"/>
              <a:t>- </a:t>
            </a:r>
            <a:r>
              <a:rPr lang="es-CO" sz="1500" dirty="0" smtClean="0"/>
              <a:t>En </a:t>
            </a:r>
            <a:r>
              <a:rPr lang="es-CO" sz="1500" dirty="0"/>
              <a:t>2009 </a:t>
            </a:r>
            <a:r>
              <a:rPr lang="es-CO" sz="1500" dirty="0" smtClean="0"/>
              <a:t>el </a:t>
            </a:r>
            <a:r>
              <a:rPr lang="es-CO" sz="1500" dirty="0"/>
              <a:t>69% de servidoras y servidores públicos consideraron que </a:t>
            </a:r>
            <a:r>
              <a:rPr lang="es-CO" sz="1500" b="1" dirty="0">
                <a:solidFill>
                  <a:schemeClr val="accent1">
                    <a:lumMod val="50000"/>
                  </a:schemeClr>
                </a:solidFill>
              </a:rPr>
              <a:t>las instituciones no tenían la capacidad para atender integralmente a las mujeres víctimas de violencias</a:t>
            </a:r>
            <a:r>
              <a:rPr lang="es-CO" sz="1500" dirty="0"/>
              <a:t>. </a:t>
            </a:r>
            <a:r>
              <a:rPr lang="es-CO" sz="1500" dirty="0" smtClean="0"/>
              <a:t>En </a:t>
            </a:r>
            <a:r>
              <a:rPr lang="es-CO" sz="1500" dirty="0"/>
              <a:t>la segunda medición se encuentra que el 40% de las servidoras/os públicos </a:t>
            </a:r>
            <a:r>
              <a:rPr lang="es-CO" sz="1500" dirty="0" smtClean="0"/>
              <a:t>opina de esta manera.</a:t>
            </a:r>
            <a:endParaRPr lang="es-CO" sz="2000" b="1" dirty="0"/>
          </a:p>
          <a:p>
            <a:pPr algn="just"/>
            <a:endParaRPr lang="es-CO" sz="1500" dirty="0"/>
          </a:p>
          <a:p>
            <a:endParaRPr lang="es-CO" sz="1500" dirty="0"/>
          </a:p>
        </p:txBody>
      </p:sp>
    </p:spTree>
    <p:extLst>
      <p:ext uri="{BB962C8B-B14F-4D97-AF65-F5344CB8AC3E}">
        <p14:creationId xmlns:p14="http://schemas.microsoft.com/office/powerpoint/2010/main" val="109130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2800" b="1" dirty="0" smtClean="0"/>
              <a:t>INTRODUCCIÓN</a:t>
            </a:r>
            <a:endParaRPr lang="es-CO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O" sz="2400" dirty="0" smtClean="0">
                <a:solidFill>
                  <a:schemeClr val="tx1"/>
                </a:solidFill>
              </a:rPr>
              <a:t>Con </a:t>
            </a:r>
            <a:r>
              <a:rPr lang="es-CO" sz="2400" dirty="0">
                <a:solidFill>
                  <a:schemeClr val="tx1"/>
                </a:solidFill>
              </a:rPr>
              <a:t>el propósito de </a:t>
            </a:r>
            <a:r>
              <a:rPr lang="es-CO" sz="2400" b="1" dirty="0">
                <a:solidFill>
                  <a:schemeClr val="tx1"/>
                </a:solidFill>
              </a:rPr>
              <a:t>conocer el estado de la tolerancia social e institucional a la violencia basada en el género</a:t>
            </a:r>
            <a:r>
              <a:rPr lang="es-CO" sz="2400" dirty="0">
                <a:solidFill>
                  <a:schemeClr val="tx1"/>
                </a:solidFill>
              </a:rPr>
              <a:t>, la Consejería Presidencial para la Equidad de la Mujer (CPEM), con el apoyo de ONU Mujeres y de la AECID, efectuó durante el año </a:t>
            </a:r>
            <a:r>
              <a:rPr lang="es-CO" sz="2400" b="1" dirty="0">
                <a:solidFill>
                  <a:schemeClr val="tx1"/>
                </a:solidFill>
              </a:rPr>
              <a:t>2014</a:t>
            </a:r>
            <a:r>
              <a:rPr lang="es-CO" sz="2400" dirty="0">
                <a:solidFill>
                  <a:schemeClr val="tx1"/>
                </a:solidFill>
              </a:rPr>
              <a:t>, la segunda medición de este estudio realizado por primera vez en 2010, en el marco del Programa Integral contra la VBG del Fondo de Naciones Unidas y España para los ODM. </a:t>
            </a:r>
          </a:p>
        </p:txBody>
      </p:sp>
    </p:spTree>
    <p:extLst>
      <p:ext uri="{BB962C8B-B14F-4D97-AF65-F5344CB8AC3E}">
        <p14:creationId xmlns:p14="http://schemas.microsoft.com/office/powerpoint/2010/main" val="107714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2400" b="1" dirty="0" smtClean="0"/>
              <a:t>SEMAFORIZACIÓN</a:t>
            </a:r>
            <a:br>
              <a:rPr lang="es-CO" sz="2400" b="1" dirty="0" smtClean="0"/>
            </a:br>
            <a:r>
              <a:rPr lang="es-CO" sz="2400" b="1" dirty="0" smtClean="0"/>
              <a:t>INSTITUCIONAL</a:t>
            </a:r>
            <a:endParaRPr lang="es-CO" sz="2400" b="1" dirty="0"/>
          </a:p>
        </p:txBody>
      </p:sp>
      <p:graphicFrame>
        <p:nvGraphicFramePr>
          <p:cNvPr id="15" name="Content Placeholder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6694868"/>
              </p:ext>
            </p:extLst>
          </p:nvPr>
        </p:nvGraphicFramePr>
        <p:xfrm>
          <a:off x="5718047" y="1219679"/>
          <a:ext cx="5475470" cy="693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75470"/>
              </a:tblGrid>
              <a:tr h="266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Por lo general las mujeres exageran los hechos de violencia</a:t>
                      </a:r>
                      <a:endParaRPr lang="es-CO" sz="11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66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smtClean="0">
                          <a:effectLst/>
                        </a:rPr>
                        <a:t>Si </a:t>
                      </a:r>
                      <a:r>
                        <a:rPr lang="es-CO" sz="1000" dirty="0" smtClean="0">
                          <a:effectLst/>
                        </a:rPr>
                        <a:t>se justifica pegarle a una mujer cuando ha sido infiel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66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 papel más importante de las mujeres era cuidar de su casa y cocinar para su familia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2667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Una mujer debe aguantar la violencia del marido para mantener unida a su familia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127955" y="790471"/>
            <a:ext cx="1260389" cy="1219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Oval 11"/>
          <p:cNvSpPr/>
          <p:nvPr/>
        </p:nvSpPr>
        <p:spPr>
          <a:xfrm>
            <a:off x="4086389" y="2645514"/>
            <a:ext cx="1259632" cy="12596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Oval 12"/>
          <p:cNvSpPr/>
          <p:nvPr/>
        </p:nvSpPr>
        <p:spPr>
          <a:xfrm>
            <a:off x="4086389" y="4374434"/>
            <a:ext cx="1260010" cy="125192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83416"/>
              </p:ext>
            </p:extLst>
          </p:nvPr>
        </p:nvGraphicFramePr>
        <p:xfrm>
          <a:off x="5699385" y="2963671"/>
          <a:ext cx="5515153" cy="6522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15153"/>
              </a:tblGrid>
              <a:tr h="10793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 smtClean="0">
                          <a:effectLst/>
                        </a:rPr>
                        <a:t>Las mujeres que siguen con sus parejas después de ser golpeadas es porque les gusta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08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 smtClean="0">
                          <a:effectLst/>
                        </a:rPr>
                        <a:t>Las mujeres que se visten de manera provocativa se exponen a que las violen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08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 las mujeres conservaran su lugar serían menos agredidas por sus parejas</a:t>
                      </a:r>
                      <a:endParaRPr lang="es-CO" sz="11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508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Todos los hombres son propensos a ser agresores</a:t>
                      </a:r>
                      <a:endParaRPr lang="es-CO" sz="11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275110" y="1252408"/>
            <a:ext cx="1113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b="1" dirty="0" smtClean="0"/>
              <a:t>RETROCESO</a:t>
            </a:r>
            <a:endParaRPr lang="es-CO" sz="1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232787" y="3136830"/>
            <a:ext cx="1113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b="1" dirty="0" smtClean="0"/>
              <a:t>SIN CAMBIO</a:t>
            </a:r>
            <a:endParaRPr lang="es-CO" sz="1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275110" y="4861896"/>
            <a:ext cx="1113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b="1" dirty="0" smtClean="0"/>
              <a:t>AVANCES</a:t>
            </a:r>
            <a:endParaRPr lang="es-CO" sz="1200" b="1" dirty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241000"/>
              </p:ext>
            </p:extLst>
          </p:nvPr>
        </p:nvGraphicFramePr>
        <p:xfrm>
          <a:off x="5692161" y="4769563"/>
          <a:ext cx="5543398" cy="847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43398"/>
              </a:tblGrid>
              <a:tr h="1295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Cuando los hombres están bravos es mejor no provocarlos</a:t>
                      </a:r>
                      <a:endParaRPr lang="es-CO" sz="11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295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Estado debía hacer un esfuerzo para que las parejas permanecieran juntas a pesar de la violencia</a:t>
                      </a:r>
                      <a:endParaRPr lang="es-CO" sz="11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295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 más importante es la unidad familiar por eso es mejor conciliar</a:t>
                      </a:r>
                      <a:endParaRPr lang="es-CO" sz="11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295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ropa sucia se lava en casa</a:t>
                      </a:r>
                      <a:endParaRPr lang="es-CO" sz="11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  <a:tr h="1295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 que pasa en el espacio privado no es responsabilidad de las instituciones</a:t>
                      </a:r>
                      <a:endParaRPr lang="es-CO" sz="110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455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26309" cy="4601183"/>
          </a:xfrm>
        </p:spPr>
        <p:txBody>
          <a:bodyPr>
            <a:normAutofit/>
          </a:bodyPr>
          <a:lstStyle/>
          <a:p>
            <a:r>
              <a:rPr lang="es-CO" sz="2800" b="1" dirty="0" smtClean="0"/>
              <a:t>TOLERANCIA </a:t>
            </a:r>
            <a:r>
              <a:rPr lang="es-CO" sz="3200" b="1" dirty="0" smtClean="0"/>
              <a:t>INSTITUCIONAL</a:t>
            </a:r>
            <a:r>
              <a:rPr lang="es-CO" sz="2800" b="1" dirty="0" smtClean="0"/>
              <a:t> </a:t>
            </a:r>
            <a:br>
              <a:rPr lang="es-CO" sz="2800" b="1" dirty="0" smtClean="0"/>
            </a:br>
            <a:r>
              <a:rPr lang="es-CO" sz="2800" b="1" dirty="0" smtClean="0"/>
              <a:t>A LAS VIOLENCIAS CONTRA LAS MUJERES</a:t>
            </a:r>
            <a:endParaRPr lang="es-CO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s-CO" sz="2400" dirty="0" smtClean="0">
                <a:solidFill>
                  <a:schemeClr val="tx1"/>
                </a:solidFill>
              </a:rPr>
              <a:t>“</a:t>
            </a:r>
            <a:r>
              <a:rPr lang="es-CO" sz="2400" dirty="0">
                <a:solidFill>
                  <a:schemeClr val="tx1"/>
                </a:solidFill>
              </a:rPr>
              <a:t>Conjunto de actitudes, percepciones y prácticas de las/os funcionarios públicos que favorecen y perpetúan la violencia contra las mujeres, incluyendo la omisión de los deberes estatales de restitución de derechos, protección, prevención y erradicación así como la perpetración directa de actos de violencia por parte de actores </a:t>
            </a:r>
            <a:r>
              <a:rPr lang="es-CO" sz="2400" dirty="0" smtClean="0">
                <a:solidFill>
                  <a:schemeClr val="tx1"/>
                </a:solidFill>
              </a:rPr>
              <a:t>institucionales”</a:t>
            </a:r>
            <a:endParaRPr lang="es-CO" sz="105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61470" y="4464284"/>
            <a:ext cx="6268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200" dirty="0"/>
              <a:t>UNIFEM. (2010). Estudio sobre tolerancia Social e institucional </a:t>
            </a:r>
            <a:endParaRPr lang="es-CO" sz="1200" dirty="0" smtClean="0"/>
          </a:p>
          <a:p>
            <a:pPr algn="r"/>
            <a:r>
              <a:rPr lang="es-CO" sz="1200" dirty="0" smtClean="0"/>
              <a:t>a </a:t>
            </a:r>
            <a:r>
              <a:rPr lang="es-CO" sz="1200" dirty="0"/>
              <a:t>la violencia basada en género en Colombia. p. 64</a:t>
            </a:r>
          </a:p>
        </p:txBody>
      </p:sp>
    </p:spTree>
    <p:extLst>
      <p:ext uri="{BB962C8B-B14F-4D97-AF65-F5344CB8AC3E}">
        <p14:creationId xmlns:p14="http://schemas.microsoft.com/office/powerpoint/2010/main" val="39352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026309" cy="4601183"/>
          </a:xfrm>
        </p:spPr>
        <p:txBody>
          <a:bodyPr>
            <a:normAutofit/>
          </a:bodyPr>
          <a:lstStyle/>
          <a:p>
            <a:r>
              <a:rPr lang="es-CO" sz="2800" b="1" dirty="0" smtClean="0"/>
              <a:t>TOLERANCIA </a:t>
            </a:r>
            <a:r>
              <a:rPr lang="es-CO" sz="3200" b="1" dirty="0" smtClean="0"/>
              <a:t>INSTITUCIONAL</a:t>
            </a:r>
            <a:r>
              <a:rPr lang="es-CO" sz="2800" b="1" dirty="0" smtClean="0"/>
              <a:t> A LAS VIOLENCIAS CONTRA LAS MUJERES</a:t>
            </a:r>
            <a:endParaRPr lang="es-CO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6317" y="921773"/>
            <a:ext cx="7315200" cy="512064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s-CO" sz="2400" b="1" dirty="0" smtClean="0">
                <a:solidFill>
                  <a:schemeClr val="tx1"/>
                </a:solidFill>
              </a:rPr>
              <a:t>¿A QUIÉN?</a:t>
            </a:r>
          </a:p>
          <a:p>
            <a:pPr marL="0" lvl="0" indent="0">
              <a:buNone/>
            </a:pPr>
            <a:r>
              <a:rPr lang="es-CO" sz="2400" dirty="0">
                <a:solidFill>
                  <a:schemeClr val="tx1"/>
                </a:solidFill>
              </a:rPr>
              <a:t>1.095 s</a:t>
            </a:r>
            <a:r>
              <a:rPr lang="es-CO" sz="2400" dirty="0" smtClean="0">
                <a:solidFill>
                  <a:schemeClr val="tx1"/>
                </a:solidFill>
              </a:rPr>
              <a:t>ervidoras </a:t>
            </a:r>
            <a:r>
              <a:rPr lang="es-CO" sz="2400" dirty="0">
                <a:solidFill>
                  <a:schemeClr val="tx1"/>
                </a:solidFill>
              </a:rPr>
              <a:t>y servidores públicos de entidades </a:t>
            </a:r>
            <a:r>
              <a:rPr lang="es-CO" sz="2400" dirty="0" smtClean="0">
                <a:solidFill>
                  <a:schemeClr val="tx1"/>
                </a:solidFill>
              </a:rPr>
              <a:t>que </a:t>
            </a:r>
            <a:r>
              <a:rPr lang="es-CO" sz="2400" dirty="0">
                <a:solidFill>
                  <a:schemeClr val="tx1"/>
                </a:solidFill>
              </a:rPr>
              <a:t>hacen parte de algunos de los cuatro sectores gubernamentales: Salud, educación, justicia y protección, y organismos de control</a:t>
            </a:r>
            <a:r>
              <a:rPr lang="es-CO" sz="2400" dirty="0" smtClean="0">
                <a:solidFill>
                  <a:schemeClr val="tx1"/>
                </a:solidFill>
              </a:rPr>
              <a:t>.</a:t>
            </a:r>
          </a:p>
          <a:p>
            <a:pPr marL="0" lvl="0" indent="0">
              <a:buNone/>
            </a:pPr>
            <a:endParaRPr lang="es-CO" sz="2400" dirty="0">
              <a:solidFill>
                <a:schemeClr val="tx1"/>
              </a:solidFill>
            </a:endParaRPr>
          </a:p>
          <a:p>
            <a:pPr marL="0" lvl="0" indent="0">
              <a:buClr>
                <a:srgbClr val="40BAD2"/>
              </a:buClr>
              <a:buNone/>
            </a:pPr>
            <a:r>
              <a:rPr lang="es-CO" sz="2400" b="1" dirty="0" smtClean="0">
                <a:solidFill>
                  <a:schemeClr val="tx1"/>
                </a:solidFill>
              </a:rPr>
              <a:t>¿DÓNDE?</a:t>
            </a:r>
          </a:p>
          <a:p>
            <a:pPr marL="0" lvl="0" indent="0">
              <a:buClr>
                <a:srgbClr val="40BAD2"/>
              </a:buClr>
              <a:buNone/>
            </a:pPr>
            <a:r>
              <a:rPr lang="es-CO" sz="2400" dirty="0" smtClean="0">
                <a:solidFill>
                  <a:schemeClr val="tx1"/>
                </a:solidFill>
              </a:rPr>
              <a:t>Diez ciudades: Entidades de </a:t>
            </a:r>
            <a:r>
              <a:rPr lang="es-CO" sz="2400" dirty="0">
                <a:solidFill>
                  <a:schemeClr val="tx1"/>
                </a:solidFill>
              </a:rPr>
              <a:t>Barranquilla, Bogotá, Buenaventura, Cartagena, Florencia, Medellín, Pasto, Popayán, Tumaco, y Villavicencio</a:t>
            </a:r>
            <a:endParaRPr lang="es-CO" sz="2400" b="1" dirty="0" smtClean="0">
              <a:solidFill>
                <a:schemeClr val="tx1"/>
              </a:solidFill>
            </a:endParaRPr>
          </a:p>
          <a:p>
            <a:pPr marL="0" lvl="0" indent="0">
              <a:buClr>
                <a:srgbClr val="40BAD2"/>
              </a:buClr>
              <a:buNone/>
            </a:pPr>
            <a:endParaRPr lang="es-CO" sz="2200" b="1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es-CO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es-CO" sz="1000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es-CO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8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2800" b="1" dirty="0" smtClean="0"/>
              <a:t>TOLERANCIA </a:t>
            </a:r>
            <a:r>
              <a:rPr lang="es-CO" sz="3200" b="1" dirty="0" smtClean="0"/>
              <a:t>SOCIAL</a:t>
            </a:r>
            <a:r>
              <a:rPr lang="es-CO" sz="2800" b="1" dirty="0" smtClean="0"/>
              <a:t> </a:t>
            </a:r>
            <a:br>
              <a:rPr lang="es-CO" sz="2800" b="1" dirty="0" smtClean="0"/>
            </a:br>
            <a:r>
              <a:rPr lang="es-CO" sz="2800" b="1" dirty="0" smtClean="0"/>
              <a:t>A LAS VIOLENCIAS CONTRA LAS MUJERES</a:t>
            </a:r>
            <a:endParaRPr lang="es-CO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s-CO" sz="2400" dirty="0">
                <a:solidFill>
                  <a:schemeClr val="tx1"/>
                </a:solidFill>
              </a:rPr>
              <a:t>“Conjunto de hábitos, actitudes, percepciones y prácticas culturales que legitiman, favorecen, soportan y perpetúan las agresiones, daños y sufrimientos que se ejercen por atribuciones simbólicas basadas en la construcción social del género masculino y femenino”</a:t>
            </a:r>
            <a:endParaRPr lang="es-CO" sz="105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61470" y="4464284"/>
            <a:ext cx="6268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200" dirty="0"/>
              <a:t>UNIFEM. (2010). Estudio sobre tolerancia Social e institucional </a:t>
            </a:r>
            <a:endParaRPr lang="es-CO" sz="1200" dirty="0" smtClean="0"/>
          </a:p>
          <a:p>
            <a:pPr algn="r"/>
            <a:r>
              <a:rPr lang="es-CO" sz="1200" dirty="0" smtClean="0"/>
              <a:t>a </a:t>
            </a:r>
            <a:r>
              <a:rPr lang="es-CO" sz="1200" dirty="0"/>
              <a:t>la violencia basada en género en Colombia. p. 64</a:t>
            </a:r>
          </a:p>
        </p:txBody>
      </p:sp>
    </p:spTree>
    <p:extLst>
      <p:ext uri="{BB962C8B-B14F-4D97-AF65-F5344CB8AC3E}">
        <p14:creationId xmlns:p14="http://schemas.microsoft.com/office/powerpoint/2010/main" val="340882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2800" b="1" dirty="0" smtClean="0"/>
              <a:t>TOLERANCIA </a:t>
            </a:r>
            <a:r>
              <a:rPr lang="es-CO" sz="3200" b="1" dirty="0" smtClean="0"/>
              <a:t>SOCIAL</a:t>
            </a:r>
            <a:r>
              <a:rPr lang="es-CO" sz="2800" b="1" dirty="0" smtClean="0"/>
              <a:t> </a:t>
            </a:r>
            <a:br>
              <a:rPr lang="es-CO" sz="2800" b="1" dirty="0" smtClean="0"/>
            </a:br>
            <a:r>
              <a:rPr lang="es-CO" sz="2800" b="1" dirty="0" smtClean="0"/>
              <a:t>A LAS VIOLENCIAS CONTRA LAS MUJERES</a:t>
            </a:r>
            <a:endParaRPr lang="es-CO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s-CO" sz="2400" b="1" dirty="0" smtClean="0">
                <a:solidFill>
                  <a:schemeClr val="tx1"/>
                </a:solidFill>
              </a:rPr>
              <a:t>¿A QUIÉN?</a:t>
            </a:r>
          </a:p>
          <a:p>
            <a:pPr marL="0" lvl="0" indent="0">
              <a:buNone/>
            </a:pPr>
            <a:r>
              <a:rPr lang="es-CO" sz="2400" dirty="0">
                <a:solidFill>
                  <a:schemeClr val="tx1"/>
                </a:solidFill>
              </a:rPr>
              <a:t>3.241 </a:t>
            </a:r>
            <a:r>
              <a:rPr lang="es-CO" sz="2400" dirty="0" smtClean="0">
                <a:solidFill>
                  <a:schemeClr val="tx1"/>
                </a:solidFill>
              </a:rPr>
              <a:t>hogares</a:t>
            </a:r>
            <a:endParaRPr lang="es-CO" sz="2400" dirty="0">
              <a:solidFill>
                <a:schemeClr val="tx1"/>
              </a:solidFill>
            </a:endParaRPr>
          </a:p>
          <a:p>
            <a:pPr marL="0" lvl="0" indent="0">
              <a:buClr>
                <a:srgbClr val="40BAD2"/>
              </a:buClr>
              <a:buNone/>
            </a:pPr>
            <a:endParaRPr lang="es-CO" sz="2400" b="1" dirty="0" smtClean="0">
              <a:solidFill>
                <a:schemeClr val="tx1"/>
              </a:solidFill>
            </a:endParaRPr>
          </a:p>
          <a:p>
            <a:pPr marL="0" lvl="0" indent="0">
              <a:buClr>
                <a:srgbClr val="40BAD2"/>
              </a:buClr>
              <a:buNone/>
            </a:pPr>
            <a:r>
              <a:rPr lang="es-CO" sz="2400" b="1" dirty="0" smtClean="0">
                <a:solidFill>
                  <a:schemeClr val="tx1"/>
                </a:solidFill>
              </a:rPr>
              <a:t>¿DÓNDE?</a:t>
            </a:r>
          </a:p>
          <a:p>
            <a:pPr marL="0" lvl="0" indent="0">
              <a:buClr>
                <a:srgbClr val="40BAD2"/>
              </a:buClr>
              <a:buNone/>
            </a:pPr>
            <a:r>
              <a:rPr lang="es-CO" sz="2400" dirty="0" smtClean="0">
                <a:solidFill>
                  <a:schemeClr val="tx1"/>
                </a:solidFill>
              </a:rPr>
              <a:t>Diez ciudades: Barranquilla</a:t>
            </a:r>
            <a:r>
              <a:rPr lang="es-CO" sz="2400" dirty="0">
                <a:solidFill>
                  <a:schemeClr val="tx1"/>
                </a:solidFill>
              </a:rPr>
              <a:t>, Bogotá, Buenaventura, Cartagena, Florencia, Medellín, Pasto, Popayán, Tumaco, y Villavicencio</a:t>
            </a:r>
            <a:endParaRPr lang="es-CO" sz="2400" b="1" dirty="0" smtClean="0">
              <a:solidFill>
                <a:schemeClr val="tx1"/>
              </a:solidFill>
            </a:endParaRPr>
          </a:p>
          <a:p>
            <a:pPr marL="0" lvl="0" indent="0">
              <a:buClr>
                <a:srgbClr val="40BAD2"/>
              </a:buClr>
              <a:buNone/>
            </a:pPr>
            <a:endParaRPr lang="es-CO" sz="2200" b="1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es-CO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es-CO" sz="1000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es-CO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96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2696903"/>
          </a:xfrm>
        </p:spPr>
        <p:txBody>
          <a:bodyPr/>
          <a:lstStyle/>
          <a:p>
            <a:r>
              <a:rPr lang="es-CO" b="1" dirty="0" smtClean="0"/>
              <a:t>RESULTADOS</a:t>
            </a:r>
            <a:endParaRPr lang="es-CO" b="1" dirty="0"/>
          </a:p>
        </p:txBody>
      </p:sp>
      <p:sp>
        <p:nvSpPr>
          <p:cNvPr id="3" name="Rectangle 2"/>
          <p:cNvSpPr/>
          <p:nvPr/>
        </p:nvSpPr>
        <p:spPr>
          <a:xfrm>
            <a:off x="82378" y="1227609"/>
            <a:ext cx="255373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400" b="1" dirty="0">
                <a:solidFill>
                  <a:schemeClr val="bg1"/>
                </a:solidFill>
              </a:rPr>
              <a:t>Segunda medición sobre tolerancia </a:t>
            </a:r>
            <a:r>
              <a:rPr lang="es-CO" sz="4000" b="1" dirty="0">
                <a:solidFill>
                  <a:schemeClr val="bg1"/>
                </a:solidFill>
              </a:rPr>
              <a:t>social</a:t>
            </a:r>
            <a:r>
              <a:rPr lang="es-CO" sz="2400" b="1" dirty="0">
                <a:solidFill>
                  <a:schemeClr val="bg1"/>
                </a:solidFill>
              </a:rPr>
              <a:t> </a:t>
            </a:r>
            <a:endParaRPr lang="es-CO" sz="2400" b="1" dirty="0" smtClean="0">
              <a:solidFill>
                <a:schemeClr val="bg1"/>
              </a:solidFill>
            </a:endParaRPr>
          </a:p>
          <a:p>
            <a:r>
              <a:rPr lang="es-CO" sz="2400" b="1" dirty="0" smtClean="0">
                <a:solidFill>
                  <a:schemeClr val="bg1"/>
                </a:solidFill>
              </a:rPr>
              <a:t>de </a:t>
            </a:r>
            <a:r>
              <a:rPr lang="es-CO" sz="2400" b="1" dirty="0">
                <a:solidFill>
                  <a:schemeClr val="bg1"/>
                </a:solidFill>
              </a:rPr>
              <a:t>las violencias hacia las </a:t>
            </a:r>
            <a:r>
              <a:rPr lang="es-CO" sz="2400" b="1" dirty="0" smtClean="0">
                <a:solidFill>
                  <a:schemeClr val="bg1"/>
                </a:solidFill>
              </a:rPr>
              <a:t>mujeres</a:t>
            </a:r>
          </a:p>
          <a:p>
            <a:endParaRPr lang="es-CO" sz="2800" dirty="0" smtClean="0">
              <a:solidFill>
                <a:schemeClr val="bg1"/>
              </a:solidFill>
            </a:endParaRPr>
          </a:p>
          <a:p>
            <a:endParaRPr lang="es-CO" sz="2800" dirty="0">
              <a:solidFill>
                <a:schemeClr val="bg1"/>
              </a:solidFill>
            </a:endParaRPr>
          </a:p>
          <a:p>
            <a:endParaRPr lang="es-CO" sz="2800" dirty="0" smtClean="0">
              <a:solidFill>
                <a:schemeClr val="bg1"/>
              </a:solidFill>
            </a:endParaRPr>
          </a:p>
          <a:p>
            <a:r>
              <a:rPr lang="es-CO" sz="4000" dirty="0" smtClean="0">
                <a:solidFill>
                  <a:schemeClr val="bg1"/>
                </a:solidFill>
              </a:rPr>
              <a:t>2014</a:t>
            </a:r>
            <a:endParaRPr lang="es-CO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98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5400" b="1" dirty="0"/>
              <a:t>Tema 1 </a:t>
            </a:r>
            <a:r>
              <a:rPr lang="es-CO" sz="5400" b="1" dirty="0" smtClean="0"/>
              <a:t/>
            </a:r>
            <a:br>
              <a:rPr lang="es-CO" sz="5400" b="1" dirty="0" smtClean="0"/>
            </a:br>
            <a:r>
              <a:rPr lang="es-CO" sz="5400" b="1" dirty="0"/>
              <a:t/>
            </a:r>
            <a:br>
              <a:rPr lang="es-CO" sz="5400" b="1" dirty="0"/>
            </a:br>
            <a:r>
              <a:rPr lang="es-CO" dirty="0" smtClean="0"/>
              <a:t>Justificación </a:t>
            </a:r>
            <a:r>
              <a:rPr lang="es-CO" dirty="0"/>
              <a:t>de la VBG = Justificación de violencias</a:t>
            </a:r>
          </a:p>
        </p:txBody>
      </p:sp>
      <p:sp>
        <p:nvSpPr>
          <p:cNvPr id="7" name="Rectangle 6"/>
          <p:cNvSpPr/>
          <p:nvPr/>
        </p:nvSpPr>
        <p:spPr>
          <a:xfrm>
            <a:off x="3534032" y="3613898"/>
            <a:ext cx="807308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b="1" dirty="0" smtClean="0"/>
              <a:t>AVANCES</a:t>
            </a:r>
            <a:endParaRPr lang="es-CO" b="1" dirty="0"/>
          </a:p>
          <a:p>
            <a:r>
              <a:rPr lang="es-CO" dirty="0" smtClean="0"/>
              <a:t>- De </a:t>
            </a:r>
            <a:r>
              <a:rPr lang="es-CO" dirty="0"/>
              <a:t>59 a 37 el porcentaje de personas que creen </a:t>
            </a:r>
            <a:r>
              <a:rPr lang="es-CO" b="1" dirty="0">
                <a:solidFill>
                  <a:schemeClr val="accent1">
                    <a:lumMod val="50000"/>
                  </a:schemeClr>
                </a:solidFill>
              </a:rPr>
              <a:t>“las mujeres que se visten de manera provocativa se exponen a que las violen”</a:t>
            </a:r>
          </a:p>
          <a:p>
            <a:r>
              <a:rPr lang="es-CO" dirty="0" smtClean="0"/>
              <a:t>- El </a:t>
            </a:r>
            <a:r>
              <a:rPr lang="es-CO" dirty="0"/>
              <a:t>imaginario de que  </a:t>
            </a:r>
            <a:r>
              <a:rPr lang="es-CO" b="1" dirty="0">
                <a:solidFill>
                  <a:schemeClr val="accent1">
                    <a:lumMod val="50000"/>
                  </a:schemeClr>
                </a:solidFill>
              </a:rPr>
              <a:t>“Si una mujer no se resiste, realmente no se puede decir que fue violación”</a:t>
            </a:r>
            <a:r>
              <a:rPr lang="es-CO" dirty="0"/>
              <a:t>, bajó de 27% en 2009 a 12% en 2014. </a:t>
            </a:r>
          </a:p>
          <a:p>
            <a:r>
              <a:rPr lang="es-CO" dirty="0" smtClean="0"/>
              <a:t>- En </a:t>
            </a:r>
            <a:r>
              <a:rPr lang="es-CO" dirty="0"/>
              <a:t>2009 el 18% estuvo de acuerdo con que</a:t>
            </a:r>
            <a:r>
              <a:rPr lang="es-CO" b="1" dirty="0">
                <a:solidFill>
                  <a:schemeClr val="accent1">
                    <a:lumMod val="50000"/>
                  </a:schemeClr>
                </a:solidFill>
              </a:rPr>
              <a:t> cuando una mujer es violada, generalmente es porque ella se puso en esta situación, </a:t>
            </a:r>
            <a:r>
              <a:rPr lang="es-CO" dirty="0"/>
              <a:t>porcentaje que se redujo a  6%  en 2014. 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0549478"/>
              </p:ext>
            </p:extLst>
          </p:nvPr>
        </p:nvGraphicFramePr>
        <p:xfrm>
          <a:off x="3610946" y="735681"/>
          <a:ext cx="3946850" cy="2669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0214918"/>
              </p:ext>
            </p:extLst>
          </p:nvPr>
        </p:nvGraphicFramePr>
        <p:xfrm>
          <a:off x="7669363" y="730919"/>
          <a:ext cx="3946850" cy="2669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2852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45925" y="1249111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5400" b="1" dirty="0" smtClean="0"/>
              <a:t>Tema 1 </a:t>
            </a:r>
            <a:br>
              <a:rPr lang="es-CO" sz="5400" b="1" dirty="0" smtClean="0"/>
            </a:br>
            <a:r>
              <a:rPr lang="es-CO" sz="5400" b="1" dirty="0" smtClean="0"/>
              <a:t/>
            </a:r>
            <a:br>
              <a:rPr lang="es-CO" sz="5400" b="1" dirty="0" smtClean="0"/>
            </a:br>
            <a:r>
              <a:rPr lang="es-CO" dirty="0" smtClean="0"/>
              <a:t>Justificación de la VBG = Justificación de violencias</a:t>
            </a:r>
            <a:endParaRPr lang="es-CO" dirty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0105903"/>
              </p:ext>
            </p:extLst>
          </p:nvPr>
        </p:nvGraphicFramePr>
        <p:xfrm>
          <a:off x="3509518" y="765186"/>
          <a:ext cx="3946850" cy="2669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3608172" y="4066979"/>
            <a:ext cx="8073081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sz="1500" dirty="0"/>
          </a:p>
          <a:p>
            <a:r>
              <a:rPr lang="es-CO" sz="2000" b="1" dirty="0" smtClean="0"/>
              <a:t>PERCEPCIONES QUE NO REGISTRAN CAMBIOS SIGNIFICATIVOS</a:t>
            </a:r>
            <a:endParaRPr lang="es-CO" sz="2000" b="1" dirty="0"/>
          </a:p>
          <a:p>
            <a:r>
              <a:rPr lang="es-CO" sz="2000" dirty="0" smtClean="0"/>
              <a:t>- Alta </a:t>
            </a:r>
            <a:r>
              <a:rPr lang="es-CO" sz="2000" dirty="0"/>
              <a:t>tolerancia social a la violencia contra las mujeres cuando el agresor es un amigo. </a:t>
            </a:r>
          </a:p>
          <a:p>
            <a:r>
              <a:rPr lang="es-CO" sz="2000" dirty="0" smtClean="0"/>
              <a:t>- En 2009</a:t>
            </a:r>
            <a:r>
              <a:rPr lang="es-CO" sz="2000" dirty="0"/>
              <a:t>, el 57% </a:t>
            </a:r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intervendría si alguno de sus amigos golpea a una mujer </a:t>
            </a:r>
            <a:r>
              <a:rPr lang="es-CO" sz="2000" dirty="0"/>
              <a:t>y en 2014 el 56% </a:t>
            </a:r>
            <a:r>
              <a:rPr lang="es-CO" sz="2000" dirty="0" smtClean="0"/>
              <a:t>intervendría.</a:t>
            </a:r>
            <a:endParaRPr lang="es-CO" sz="20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0008030"/>
              </p:ext>
            </p:extLst>
          </p:nvPr>
        </p:nvGraphicFramePr>
        <p:xfrm>
          <a:off x="7537621" y="761162"/>
          <a:ext cx="4258962" cy="2682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5796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635</TotalTime>
  <Words>2147</Words>
  <Application>Microsoft Office PowerPoint</Application>
  <PresentationFormat>Panorámica</PresentationFormat>
  <Paragraphs>203</Paragraphs>
  <Slides>20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5" baseType="lpstr">
      <vt:lpstr>Calibri</vt:lpstr>
      <vt:lpstr>Corbel</vt:lpstr>
      <vt:lpstr>Times New Roman</vt:lpstr>
      <vt:lpstr>Wingdings 2</vt:lpstr>
      <vt:lpstr>Frame</vt:lpstr>
      <vt:lpstr>Segunda medición sobre tolerancia social e institucional de las violencias hacia las mujeres</vt:lpstr>
      <vt:lpstr>INTRODUCCIÓN</vt:lpstr>
      <vt:lpstr>TOLERANCIA INSTITUCIONAL  A LAS VIOLENCIAS CONTRA LAS MUJERES</vt:lpstr>
      <vt:lpstr>TOLERANCIA INSTITUCIONAL A LAS VIOLENCIAS CONTRA LAS MUJERES</vt:lpstr>
      <vt:lpstr>TOLERANCIA SOCIAL  A LAS VIOLENCIAS CONTRA LAS MUJERES</vt:lpstr>
      <vt:lpstr>TOLERANCIA SOCIAL  A LAS VIOLENCIAS CONTRA LAS MUJERES</vt:lpstr>
      <vt:lpstr>RESULTADOS</vt:lpstr>
      <vt:lpstr>Tema 1   Justificación de la VBG = Justificación de violencias</vt:lpstr>
      <vt:lpstr>Presentación de PowerPoint</vt:lpstr>
      <vt:lpstr>Tema 2   Roles de género</vt:lpstr>
      <vt:lpstr>Tema 2   Roles de género</vt:lpstr>
      <vt:lpstr>Tema 3   Principales resultados de las mujeres víctimas </vt:lpstr>
      <vt:lpstr>Tema 3   Principales resultados de las mujeres víctimas </vt:lpstr>
      <vt:lpstr>SEMAFORIZACIÓN SOCIAL</vt:lpstr>
      <vt:lpstr>RESULTADOS</vt:lpstr>
      <vt:lpstr>Tema 1   Percepción de la gravedad de la VBG = consideración de la violencia como un hecho grave o leve </vt:lpstr>
      <vt:lpstr>Tema 2   Justificación de la VBG = Justificación de violencias</vt:lpstr>
      <vt:lpstr>Tema 3   Roles de género</vt:lpstr>
      <vt:lpstr>Tema 4   Percepciones sobre calidad de la atención a mujeres víctimas de VBG</vt:lpstr>
      <vt:lpstr>SEMAFORIZACIÓN INSTITUCIONAL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Segunda medición sobre tolerancia social e institucional de las violencias hacia las mujeres</dc:title>
  <dc:creator>maria reyero</dc:creator>
  <cp:lastModifiedBy>Sara Jesus Cuentas Ramirez</cp:lastModifiedBy>
  <cp:revision>36</cp:revision>
  <dcterms:created xsi:type="dcterms:W3CDTF">2015-04-09T19:06:44Z</dcterms:created>
  <dcterms:modified xsi:type="dcterms:W3CDTF">2015-10-21T21:34:18Z</dcterms:modified>
</cp:coreProperties>
</file>